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19" r:id="rId3"/>
    <p:sldId id="320" r:id="rId4"/>
    <p:sldId id="321" r:id="rId5"/>
    <p:sldId id="388" r:id="rId6"/>
    <p:sldId id="322" r:id="rId7"/>
    <p:sldId id="391" r:id="rId8"/>
    <p:sldId id="374" r:id="rId9"/>
    <p:sldId id="375" r:id="rId10"/>
    <p:sldId id="376" r:id="rId11"/>
    <p:sldId id="377" r:id="rId12"/>
    <p:sldId id="373" r:id="rId13"/>
    <p:sldId id="333" r:id="rId14"/>
    <p:sldId id="392" r:id="rId15"/>
    <p:sldId id="362" r:id="rId16"/>
    <p:sldId id="387" r:id="rId17"/>
    <p:sldId id="382" r:id="rId18"/>
    <p:sldId id="334" r:id="rId19"/>
    <p:sldId id="383" r:id="rId20"/>
    <p:sldId id="379" r:id="rId21"/>
    <p:sldId id="381" r:id="rId22"/>
    <p:sldId id="363" r:id="rId23"/>
    <p:sldId id="384" r:id="rId24"/>
    <p:sldId id="337" r:id="rId25"/>
    <p:sldId id="385" r:id="rId26"/>
    <p:sldId id="38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CDE" initials="I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B57"/>
    <a:srgbClr val="000066"/>
    <a:srgbClr val="006CA1"/>
    <a:srgbClr val="EEEEEE"/>
    <a:srgbClr val="F8F3EF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05T17:32:25.600" idx="1">
    <p:pos x="3633" y="-18"/>
    <p:text>:</p:text>
  </p:cm>
  <p:cm authorId="0" dt="2015-09-05T18:01:50.158" idx="4">
    <p:pos x="3261" y="363"/>
    <p:text>I</p:text>
  </p:cm>
  <p:cm authorId="0" dt="2015-09-05T18:01:57.951" idx="5">
    <p:pos x="2180" y="744"/>
    <p:text>M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05T17:35:10.256" idx="2">
    <p:pos x="4528" y="328"/>
    <p:text>centered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05T17:35:22.744" idx="3">
    <p:pos x="4484" y="310"/>
    <p:text>centered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27F3-EB79-49FF-912B-041B9C4FB81F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8CEFE-5176-4370-99E3-0069C87A94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9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F51EC-9B9E-44A7-B1DF-C15828FE6524}" type="datetimeFigureOut">
              <a:rPr lang="en-US" smtClean="0"/>
              <a:pPr/>
              <a:t>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8A8A1-E2B8-4BD1-8409-EFE61EA49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0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A8A1-E2B8-4BD1-8409-EFE61EA494F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90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A8A1-E2B8-4BD1-8409-EFE61EA494F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3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38B875-C9A2-459D-ACD3-C8B456395384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3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38B875-C9A2-459D-ACD3-C8B456395384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38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38B875-C9A2-459D-ACD3-C8B456395384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38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38B875-C9A2-459D-ACD3-C8B456395384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38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t="-9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/>
          <a:srcRect t="16072"/>
          <a:stretch/>
        </p:blipFill>
        <p:spPr>
          <a:xfrm>
            <a:off x="600075" y="4949099"/>
            <a:ext cx="7858125" cy="1223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988545" y="5602069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College of Education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School of Continuing and Distance Education</a:t>
            </a:r>
            <a:endParaRPr lang="en-US" b="1" dirty="0">
              <a:solidFill>
                <a:srgbClr val="002060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010400" y="6362838"/>
            <a:ext cx="2133600" cy="3907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93013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988545" y="61722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kern="1200" dirty="0" smtClean="0">
                <a:solidFill>
                  <a:srgbClr val="002060"/>
                </a:solidFill>
                <a:latin typeface="Tw Cen MT" panose="020B0602020104020603" pitchFamily="34" charset="0"/>
                <a:ea typeface="+mn-ea"/>
                <a:cs typeface="+mn-cs"/>
              </a:rPr>
              <a:t>2014/2015 – 2016/2017</a:t>
            </a:r>
            <a:endParaRPr lang="en-US" sz="1400" b="0" kern="1200" dirty="0">
              <a:solidFill>
                <a:srgbClr val="002060"/>
              </a:solidFill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77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400"/>
            </a:lvl2pPr>
            <a:lvl3pPr>
              <a:defRPr sz="22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D2CB103-8D07-4BCC-B2C2-56B935B92000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5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B120138-0896-4473-BE39-9DAAF25F0B9E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96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08A9B24-2DFF-4A7D-8F4C-5A03421F0BE3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52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AC91DFCB-C6FE-4155-81B1-F2C26A8F0089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58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762D5FB-9B18-41B0-BB14-4C52CF93577B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2747C29-8450-4444-B5DF-A0B5F9EFFF57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84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2615C31-E286-47EA-A8CF-89AD5484102F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4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5115561A-62CE-4943-AC2A-36EDFADD7B30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97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0FA4D94-4213-4210-8AF2-8B598C570C46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2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4075A0E-8CCB-43FA-ADEE-BDE796473683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8229600" cy="4830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400"/>
            </a:lvl2pPr>
            <a:lvl3pPr rtl="0">
              <a:defRPr sz="24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6705599" cy="90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5791200" y="640080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" sz="7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Google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02031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7086599" y="6388445"/>
            <a:ext cx="2057401" cy="400291"/>
          </a:xfrm>
          <a:prstGeom prst="rect">
            <a:avLst/>
          </a:prstGeom>
        </p:spPr>
      </p:pic>
      <p:sp useBgFill="1"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E5711AA9-49D3-4DF7-9EBA-5763C143474B}" type="datetime1">
              <a:rPr lang="en-US" smtClean="0"/>
              <a:pPr/>
              <a:t>1/30/2017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2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55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  <a:t>INFS 112:</a:t>
            </a:r>
            <a:b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  <a:t>Introduction to Information Management</a:t>
            </a:r>
            <a:endParaRPr lang="en-US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609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Myriad Pro" pitchFamily="34" charset="0"/>
              </a:rPr>
              <a:t>Session 1 – Concepts of Information</a:t>
            </a:r>
            <a:endParaRPr lang="en-US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6576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Lecturer: Dr. </a:t>
            </a:r>
            <a:r>
              <a:rPr lang="en-US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Perpetua</a:t>
            </a:r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S. </a:t>
            </a:r>
            <a:r>
              <a:rPr lang="en-US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Dadzie</a:t>
            </a:r>
            <a:r>
              <a:rPr lang="en-US" sz="2000" dirty="0" smtClean="0">
                <a:solidFill>
                  <a:schemeClr val="bg1"/>
                </a:solidFill>
              </a:rPr>
              <a:t>, Dept. of Information Studies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Contact Information: psdadzie@ug.edu.gh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9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At the end of the session, the student will be able to</a:t>
            </a:r>
            <a:r>
              <a:rPr lang="en-US" sz="3200" dirty="0" smtClean="0"/>
              <a:t>:</a:t>
            </a:r>
          </a:p>
          <a:p>
            <a:r>
              <a:rPr lang="en-US" sz="3200" dirty="0" smtClean="0"/>
              <a:t>Define and differentiate among data, information and knowledge</a:t>
            </a:r>
          </a:p>
          <a:p>
            <a:r>
              <a:rPr lang="en-US" sz="3200" dirty="0" smtClean="0"/>
              <a:t>Explain how and why data, information and knowledge are essential in our daily lives</a:t>
            </a:r>
          </a:p>
          <a:p>
            <a:r>
              <a:rPr lang="en-US" sz="3200" dirty="0" smtClean="0"/>
              <a:t>Understand the knowledge pyramid</a:t>
            </a:r>
          </a:p>
          <a:p>
            <a:endParaRPr lang="en-US" sz="3200" dirty="0" smtClean="0"/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 key topics to be covered in the session are as follows:</a:t>
            </a:r>
          </a:p>
          <a:p>
            <a:r>
              <a:rPr lang="en-US" sz="3200" dirty="0" smtClean="0"/>
              <a:t>Topic One  - What is data?</a:t>
            </a:r>
          </a:p>
          <a:p>
            <a:r>
              <a:rPr lang="en-US" sz="3200" dirty="0" smtClean="0"/>
              <a:t>Topic Two -  What is information?</a:t>
            </a:r>
          </a:p>
          <a:p>
            <a:r>
              <a:rPr lang="en-US" sz="3200" dirty="0" smtClean="0"/>
              <a:t>Topic Three – What is knowledge?</a:t>
            </a:r>
          </a:p>
          <a:p>
            <a:r>
              <a:rPr lang="en-US" sz="3200" dirty="0" smtClean="0"/>
              <a:t>Topic Four – Knowledge Pyramid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0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762638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Elearn</a:t>
            </a:r>
            <a:r>
              <a:rPr lang="en-US" sz="2400" dirty="0" smtClean="0"/>
              <a:t> (2009). </a:t>
            </a:r>
            <a:r>
              <a:rPr lang="en-US" sz="2400" i="1" dirty="0" smtClean="0"/>
              <a:t>Information and Knowledge Management. 	</a:t>
            </a:r>
            <a:r>
              <a:rPr lang="en-US" sz="2400" dirty="0" smtClean="0"/>
              <a:t>Revised  Edition. Burlington, MA: Elsevier Ltd. pp. 2-6 (e-book)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Debons</a:t>
            </a:r>
            <a:r>
              <a:rPr lang="en-US" sz="2400" dirty="0" smtClean="0"/>
              <a:t>, A. (2008). </a:t>
            </a:r>
            <a:r>
              <a:rPr lang="en-US" sz="2400" i="1" dirty="0" smtClean="0"/>
              <a:t>Information Science 101</a:t>
            </a:r>
            <a:r>
              <a:rPr lang="en-US" sz="2400" dirty="0" smtClean="0"/>
              <a:t>. Lanham, 	Maryland: The Scarecrow Press Inc. pp. 3-7</a:t>
            </a:r>
          </a:p>
          <a:p>
            <a:endParaRPr lang="en-US" sz="2400" dirty="0" smtClean="0"/>
          </a:p>
          <a:p>
            <a:r>
              <a:rPr lang="en-US" sz="2400" dirty="0" smtClean="0"/>
              <a:t>Palmer, S.  &amp; Weaver, M. (1998). </a:t>
            </a:r>
            <a:r>
              <a:rPr lang="en-US" sz="2400" i="1" dirty="0" smtClean="0"/>
              <a:t>Information Management</a:t>
            </a:r>
            <a:r>
              <a:rPr lang="en-US" sz="2400" dirty="0" smtClean="0"/>
              <a:t>. 	Oxford: Butterworth Heinemann. pp 22-26</a:t>
            </a:r>
          </a:p>
          <a:p>
            <a:endParaRPr lang="en-US" sz="24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the field of Information science it is very necessary to distinguish among </a:t>
            </a:r>
            <a:r>
              <a:rPr lang="en-US" dirty="0" smtClean="0"/>
              <a:t>3 </a:t>
            </a:r>
            <a:r>
              <a:rPr lang="en-US" dirty="0" smtClean="0"/>
              <a:t>core components of the discipline;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Data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Information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Knowledge </a:t>
            </a:r>
          </a:p>
          <a:p>
            <a:pPr lvl="2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90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14800"/>
            <a:ext cx="7772400" cy="136207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is data?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85800" y="2590800"/>
            <a:ext cx="7772400" cy="1500187"/>
          </a:xfrm>
        </p:spPr>
        <p:txBody>
          <a:bodyPr/>
          <a:lstStyle/>
          <a:p>
            <a:r>
              <a:rPr lang="en-US" dirty="0" smtClean="0"/>
              <a:t>Topic One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Most people ignorantly use the term data synonymously with information but technically speaking this is not accurate.</a:t>
            </a:r>
          </a:p>
          <a:p>
            <a:r>
              <a:rPr lang="en-US" sz="2800" dirty="0" smtClean="0"/>
              <a:t>Data is the building block of information and knowledge</a:t>
            </a:r>
          </a:p>
          <a:p>
            <a:r>
              <a:rPr lang="en-US" sz="2800" dirty="0" smtClean="0"/>
              <a:t>It serves as the resource from which information is generated</a:t>
            </a:r>
          </a:p>
          <a:p>
            <a:r>
              <a:rPr lang="en-US" sz="2800" dirty="0"/>
              <a:t>It does not have meaning of </a:t>
            </a:r>
            <a:r>
              <a:rPr lang="en-US" sz="2800" dirty="0" smtClean="0"/>
              <a:t>itself</a:t>
            </a:r>
          </a:p>
          <a:p>
            <a:r>
              <a:rPr lang="en-US" sz="2800" dirty="0"/>
              <a:t>It can exist in any form, usable or not.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Data?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88100"/>
            <a:ext cx="3124200" cy="365125"/>
          </a:xfrm>
        </p:spPr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6200" y="6362700"/>
            <a:ext cx="1447800" cy="365125"/>
          </a:xfrm>
        </p:spPr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67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Data?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GB" dirty="0" smtClean="0"/>
              <a:t>Data are raw facts and figures that on their own have no meaning. These can be any alphanumeric characters i.e. text, numbers, symbols. For example: 12A4GH7; 17, 25, </a:t>
            </a:r>
          </a:p>
          <a:p>
            <a:r>
              <a:rPr lang="en-US" dirty="0" smtClean="0"/>
              <a:t>Data simply exists and has no significance beyond its existence (in and of itself). </a:t>
            </a:r>
          </a:p>
          <a:p>
            <a:r>
              <a:rPr lang="en-GB" dirty="0" smtClean="0"/>
              <a:t>Data is comprised of the basic, unrefined, and generally unfiltered information</a:t>
            </a:r>
          </a:p>
          <a:p>
            <a:r>
              <a:rPr lang="en-GB" dirty="0" smtClean="0"/>
              <a:t>Data must be organized to become information.</a:t>
            </a:r>
          </a:p>
          <a:p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Data?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/>
              <a:t>Data Examples</a:t>
            </a:r>
          </a:p>
          <a:p>
            <a:r>
              <a:rPr lang="en-GB" dirty="0" smtClean="0"/>
              <a:t>Yes, Yes, No, Yes, No, Yes, No, Yes</a:t>
            </a:r>
          </a:p>
          <a:p>
            <a:r>
              <a:rPr lang="en-GB" dirty="0" smtClean="0"/>
              <a:t>42, 63, 96, 74, 56, 86</a:t>
            </a:r>
          </a:p>
          <a:p>
            <a:r>
              <a:rPr lang="en-GB" dirty="0" smtClean="0"/>
              <a:t>111192, 111234</a:t>
            </a:r>
          </a:p>
          <a:p>
            <a:r>
              <a:rPr lang="en-US" dirty="0" smtClean="0"/>
              <a:t>GH¢</a:t>
            </a:r>
            <a:r>
              <a:rPr lang="en-GB" dirty="0" smtClean="0"/>
              <a:t>80, </a:t>
            </a:r>
            <a:r>
              <a:rPr lang="en-US" dirty="0" smtClean="0"/>
              <a:t>GH¢102</a:t>
            </a:r>
            <a:r>
              <a:rPr lang="en-GB" dirty="0" smtClean="0"/>
              <a:t>, </a:t>
            </a:r>
            <a:r>
              <a:rPr lang="en-US" dirty="0" smtClean="0"/>
              <a:t>GH¢200</a:t>
            </a:r>
            <a:r>
              <a:rPr lang="en-GB" dirty="0" smtClean="0"/>
              <a:t>, </a:t>
            </a:r>
            <a:r>
              <a:rPr lang="en-US" dirty="0" smtClean="0"/>
              <a:t>GH¢15</a:t>
            </a:r>
            <a:r>
              <a:rPr lang="en-GB" dirty="0" smtClean="0"/>
              <a:t>0 </a:t>
            </a:r>
          </a:p>
          <a:p>
            <a:r>
              <a:rPr lang="en-GB" dirty="0" smtClean="0"/>
              <a:t>Can you interpret the meaning of the above? </a:t>
            </a:r>
          </a:p>
          <a:p>
            <a:r>
              <a:rPr lang="en-GB" dirty="0" smtClean="0"/>
              <a:t>None of the above data sets have any meaning until they are given a </a:t>
            </a:r>
            <a:r>
              <a:rPr lang="en-GB" b="1" dirty="0" smtClean="0"/>
              <a:t>CONTEXT</a:t>
            </a:r>
            <a:r>
              <a:rPr lang="en-GB" b="1" dirty="0" smtClean="0">
                <a:solidFill>
                  <a:schemeClr val="tx2"/>
                </a:solidFill>
              </a:rPr>
              <a:t> </a:t>
            </a:r>
            <a:r>
              <a:rPr lang="en-GB" dirty="0" smtClean="0"/>
              <a:t>and</a:t>
            </a:r>
            <a:r>
              <a:rPr lang="en-GB" b="1" dirty="0" smtClean="0">
                <a:solidFill>
                  <a:schemeClr val="tx2"/>
                </a:solidFill>
              </a:rPr>
              <a:t> </a:t>
            </a:r>
            <a:r>
              <a:rPr lang="en-GB" b="1" dirty="0" smtClean="0"/>
              <a:t>PROCESSED</a:t>
            </a:r>
            <a:r>
              <a:rPr lang="en-GB" b="1" dirty="0" smtClean="0">
                <a:solidFill>
                  <a:schemeClr val="tx2"/>
                </a:solidFill>
              </a:rPr>
              <a:t> </a:t>
            </a:r>
            <a:r>
              <a:rPr lang="en-GB" dirty="0" smtClean="0"/>
              <a:t>into a useable form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Data?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Purpose of Data</a:t>
            </a:r>
          </a:p>
          <a:p>
            <a:r>
              <a:rPr lang="en-GB" dirty="0" smtClean="0"/>
              <a:t>to record activities or situations, to attempt to capture the true picture or real event. Therefore, all data are historical, unless used for illustration purposes, such as forecasting.</a:t>
            </a:r>
            <a:endParaRPr lang="en-US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is information?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Two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Information?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924800" cy="4724400"/>
          </a:xfrm>
        </p:spPr>
        <p:txBody>
          <a:bodyPr>
            <a:normAutofit/>
          </a:bodyPr>
          <a:lstStyle/>
          <a:p>
            <a:r>
              <a:rPr lang="en-CA" dirty="0" smtClean="0"/>
              <a:t>Is this information:</a:t>
            </a:r>
          </a:p>
          <a:p>
            <a:pPr marL="400050" lvl="1" indent="0">
              <a:buFontTx/>
              <a:buNone/>
            </a:pPr>
            <a:r>
              <a:rPr lang="cy-GB" i="1" dirty="0" smtClean="0"/>
              <a:t>Treuliodd y rhif cwsmer </a:t>
            </a:r>
            <a:r>
              <a:rPr lang="ar-SA" sz="2000" dirty="0" smtClean="0"/>
              <a:t>١٨</a:t>
            </a:r>
            <a:r>
              <a:rPr lang="en-CA" dirty="0" smtClean="0"/>
              <a:t> </a:t>
            </a:r>
            <a:r>
              <a:rPr lang="cy-GB" i="1" dirty="0" smtClean="0"/>
              <a:t>bron i dri chant o ddoleri mewn un pryniant - gwerthiant mwyaf y mis diwethaf!</a:t>
            </a:r>
          </a:p>
          <a:p>
            <a:pPr marL="400050" lvl="1" indent="0">
              <a:buFontTx/>
              <a:buNone/>
            </a:pPr>
            <a:r>
              <a:rPr lang="cy-GB" dirty="0" smtClean="0"/>
              <a:t>- Why yes/no?</a:t>
            </a:r>
          </a:p>
          <a:p>
            <a:pPr marL="400050" lvl="1" indent="0">
              <a:buFontTx/>
              <a:buNone/>
            </a:pPr>
            <a:endParaRPr lang="en-CA" dirty="0" smtClean="0"/>
          </a:p>
          <a:p>
            <a:r>
              <a:rPr lang="en-CA" dirty="0" smtClean="0"/>
              <a:t>Is this information:</a:t>
            </a:r>
          </a:p>
          <a:p>
            <a:pPr marL="400050" lvl="1" indent="0">
              <a:buFontTx/>
              <a:buNone/>
            </a:pPr>
            <a:r>
              <a:rPr lang="en-CA" dirty="0" smtClean="0"/>
              <a:t>This is a regular patron who borrows at least six books at a time and has never missed a deadline in returning his books.  </a:t>
            </a:r>
          </a:p>
          <a:p>
            <a:pPr marL="400050" lvl="1" indent="0">
              <a:buFontTx/>
              <a:buNone/>
            </a:pPr>
            <a:r>
              <a:rPr lang="cy-GB" dirty="0" smtClean="0"/>
              <a:t>- Why yes/no?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5652052"/>
            <a:ext cx="2133600" cy="120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1000" y="6172201"/>
            <a:ext cx="2895600" cy="581370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/>
              <a:t>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Information</a:t>
            </a:r>
          </a:p>
          <a:p>
            <a:r>
              <a:rPr lang="en-US" b="1" dirty="0" smtClean="0"/>
              <a:t> </a:t>
            </a:r>
            <a:r>
              <a:rPr lang="en-US" dirty="0" smtClean="0"/>
              <a:t>collection of facts organized in such a way that they have additional value beyond the value of the facts themselves</a:t>
            </a:r>
          </a:p>
          <a:p>
            <a:r>
              <a:rPr lang="en-GB" dirty="0" smtClean="0"/>
              <a:t>Data that has been processed within  a context to give it meaning</a:t>
            </a:r>
          </a:p>
          <a:p>
            <a:r>
              <a:rPr lang="en-GB" dirty="0" smtClean="0"/>
              <a:t>Data that has been processed into a form that gives it meaning</a:t>
            </a:r>
          </a:p>
          <a:p>
            <a:r>
              <a:rPr lang="en-US" dirty="0" smtClean="0"/>
              <a:t>A subset of data, only including those data that possess context, relevance and purpose</a:t>
            </a:r>
          </a:p>
          <a:p>
            <a:r>
              <a:rPr lang="en-US" dirty="0" smtClean="0"/>
              <a:t>Manipulation of raw data</a:t>
            </a:r>
          </a:p>
          <a:p>
            <a:r>
              <a:rPr lang="en-US" dirty="0" smtClean="0"/>
              <a:t>Data that are processed to be useful; provides answers to "who", "what", "where", and "when" questions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definition of </a:t>
            </a:r>
            <a:r>
              <a:rPr lang="en-US" b="1" dirty="0"/>
              <a:t>Information</a:t>
            </a:r>
            <a:r>
              <a:rPr lang="en-US" dirty="0"/>
              <a:t> can be summarized as an aggregation, organization or classification of data and meaning that is assigned to data (Rubin, 2004)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523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/>
              <a:t>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Information by itself is only of use if it is:</a:t>
            </a:r>
          </a:p>
          <a:p>
            <a:r>
              <a:rPr lang="en-US" dirty="0" smtClean="0"/>
              <a:t>the right information (fit for the purpose)</a:t>
            </a:r>
          </a:p>
          <a:p>
            <a:r>
              <a:rPr lang="en-US" dirty="0" smtClean="0"/>
              <a:t>at the right time</a:t>
            </a:r>
          </a:p>
          <a:p>
            <a:r>
              <a:rPr lang="en-US" dirty="0" smtClean="0"/>
              <a:t>in the right format</a:t>
            </a:r>
          </a:p>
          <a:p>
            <a:r>
              <a:rPr lang="en-US" dirty="0" smtClean="0"/>
              <a:t>at the right price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/>
              <a:t>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Purpose of Information</a:t>
            </a:r>
          </a:p>
          <a:p>
            <a:r>
              <a:rPr lang="en-US" dirty="0" smtClean="0"/>
              <a:t>To understand what the organization as a whole is doing as well as understand what is happening in your own unit or department</a:t>
            </a:r>
          </a:p>
          <a:p>
            <a:r>
              <a:rPr lang="en-US" dirty="0" smtClean="0"/>
              <a:t>To be aware of the wider industry developments that may impact on your library or archives set up</a:t>
            </a:r>
          </a:p>
          <a:p>
            <a:r>
              <a:rPr lang="en-US" dirty="0" smtClean="0"/>
              <a:t>To solve day-to-day problems and to help with long-term planning</a:t>
            </a:r>
          </a:p>
          <a:p>
            <a:r>
              <a:rPr lang="en-US" dirty="0" smtClean="0"/>
              <a:t>To help avoid reinventing the wheel</a:t>
            </a:r>
          </a:p>
          <a:p>
            <a:r>
              <a:rPr lang="en-US" dirty="0" smtClean="0"/>
              <a:t>To be aware of different practices which are bringing new ideas and facilitating change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is knowledge?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Three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Knowledge?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indent="-533400">
              <a:buNone/>
            </a:pPr>
            <a:r>
              <a:rPr lang="en-GB" b="1" dirty="0" smtClean="0"/>
              <a:t>Knowledge </a:t>
            </a:r>
            <a:r>
              <a:rPr lang="en-GB" dirty="0" smtClean="0"/>
              <a:t>is </a:t>
            </a:r>
            <a:endParaRPr lang="en-US" dirty="0" smtClean="0"/>
          </a:p>
          <a:p>
            <a:pPr marL="533400" indent="-533400"/>
            <a:r>
              <a:rPr lang="en-US" dirty="0" smtClean="0"/>
              <a:t>appropriate collection of information, such that its intent is to be useful. </a:t>
            </a:r>
          </a:p>
          <a:p>
            <a:pPr marL="533400" indent="-533400"/>
            <a:r>
              <a:rPr lang="en-GB" dirty="0" smtClean="0"/>
              <a:t>understanding of rules needed to interpret information</a:t>
            </a:r>
          </a:p>
          <a:p>
            <a:pPr marL="533400" indent="-533400"/>
            <a:r>
              <a:rPr lang="en-US" dirty="0" smtClean="0"/>
              <a:t>application of data and information; answers "how" questions</a:t>
            </a:r>
          </a:p>
          <a:p>
            <a:r>
              <a:rPr lang="en-US" dirty="0" smtClean="0"/>
              <a:t>a </a:t>
            </a:r>
            <a:r>
              <a:rPr lang="en-US" dirty="0"/>
              <a:t>mix of contextual information, experiences, rules, and values.</a:t>
            </a:r>
          </a:p>
          <a:p>
            <a:endParaRPr lang="en-US" dirty="0" smtClean="0"/>
          </a:p>
          <a:p>
            <a:pPr marL="533400" indent="-533400"/>
            <a:endParaRPr lang="en-US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Knowledge?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indent="-533400">
              <a:buNone/>
            </a:pPr>
            <a:r>
              <a:rPr lang="en-GB" sz="3200" dirty="0" smtClean="0"/>
              <a:t>Note : Tremendous amount of information that is generated is only useful if it can be applied to create knowledge within the organisation.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3200" b="1" dirty="0" smtClean="0"/>
              <a:t>Two types of knowledge</a:t>
            </a:r>
          </a:p>
          <a:p>
            <a:pPr>
              <a:lnSpc>
                <a:spcPct val="80000"/>
              </a:lnSpc>
            </a:pPr>
            <a:r>
              <a:rPr lang="en-US" sz="3200" b="1" dirty="0" smtClean="0"/>
              <a:t>Tacit/hidden </a:t>
            </a:r>
            <a:r>
              <a:rPr lang="en-US" sz="3200" dirty="0" smtClean="0"/>
              <a:t> knowledge - </a:t>
            </a:r>
            <a:r>
              <a:rPr lang="en-GB" sz="3200" dirty="0" smtClean="0"/>
              <a:t>Within the organisation there are certain people who hold specific knowledge or have the 'know how‘</a:t>
            </a:r>
          </a:p>
          <a:p>
            <a:endParaRPr lang="en-US" dirty="0" smtClean="0"/>
          </a:p>
          <a:p>
            <a:pPr marL="533400" indent="-533400"/>
            <a:endParaRPr lang="en-US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What is Knowledge? </a:t>
            </a:r>
            <a:endParaRPr 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3200" b="1" dirty="0" smtClean="0"/>
              <a:t>Tacit …</a:t>
            </a:r>
          </a:p>
          <a:p>
            <a:pPr>
              <a:lnSpc>
                <a:spcPct val="80000"/>
              </a:lnSpc>
            </a:pPr>
            <a:r>
              <a:rPr lang="en-GB" sz="3200" dirty="0" smtClean="0"/>
              <a:t>For ex. -- "I did something very similar to that last year and this happened…..</a:t>
            </a:r>
          </a:p>
          <a:p>
            <a:pPr>
              <a:lnSpc>
                <a:spcPct val="80000"/>
              </a:lnSpc>
            </a:pPr>
            <a:r>
              <a:rPr lang="en-GB" sz="3200" dirty="0" smtClean="0"/>
              <a:t>Tacit knowledge "</a:t>
            </a:r>
            <a:r>
              <a:rPr lang="en-US" sz="3200" dirty="0" smtClean="0"/>
              <a:t>is personal, context-specific and hard to formalize and communicate.   </a:t>
            </a:r>
          </a:p>
          <a:p>
            <a:pPr>
              <a:lnSpc>
                <a:spcPct val="80000"/>
              </a:lnSpc>
            </a:pPr>
            <a:r>
              <a:rPr lang="en-US" sz="3200" dirty="0" smtClean="0"/>
              <a:t> A [knowledge] developed and internalized by the knower over a long period of time . . . </a:t>
            </a:r>
            <a:endParaRPr lang="en-US" sz="3200" b="1" dirty="0" smtClean="0"/>
          </a:p>
          <a:p>
            <a:pPr>
              <a:lnSpc>
                <a:spcPct val="80000"/>
              </a:lnSpc>
            </a:pPr>
            <a:endParaRPr lang="en-US" sz="3200" dirty="0" smtClean="0"/>
          </a:p>
        </p:txBody>
      </p:sp>
      <p:sp>
        <p:nvSpPr>
          <p:cNvPr id="1229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Chapter 12</a:t>
            </a:r>
          </a:p>
        </p:txBody>
      </p:sp>
      <p:sp>
        <p:nvSpPr>
          <p:cNvPr id="1229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E45DDF88-9817-45D9-93AC-12C4B45670CD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26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GB" dirty="0" smtClean="0"/>
              <a:t>What is Knowledge? </a:t>
            </a:r>
            <a:endParaRPr 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3200" b="1" dirty="0" smtClean="0"/>
              <a:t>Tacit ….</a:t>
            </a:r>
          </a:p>
          <a:p>
            <a:pPr marL="0" indent="0">
              <a:lnSpc>
                <a:spcPct val="80000"/>
              </a:lnSpc>
            </a:pPr>
            <a:r>
              <a:rPr lang="en-US" sz="3200" dirty="0" smtClean="0"/>
              <a:t>incorporates so much accrued and embedded learning that its rules may be impossible to separate from how an individual acts. </a:t>
            </a:r>
            <a:r>
              <a:rPr lang="en-US" sz="3200" b="1" dirty="0" smtClean="0"/>
              <a:t>‘knowing how’ </a:t>
            </a:r>
            <a:r>
              <a:rPr lang="en-US" sz="3200" b="1" dirty="0" err="1" smtClean="0"/>
              <a:t>Eg</a:t>
            </a:r>
            <a:r>
              <a:rPr lang="en-US" sz="3200" b="1" dirty="0" smtClean="0"/>
              <a:t>. The knowledge that you use when driving a car</a:t>
            </a:r>
          </a:p>
          <a:p>
            <a:pPr eaLnBrk="1" hangingPunct="1">
              <a:lnSpc>
                <a:spcPct val="80000"/>
              </a:lnSpc>
            </a:pPr>
            <a:endParaRPr lang="en-US" sz="3200" dirty="0" smtClean="0"/>
          </a:p>
        </p:txBody>
      </p:sp>
      <p:sp>
        <p:nvSpPr>
          <p:cNvPr id="1229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Chapter 12</a:t>
            </a:r>
          </a:p>
        </p:txBody>
      </p:sp>
      <p:sp>
        <p:nvSpPr>
          <p:cNvPr id="1229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E45DDF88-9817-45D9-93AC-12C4B45670CD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26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GB" dirty="0" smtClean="0"/>
              <a:t>What is Knowledge? </a:t>
            </a:r>
            <a:endParaRPr 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3200" b="1" dirty="0" smtClean="0"/>
              <a:t>Explicit/formal</a:t>
            </a:r>
            <a:r>
              <a:rPr lang="en-US" sz="32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dirty="0" smtClean="0"/>
              <a:t>knowledge that can be easily collected, organized and transferred through digital means.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 smtClean="0"/>
              <a:t>A theory of the world, conceived of as a set of all of the conceptual entities describing classes of objects, relationships, processes, and behavioral norms. Often referred to as </a:t>
            </a:r>
            <a:r>
              <a:rPr lang="en-US" sz="3200" b="1" dirty="0" smtClean="0"/>
              <a:t>‘knowing that’,</a:t>
            </a:r>
            <a:r>
              <a:rPr lang="en-US" sz="3200" dirty="0" smtClean="0"/>
              <a:t> or declarative knowledge. </a:t>
            </a:r>
            <a:r>
              <a:rPr lang="en-US" sz="3200" dirty="0" err="1" smtClean="0"/>
              <a:t>Eg</a:t>
            </a:r>
            <a:r>
              <a:rPr lang="en-US" sz="3200" dirty="0" smtClean="0"/>
              <a:t>. the knowledge available from a driving manual or the Highway Code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1229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Chapter 12</a:t>
            </a:r>
          </a:p>
        </p:txBody>
      </p:sp>
      <p:sp>
        <p:nvSpPr>
          <p:cNvPr id="1229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E45DDF88-9817-45D9-93AC-12C4B45670CD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26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GB" dirty="0" smtClean="0"/>
              <a:t>What is Knowledge? </a:t>
            </a:r>
            <a:endParaRPr 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3200" b="1" dirty="0" smtClean="0"/>
              <a:t>Explicit/formal …</a:t>
            </a:r>
          </a:p>
          <a:p>
            <a:pPr>
              <a:lnSpc>
                <a:spcPct val="80000"/>
              </a:lnSpc>
            </a:pPr>
            <a:r>
              <a:rPr lang="en-GB" dirty="0" smtClean="0"/>
              <a:t>This is knowledge that has been captured and used to develop policies and operating procedures for example.</a:t>
            </a:r>
            <a:endParaRPr lang="en-US" sz="2800" dirty="0" smtClean="0"/>
          </a:p>
        </p:txBody>
      </p:sp>
      <p:sp>
        <p:nvSpPr>
          <p:cNvPr id="1229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Chapter 12</a:t>
            </a:r>
          </a:p>
        </p:txBody>
      </p:sp>
      <p:sp>
        <p:nvSpPr>
          <p:cNvPr id="1229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E45DDF88-9817-45D9-93AC-12C4B45670CD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26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Knowledge Pyramid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Perpetua</a:t>
            </a:r>
            <a:r>
              <a:rPr lang="en-US" dirty="0" smtClean="0"/>
              <a:t> </a:t>
            </a:r>
            <a:r>
              <a:rPr lang="en-US" dirty="0" err="1" smtClean="0"/>
              <a:t>Dadzie</a:t>
            </a:r>
            <a:r>
              <a:rPr lang="en-US" dirty="0" smtClean="0"/>
              <a:t>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Content Placeholder 5" descr="data information knowledge pyramid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800100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is the difference between data, information </a:t>
            </a:r>
            <a:r>
              <a:rPr lang="en-GB" smtClean="0"/>
              <a:t>and knowledge?</a:t>
            </a:r>
          </a:p>
          <a:p>
            <a:r>
              <a:rPr lang="en-GB" dirty="0" smtClean="0"/>
              <a:t>&lt;</a:t>
            </a:r>
            <a:r>
              <a:rPr lang="en-GB" dirty="0" err="1" smtClean="0"/>
              <a:t>iframe</a:t>
            </a:r>
            <a:r>
              <a:rPr lang="en-GB" dirty="0" smtClean="0"/>
              <a:t> width="560" height="315" </a:t>
            </a:r>
            <a:r>
              <a:rPr lang="en-GB" dirty="0" err="1" smtClean="0"/>
              <a:t>src</a:t>
            </a:r>
            <a:r>
              <a:rPr lang="en-GB" dirty="0" smtClean="0"/>
              <a:t>="https://www.youtube.com/embed/mUgEgkV16Bw" </a:t>
            </a:r>
            <a:r>
              <a:rPr lang="en-GB" dirty="0" err="1" smtClean="0"/>
              <a:t>frameborder</a:t>
            </a:r>
            <a:r>
              <a:rPr lang="en-GB" dirty="0" smtClean="0"/>
              <a:t>="0" </a:t>
            </a:r>
            <a:r>
              <a:rPr lang="en-GB" dirty="0" err="1" smtClean="0"/>
              <a:t>allowfullscreen</a:t>
            </a:r>
            <a:r>
              <a:rPr lang="en-GB" dirty="0" smtClean="0"/>
              <a:t>&gt;&lt;/</a:t>
            </a:r>
            <a:r>
              <a:rPr lang="en-GB" dirty="0" err="1" smtClean="0"/>
              <a:t>iframe</a:t>
            </a:r>
            <a:r>
              <a:rPr lang="en-GB" dirty="0" smtClean="0"/>
              <a:t>&gt;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the Knowledge pyramid as a guide, list five items of data, information and knowledge.  </a:t>
            </a:r>
          </a:p>
          <a:p>
            <a:r>
              <a:rPr lang="en-GB" dirty="0" smtClean="0"/>
              <a:t>Summarize what you use each item for – your purpose</a:t>
            </a:r>
          </a:p>
          <a:p>
            <a:r>
              <a:rPr lang="en-GB" dirty="0" smtClean="0"/>
              <a:t>Note how you add value to each item to create information or knowledge</a:t>
            </a:r>
          </a:p>
          <a:p>
            <a:r>
              <a:rPr lang="en-GB" dirty="0" smtClean="0"/>
              <a:t>Who is involved in this process?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2517</TotalTime>
  <Words>1342</Words>
  <Application>Microsoft Office PowerPoint</Application>
  <PresentationFormat>On-screen Show (4:3)</PresentationFormat>
  <Paragraphs>182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INFS 112: Introduction to Information Management</vt:lpstr>
      <vt:lpstr>Session Overview </vt:lpstr>
      <vt:lpstr>Session Outline</vt:lpstr>
      <vt:lpstr>Reading List</vt:lpstr>
      <vt:lpstr>Introduction</vt:lpstr>
      <vt:lpstr>What is data?</vt:lpstr>
      <vt:lpstr>What is Data?</vt:lpstr>
      <vt:lpstr>What is Data?</vt:lpstr>
      <vt:lpstr>What is Data? </vt:lpstr>
      <vt:lpstr>What is Data? </vt:lpstr>
      <vt:lpstr>What is information?</vt:lpstr>
      <vt:lpstr>What is Information?</vt:lpstr>
      <vt:lpstr>What is Information</vt:lpstr>
      <vt:lpstr>What is Information</vt:lpstr>
      <vt:lpstr>What is Information</vt:lpstr>
      <vt:lpstr>What is Information</vt:lpstr>
      <vt:lpstr>What is knowledge?</vt:lpstr>
      <vt:lpstr>What is Knowledge?</vt:lpstr>
      <vt:lpstr>What is Knowledge? </vt:lpstr>
      <vt:lpstr> What is Knowledge? </vt:lpstr>
      <vt:lpstr> What is Knowledge? </vt:lpstr>
      <vt:lpstr> What is Knowledge? </vt:lpstr>
      <vt:lpstr> What is Knowledge? </vt:lpstr>
      <vt:lpstr>The Knowledge Pyramid</vt:lpstr>
      <vt:lpstr>Video</vt:lpstr>
      <vt:lpstr>Activity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title</dc:title>
  <dc:creator>Nana Yaw Akuamoah</dc:creator>
  <cp:lastModifiedBy>ACER</cp:lastModifiedBy>
  <cp:revision>200</cp:revision>
  <dcterms:created xsi:type="dcterms:W3CDTF">2011-06-07T13:56:57Z</dcterms:created>
  <dcterms:modified xsi:type="dcterms:W3CDTF">2017-01-30T12:52:55Z</dcterms:modified>
</cp:coreProperties>
</file>