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19" r:id="rId3"/>
    <p:sldId id="320" r:id="rId4"/>
    <p:sldId id="321" r:id="rId5"/>
    <p:sldId id="322" r:id="rId6"/>
    <p:sldId id="394" r:id="rId7"/>
    <p:sldId id="417" r:id="rId8"/>
    <p:sldId id="414" r:id="rId9"/>
    <p:sldId id="418" r:id="rId10"/>
    <p:sldId id="419" r:id="rId11"/>
    <p:sldId id="420" r:id="rId12"/>
    <p:sldId id="421" r:id="rId13"/>
    <p:sldId id="422" r:id="rId14"/>
    <p:sldId id="424" r:id="rId15"/>
    <p:sldId id="423" r:id="rId16"/>
    <p:sldId id="435" r:id="rId17"/>
    <p:sldId id="395" r:id="rId18"/>
    <p:sldId id="438" r:id="rId19"/>
    <p:sldId id="425" r:id="rId20"/>
    <p:sldId id="426" r:id="rId21"/>
    <p:sldId id="427" r:id="rId22"/>
    <p:sldId id="439" r:id="rId23"/>
    <p:sldId id="428" r:id="rId24"/>
    <p:sldId id="429" r:id="rId25"/>
    <p:sldId id="430" r:id="rId26"/>
    <p:sldId id="432" r:id="rId27"/>
    <p:sldId id="436" r:id="rId28"/>
    <p:sldId id="396" r:id="rId29"/>
    <p:sldId id="440" r:id="rId30"/>
    <p:sldId id="441" r:id="rId31"/>
    <p:sldId id="442" r:id="rId32"/>
    <p:sldId id="443" r:id="rId33"/>
    <p:sldId id="444" r:id="rId34"/>
    <p:sldId id="44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CDE" initials="I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08B57"/>
    <a:srgbClr val="000066"/>
    <a:srgbClr val="006CA1"/>
    <a:srgbClr val="EEEEEE"/>
    <a:srgbClr val="F8F3EF"/>
    <a:srgbClr val="FFFFF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05T17:55:37.087" idx="1">
    <p:pos x="3633" y="-18"/>
    <p:text>:</p:text>
  </p:cm>
  <p:cm authorId="0" dt="2015-09-05T17:55:41.271" idx="2">
    <p:pos x="3261" y="363"/>
    <p:text>I</p:text>
  </p:cm>
  <p:cm authorId="0" dt="2015-09-05T17:55:47.151" idx="3">
    <p:pos x="2180" y="744"/>
    <p:text>M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9-05T17:56:58.074" idx="4">
    <p:pos x="1232" y="1223"/>
    <p:text>DELETE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527F3-EB79-49FF-912B-041B9C4FB81F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8CEFE-5176-4370-99E3-0069C87A94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1993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F51EC-9B9E-44A7-B1DF-C15828FE6524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8A8A1-E2B8-4BD1-8409-EFE61EA49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640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A8A1-E2B8-4BD1-8409-EFE61EA494F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090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8A8A1-E2B8-4BD1-8409-EFE61EA494F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863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t="-9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/>
          <a:srcRect t="16072"/>
          <a:stretch/>
        </p:blipFill>
        <p:spPr>
          <a:xfrm>
            <a:off x="600075" y="4949099"/>
            <a:ext cx="7858125" cy="1223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988545" y="5602069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College of Education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Tw Cen MT" panose="020B0602020104020603" pitchFamily="34" charset="0"/>
              </a:rPr>
              <a:t>School of Continuing and Distance Education</a:t>
            </a:r>
            <a:endParaRPr lang="en-US" b="1" dirty="0">
              <a:solidFill>
                <a:srgbClr val="002060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010400" y="6362838"/>
            <a:ext cx="2133600" cy="3907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93013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988545" y="617220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kern="1200" dirty="0" smtClean="0">
                <a:solidFill>
                  <a:srgbClr val="002060"/>
                </a:solidFill>
                <a:latin typeface="Tw Cen MT" panose="020B0602020104020603" pitchFamily="34" charset="0"/>
                <a:ea typeface="+mn-ea"/>
                <a:cs typeface="+mn-cs"/>
              </a:rPr>
              <a:t>2014/2015 – 2016/2017</a:t>
            </a:r>
            <a:endParaRPr lang="en-US" sz="1400" b="0" kern="1200" dirty="0">
              <a:solidFill>
                <a:srgbClr val="002060"/>
              </a:solidFill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777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400"/>
            </a:lvl2pPr>
            <a:lvl3pPr>
              <a:defRPr sz="22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9D2CB103-8D07-4BCC-B2C2-56B935B92000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705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B120138-0896-4473-BE39-9DAAF25F0B9E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2196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908A9B24-2DFF-4A7D-8F4C-5A03421F0BE3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0529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AC91DFCB-C6FE-4155-81B1-F2C26A8F0089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8458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762D5FB-9B18-41B0-BB14-4C52CF93577B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54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2747C29-8450-4444-B5DF-A0B5F9EFFF57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484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D2615C31-E286-47EA-A8CF-89AD5484102F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0546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5115561A-62CE-4943-AC2A-36EDFADD7B30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497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0FA4D94-4213-4210-8AF2-8B598C570C46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342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64075A0E-8CCB-43FA-ADEE-BDE796473683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610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81000" y="1828800"/>
            <a:ext cx="8229600" cy="4830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400"/>
            </a:lvl2pPr>
            <a:lvl3pPr rtl="0">
              <a:defRPr sz="24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6705599" cy="90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5791200" y="640080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r" rtl="0">
              <a:buNone/>
            </a:pPr>
            <a:r>
              <a:rPr lang="en" sz="7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Google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xmlns="" val="102031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086599" y="6388445"/>
            <a:ext cx="2057401" cy="400291"/>
          </a:xfrm>
          <a:prstGeom prst="rect">
            <a:avLst/>
          </a:prstGeom>
        </p:spPr>
      </p:pic>
      <p:sp useBgFill="1"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104860" y="6362838"/>
            <a:ext cx="115294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E5711AA9-49D3-4DF7-9EBA-5763C143474B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88445"/>
            <a:ext cx="3124200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62838"/>
            <a:ext cx="1447800" cy="365125"/>
          </a:xfrm>
          <a:prstGeom prst="rect">
            <a:avLst/>
          </a:prstGeom>
        </p:spPr>
        <p:txBody>
          <a:bodyPr/>
          <a:lstStyle>
            <a:lvl1pPr>
              <a:defRPr sz="1100" b="1"/>
            </a:lvl1pPr>
          </a:lstStyle>
          <a:p>
            <a:r>
              <a:rPr lang="en-US" dirty="0" smtClean="0"/>
              <a:t>Slide </a:t>
            </a:r>
            <a:fld id="{FD3DDBF2-094B-4CA4-965C-FB22D307DB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32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sco.om/" TargetMode="External"/><Relationship Id="rId2" Type="http://schemas.openxmlformats.org/officeDocument/2006/relationships/hyperlink" Target="http://www.oclc.org/firstsearch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proquest.com/about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" TargetMode="External"/><Relationship Id="rId2" Type="http://schemas.openxmlformats.org/officeDocument/2006/relationships/hyperlink" Target="http://www.ug.edu.gh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earchaltavista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acrawler.com/" TargetMode="External"/><Relationship Id="rId2" Type="http://schemas.openxmlformats.org/officeDocument/2006/relationships/hyperlink" Target="http://www.dogpile.com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ahoo.com/" TargetMode="External"/><Relationship Id="rId2" Type="http://schemas.openxmlformats.org/officeDocument/2006/relationships/hyperlink" Target="http://www.beauc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src.ac.uk/research/data/intute.aspx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55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smtClean="0">
                <a:solidFill>
                  <a:schemeClr val="bg1"/>
                </a:solidFill>
                <a:latin typeface="Myriad Pro" pitchFamily="34" charset="0"/>
              </a:rPr>
              <a:t>INFS </a:t>
            </a:r>
            <a:r>
              <a:rPr lang="en-US" b="1" smtClean="0">
                <a:solidFill>
                  <a:schemeClr val="bg1"/>
                </a:solidFill>
                <a:latin typeface="Myriad Pro" pitchFamily="34" charset="0"/>
              </a:rPr>
              <a:t>112:</a:t>
            </a:r>
            <a: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Myriad Pro" pitchFamily="34" charset="0"/>
              </a:rPr>
              <a:t>Introduction </a:t>
            </a:r>
            <a:r>
              <a:rPr lang="en-US" b="1" smtClean="0">
                <a:solidFill>
                  <a:schemeClr val="bg1"/>
                </a:solidFill>
                <a:latin typeface="Myriad Pro" pitchFamily="34" charset="0"/>
              </a:rPr>
              <a:t>to </a:t>
            </a:r>
            <a:r>
              <a:rPr lang="en-US" b="1" smtClean="0">
                <a:solidFill>
                  <a:schemeClr val="bg1"/>
                </a:solidFill>
                <a:latin typeface="Myriad Pro" pitchFamily="34" charset="0"/>
              </a:rPr>
              <a:t>Information Management</a:t>
            </a:r>
            <a:endParaRPr lang="en-US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609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Myriad Pro" pitchFamily="34" charset="0"/>
              </a:rPr>
              <a:t>Session 10 – Information Retrieval and Dissemination</a:t>
            </a:r>
            <a:endParaRPr lang="en-US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6576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Lecturer: Dr. </a:t>
            </a:r>
            <a:r>
              <a:rPr lang="en-US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Perpetua</a:t>
            </a:r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S. </a:t>
            </a:r>
            <a:r>
              <a:rPr lang="en-US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Dadzie</a:t>
            </a:r>
            <a:r>
              <a:rPr lang="en-US" sz="2000" dirty="0" smtClean="0">
                <a:solidFill>
                  <a:schemeClr val="bg1"/>
                </a:solidFill>
              </a:rPr>
              <a:t>, Dept. of Information Studies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Contact Information: psdadzie@ug.edu.gh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069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At the end of the session, the student will be able to</a:t>
            </a:r>
            <a:r>
              <a:rPr lang="en-US" sz="3200" dirty="0" smtClean="0"/>
              <a:t>:</a:t>
            </a:r>
          </a:p>
          <a:p>
            <a:r>
              <a:rPr lang="en-US" sz="3200" dirty="0" smtClean="0"/>
              <a:t>Explain the types of information retrieval tools </a:t>
            </a:r>
          </a:p>
          <a:p>
            <a:r>
              <a:rPr lang="en-US" sz="3200" dirty="0" smtClean="0"/>
              <a:t>Explain importance of information dissemination</a:t>
            </a:r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7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The key topics to be covered in the session are as follows:</a:t>
            </a:r>
          </a:p>
          <a:p>
            <a:r>
              <a:rPr lang="en-US" sz="3200" dirty="0" smtClean="0"/>
              <a:t>Topic One  - Manual Retrieval Tools</a:t>
            </a:r>
          </a:p>
          <a:p>
            <a:r>
              <a:rPr lang="en-US" sz="3200" dirty="0" smtClean="0"/>
              <a:t> Topic Two – Electronic Retrieval Tools </a:t>
            </a:r>
          </a:p>
          <a:p>
            <a:r>
              <a:rPr lang="en-US" sz="3200" dirty="0" smtClean="0"/>
              <a:t>Topic Three – Information Dissemination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60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762638"/>
          </a:xfrm>
        </p:spPr>
        <p:txBody>
          <a:bodyPr>
            <a:normAutofit/>
          </a:bodyPr>
          <a:lstStyle/>
          <a:p>
            <a:endParaRPr lang="en-US" sz="240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20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Manual retrieval tools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One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730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dirty="0" smtClean="0"/>
              <a:t>Two types of Information Retrieval tools: Manual and Electronic</a:t>
            </a:r>
          </a:p>
          <a:p>
            <a:r>
              <a:rPr lang="en-GB" b="1" dirty="0" smtClean="0"/>
              <a:t>Manual tools</a:t>
            </a:r>
            <a:r>
              <a:rPr lang="en-GB" dirty="0" smtClean="0"/>
              <a:t>:  Catalogues, bibliographies, indexes, abstracts, thesaurus, directories. </a:t>
            </a:r>
          </a:p>
          <a:p>
            <a:r>
              <a:rPr lang="en-GB" b="1" dirty="0" smtClean="0"/>
              <a:t>Electronic tools</a:t>
            </a:r>
            <a:r>
              <a:rPr lang="en-GB" dirty="0" smtClean="0"/>
              <a:t>: CD ROM, Online retrieval services, Databases, websites, subject directories etc.</a:t>
            </a:r>
          </a:p>
          <a:p>
            <a:pPr>
              <a:buNone/>
            </a:pPr>
            <a:r>
              <a:rPr lang="en-GB" b="1" dirty="0" smtClean="0"/>
              <a:t>The Catalogue</a:t>
            </a:r>
          </a:p>
          <a:p>
            <a:r>
              <a:rPr lang="en-GB" dirty="0" smtClean="0"/>
              <a:t>contains bibliographic printed on cards; known as card catalogue.  Today information captured in machine readable form called Online Public Access </a:t>
            </a:r>
            <a:r>
              <a:rPr lang="en-GB" dirty="0" err="1" smtClean="0"/>
              <a:t>Catalog</a:t>
            </a:r>
            <a:r>
              <a:rPr lang="en-GB" dirty="0" smtClean="0"/>
              <a:t> (OPAC)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Card catalogue – 3 major access points : </a:t>
            </a:r>
          </a:p>
          <a:p>
            <a:r>
              <a:rPr lang="en-GB" b="1" dirty="0" smtClean="0"/>
              <a:t>Author index </a:t>
            </a:r>
            <a:r>
              <a:rPr lang="en-GB" dirty="0" smtClean="0"/>
              <a:t>– alphabetical arrangement of author’s surname</a:t>
            </a:r>
          </a:p>
          <a:p>
            <a:r>
              <a:rPr lang="en-GB" b="1" dirty="0" smtClean="0"/>
              <a:t>Title index </a:t>
            </a:r>
            <a:r>
              <a:rPr lang="en-GB" dirty="0" smtClean="0"/>
              <a:t>– alphabetical arrangement of titles of materials within collection </a:t>
            </a:r>
          </a:p>
          <a:p>
            <a:r>
              <a:rPr lang="en-GB" b="1" dirty="0" smtClean="0"/>
              <a:t>Subject index </a:t>
            </a:r>
            <a:r>
              <a:rPr lang="en-GB" dirty="0" smtClean="0"/>
              <a:t>– alphabetical lists of subjects covered by library</a:t>
            </a:r>
          </a:p>
          <a:p>
            <a:r>
              <a:rPr lang="en-GB" dirty="0" smtClean="0"/>
              <a:t>User can search using author, title and subject indexes ;</a:t>
            </a:r>
          </a:p>
          <a:p>
            <a:r>
              <a:rPr lang="en-GB" dirty="0" smtClean="0"/>
              <a:t>Subject entries done with lists such as Library of Congress Subject Headings or Sears List of Subject Headings.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Two basic types of catalogues</a:t>
            </a:r>
          </a:p>
          <a:p>
            <a:r>
              <a:rPr lang="en-GB" b="1" dirty="0" smtClean="0"/>
              <a:t>Classified </a:t>
            </a:r>
            <a:r>
              <a:rPr lang="en-GB" dirty="0" smtClean="0"/>
              <a:t>catalogue –entries arranged by some recognized system of classification symbol; </a:t>
            </a:r>
          </a:p>
          <a:p>
            <a:r>
              <a:rPr lang="en-GB" b="1" dirty="0" smtClean="0"/>
              <a:t>Dictionary</a:t>
            </a:r>
            <a:r>
              <a:rPr lang="en-GB" dirty="0" smtClean="0"/>
              <a:t> catalogue – arrangement in  one straight forward alphabetical sequence.</a:t>
            </a:r>
          </a:p>
          <a:p>
            <a:r>
              <a:rPr lang="en-GB" dirty="0" smtClean="0"/>
              <a:t>Classification -  arrangement  of knowledge in logical order.   </a:t>
            </a:r>
          </a:p>
          <a:p>
            <a:r>
              <a:rPr lang="en-GB" dirty="0" smtClean="0"/>
              <a:t>Classification Scheme – General or Special</a:t>
            </a:r>
          </a:p>
          <a:p>
            <a:r>
              <a:rPr lang="en-GB" dirty="0" smtClean="0"/>
              <a:t>General schemes used in public, academic, national libraries ex. Library of Congress (LC), Dewey Decimal Classification (DDC)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 (4)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The Catalogue …</a:t>
            </a:r>
          </a:p>
          <a:p>
            <a:r>
              <a:rPr lang="en-GB" dirty="0" smtClean="0"/>
              <a:t>Special schemes – restricted areas of knowledge such as education, law, chemistry etc</a:t>
            </a:r>
          </a:p>
          <a:p>
            <a:r>
              <a:rPr lang="en-GB" dirty="0" smtClean="0"/>
              <a:t>Schemes adopt symbols as class marks to represent classes and divisions;</a:t>
            </a:r>
          </a:p>
          <a:p>
            <a:r>
              <a:rPr lang="en-GB" dirty="0" smtClean="0"/>
              <a:t>symbols known as </a:t>
            </a:r>
            <a:r>
              <a:rPr lang="en-GB" b="1" dirty="0" smtClean="0"/>
              <a:t>notation – </a:t>
            </a:r>
            <a:r>
              <a:rPr lang="en-GB" dirty="0" smtClean="0"/>
              <a:t>represents subjects and relationships; use numbers or letters or both</a:t>
            </a:r>
          </a:p>
          <a:p>
            <a:pPr>
              <a:buNone/>
            </a:pPr>
            <a:r>
              <a:rPr lang="en-GB" dirty="0" smtClean="0"/>
              <a:t>Some </a:t>
            </a:r>
            <a:r>
              <a:rPr lang="en-GB" b="1" dirty="0" smtClean="0"/>
              <a:t>Notation</a:t>
            </a:r>
            <a:r>
              <a:rPr lang="en-GB" dirty="0" smtClean="0"/>
              <a:t> in DDC</a:t>
            </a:r>
          </a:p>
          <a:p>
            <a:r>
              <a:rPr lang="en-GB" dirty="0" smtClean="0"/>
              <a:t>000  Generalities</a:t>
            </a:r>
          </a:p>
          <a:p>
            <a:r>
              <a:rPr lang="en-GB" dirty="0" smtClean="0"/>
              <a:t>100  Philosophy and related disciples</a:t>
            </a:r>
          </a:p>
          <a:p>
            <a:r>
              <a:rPr lang="en-GB" dirty="0" smtClean="0"/>
              <a:t>200  Religion</a:t>
            </a:r>
          </a:p>
          <a:p>
            <a:r>
              <a:rPr lang="en-GB" dirty="0" smtClean="0"/>
              <a:t>300  Social Sciences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 (5)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Some Notation in LC</a:t>
            </a:r>
          </a:p>
          <a:p>
            <a:r>
              <a:rPr lang="en-GB" dirty="0" smtClean="0"/>
              <a:t>Class H   Social Science</a:t>
            </a:r>
          </a:p>
          <a:p>
            <a:r>
              <a:rPr lang="en-GB" dirty="0" smtClean="0"/>
              <a:t>Class J     Political Science</a:t>
            </a:r>
          </a:p>
          <a:p>
            <a:r>
              <a:rPr lang="en-GB" dirty="0" smtClean="0"/>
              <a:t>Class K    Law</a:t>
            </a:r>
          </a:p>
          <a:p>
            <a:r>
              <a:rPr lang="en-GB" dirty="0" smtClean="0"/>
              <a:t>Class L     Education</a:t>
            </a:r>
          </a:p>
          <a:p>
            <a:r>
              <a:rPr lang="en-GB" dirty="0" smtClean="0"/>
              <a:t>Class M    Music</a:t>
            </a:r>
          </a:p>
          <a:p>
            <a:pPr>
              <a:buNone/>
            </a:pPr>
            <a:r>
              <a:rPr lang="en-GB" b="1" dirty="0" smtClean="0"/>
              <a:t>Indexes </a:t>
            </a:r>
            <a:r>
              <a:rPr lang="en-GB" dirty="0" smtClean="0"/>
              <a:t>–alphabetical list of names, subjects, etc., with references to places where they occur; something that serves to guide, point out, or otherwise facilitate reference</a:t>
            </a:r>
          </a:p>
          <a:p>
            <a:r>
              <a:rPr lang="en-GB" dirty="0" smtClean="0"/>
              <a:t> Types - author index, title index, subject index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 (6)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Some Notation in LC</a:t>
            </a:r>
          </a:p>
          <a:p>
            <a:r>
              <a:rPr lang="en-GB" dirty="0" smtClean="0"/>
              <a:t>Class H   Social Science</a:t>
            </a:r>
          </a:p>
          <a:p>
            <a:r>
              <a:rPr lang="en-GB" dirty="0" smtClean="0"/>
              <a:t>Class J     Political Science</a:t>
            </a:r>
          </a:p>
          <a:p>
            <a:r>
              <a:rPr lang="en-GB" dirty="0" smtClean="0"/>
              <a:t>Class K    Law</a:t>
            </a:r>
          </a:p>
          <a:p>
            <a:r>
              <a:rPr lang="en-GB" dirty="0" smtClean="0"/>
              <a:t>Class L     Education</a:t>
            </a:r>
          </a:p>
          <a:p>
            <a:r>
              <a:rPr lang="en-GB" dirty="0" smtClean="0"/>
              <a:t>Class M    Music</a:t>
            </a:r>
          </a:p>
          <a:p>
            <a:pPr>
              <a:buNone/>
            </a:pPr>
            <a:r>
              <a:rPr lang="en-GB" b="1" dirty="0" smtClean="0"/>
              <a:t>Indexes </a:t>
            </a:r>
            <a:r>
              <a:rPr lang="en-GB" dirty="0" smtClean="0"/>
              <a:t>–alphabetical list of names, subjects, etc., with references to places where they occur; something that serves to guide, point out, or otherwise facilitate reference</a:t>
            </a:r>
          </a:p>
          <a:p>
            <a:r>
              <a:rPr lang="en-GB" dirty="0" smtClean="0"/>
              <a:t> Types - author index, title index, subject index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 (7)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r>
              <a:rPr lang="en-GB" dirty="0" smtClean="0"/>
              <a:t>Subject indexing – deciding what document is about and translating conceptual analysis into index terms which act as identifier for subject matter of document</a:t>
            </a:r>
          </a:p>
          <a:p>
            <a:r>
              <a:rPr lang="en-GB" dirty="0" smtClean="0"/>
              <a:t>Index term must be controlled for retrieval purposes; thus </a:t>
            </a:r>
            <a:r>
              <a:rPr lang="en-GB" b="1" dirty="0" smtClean="0"/>
              <a:t>controlled vocabulary</a:t>
            </a:r>
          </a:p>
          <a:p>
            <a:r>
              <a:rPr lang="en-GB" b="1" dirty="0" smtClean="0"/>
              <a:t>Controlled vocabulary – </a:t>
            </a:r>
            <a:r>
              <a:rPr lang="en-GB" dirty="0" smtClean="0"/>
              <a:t>list of approved terms from which indexer must select</a:t>
            </a:r>
          </a:p>
          <a:p>
            <a:r>
              <a:rPr lang="en-GB" b="1" dirty="0" smtClean="0"/>
              <a:t>Cross – references</a:t>
            </a:r>
            <a:r>
              <a:rPr lang="en-GB" dirty="0" smtClean="0"/>
              <a:t> – to facilitate retrieval of groups of like documents, semantically related.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Manual Retrieval tools (8)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r>
              <a:rPr lang="en-GB" dirty="0" smtClean="0"/>
              <a:t>Search file or index created - physical form such as printed book, catalogue cards, magnetic tape or disk; or by method of file organization </a:t>
            </a:r>
            <a:r>
              <a:rPr lang="en-GB" dirty="0" err="1" smtClean="0"/>
              <a:t>eg</a:t>
            </a:r>
            <a:r>
              <a:rPr lang="en-GB" dirty="0" smtClean="0"/>
              <a:t>. Alphabetical, classified</a:t>
            </a:r>
          </a:p>
          <a:p>
            <a:r>
              <a:rPr lang="en-GB" dirty="0" smtClean="0"/>
              <a:t>Index useful as reduces number of documents to consult after a search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Video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r>
              <a:rPr lang="en-GB" dirty="0" smtClean="0"/>
              <a:t>Info. Literacy 5. Using a library </a:t>
            </a:r>
            <a:r>
              <a:rPr lang="en-GB" dirty="0" err="1" smtClean="0"/>
              <a:t>catalog</a:t>
            </a:r>
            <a:endParaRPr lang="en-GB" dirty="0" smtClean="0"/>
          </a:p>
          <a:p>
            <a:r>
              <a:rPr lang="en-GB" dirty="0" smtClean="0"/>
              <a:t> &lt;</a:t>
            </a:r>
            <a:r>
              <a:rPr lang="en-GB" dirty="0" err="1" smtClean="0"/>
              <a:t>iframe</a:t>
            </a:r>
            <a:r>
              <a:rPr lang="en-GB" dirty="0" smtClean="0"/>
              <a:t> width="420" height="315" </a:t>
            </a:r>
            <a:r>
              <a:rPr lang="en-GB" dirty="0" err="1" smtClean="0"/>
              <a:t>src</a:t>
            </a:r>
            <a:r>
              <a:rPr lang="en-GB" dirty="0" smtClean="0"/>
              <a:t>="https://www.youtube.com/embed/6WHRA0Ne3I0" </a:t>
            </a:r>
            <a:r>
              <a:rPr lang="en-GB" dirty="0" err="1" smtClean="0"/>
              <a:t>frameborder</a:t>
            </a:r>
            <a:r>
              <a:rPr lang="en-GB" dirty="0" smtClean="0"/>
              <a:t>="0" </a:t>
            </a:r>
            <a:r>
              <a:rPr lang="en-GB" dirty="0" err="1" smtClean="0"/>
              <a:t>allowfullscreen</a:t>
            </a:r>
            <a:r>
              <a:rPr lang="en-GB" dirty="0" smtClean="0"/>
              <a:t>&gt;&lt;/</a:t>
            </a:r>
            <a:r>
              <a:rPr lang="en-GB" dirty="0" err="1" smtClean="0"/>
              <a:t>iframe</a:t>
            </a:r>
            <a:r>
              <a:rPr lang="en-GB" dirty="0" smtClean="0"/>
              <a:t>&gt;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Activity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r>
              <a:rPr lang="en-GB" dirty="0" smtClean="0"/>
              <a:t>Visit any library and use their catalogue to find information on any author of your choice; the number of books written, the subject areas.  You are expected to use author, title and subject indexes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Electronic retrieval tools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Two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730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>
            <a:noAutofit/>
          </a:bodyPr>
          <a:lstStyle/>
          <a:p>
            <a:r>
              <a:rPr lang="en-GB" sz="3200" dirty="0" smtClean="0"/>
              <a:t>Information is stored electronically on different media </a:t>
            </a:r>
            <a:r>
              <a:rPr lang="en-GB" sz="3200" dirty="0" err="1" smtClean="0"/>
              <a:t>eg</a:t>
            </a:r>
            <a:r>
              <a:rPr lang="en-GB" sz="3200" dirty="0" smtClean="0"/>
              <a:t> Online information retrieval, CD ROM, RAM, Databases</a:t>
            </a:r>
          </a:p>
          <a:p>
            <a:r>
              <a:rPr lang="en-GB" sz="3200" dirty="0" smtClean="0"/>
              <a:t>Online information retrieval </a:t>
            </a:r>
            <a:r>
              <a:rPr lang="en-GB" sz="3200" dirty="0" err="1" smtClean="0"/>
              <a:t>eg</a:t>
            </a:r>
            <a:r>
              <a:rPr lang="en-GB" sz="3200" dirty="0" smtClean="0"/>
              <a:t> Dialog, OCLC - involve searching remotely located databases with help of computers and communication channels. </a:t>
            </a:r>
          </a:p>
          <a:p>
            <a:r>
              <a:rPr lang="en-GB" sz="3200" dirty="0" smtClean="0"/>
              <a:t>Online search services assessed after payment of subscription fees through examples: 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(2)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dirty="0" smtClean="0"/>
              <a:t>Online information retrieval…. </a:t>
            </a:r>
          </a:p>
          <a:p>
            <a:r>
              <a:rPr lang="en-GB" dirty="0" smtClean="0"/>
              <a:t>OCLC First Search (</a:t>
            </a:r>
            <a:r>
              <a:rPr lang="en-GB" dirty="0" smtClean="0">
                <a:hlinkClick r:id="rId2"/>
              </a:rPr>
              <a:t>http://www.oclc.org/firstsearch</a:t>
            </a:r>
            <a:r>
              <a:rPr lang="en-GB" dirty="0" smtClean="0"/>
              <a:t>) provides access to core collection of reference databases.  Includes </a:t>
            </a:r>
            <a:r>
              <a:rPr lang="en-GB" dirty="0" err="1" smtClean="0"/>
              <a:t>WorldCat</a:t>
            </a:r>
            <a:r>
              <a:rPr lang="en-GB" dirty="0" smtClean="0"/>
              <a:t>, CAMIO, Electronic Books and </a:t>
            </a:r>
            <a:r>
              <a:rPr lang="en-GB" dirty="0" err="1" smtClean="0"/>
              <a:t>OASIster</a:t>
            </a:r>
            <a:r>
              <a:rPr lang="en-GB" dirty="0" smtClean="0"/>
              <a:t> </a:t>
            </a:r>
          </a:p>
          <a:p>
            <a:pPr>
              <a:buNone/>
            </a:pPr>
            <a:r>
              <a:rPr lang="en-GB" b="1" dirty="0" smtClean="0"/>
              <a:t>Full text journals and books: </a:t>
            </a:r>
          </a:p>
          <a:p>
            <a:r>
              <a:rPr lang="en-GB" dirty="0" smtClean="0"/>
              <a:t>EBSCO  Information  Service (</a:t>
            </a:r>
            <a:r>
              <a:rPr lang="en-GB" dirty="0" smtClean="0">
                <a:solidFill>
                  <a:srgbClr val="FF0000"/>
                </a:solidFill>
                <a:hlinkClick r:id="rId3"/>
              </a:rPr>
              <a:t>http://www.ebsco.com</a:t>
            </a:r>
            <a:r>
              <a:rPr lang="en-GB" dirty="0" smtClean="0"/>
              <a:t>).  Provides access to large collection of full text and bibliographic databases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  <a:noFill/>
        </p:spPr>
        <p:txBody>
          <a:bodyPr>
            <a:normAutofit/>
          </a:bodyPr>
          <a:lstStyle/>
          <a:p>
            <a:r>
              <a:rPr lang="en-GB" sz="3600" dirty="0" err="1" smtClean="0"/>
              <a:t>ProQuest</a:t>
            </a:r>
            <a:r>
              <a:rPr lang="en-GB" sz="3600" dirty="0" smtClean="0"/>
              <a:t> (</a:t>
            </a:r>
            <a:r>
              <a:rPr lang="en-GB" sz="3600" dirty="0" smtClean="0">
                <a:hlinkClick r:id="rId2"/>
              </a:rPr>
              <a:t>http://proquest.com/about</a:t>
            </a:r>
            <a:r>
              <a:rPr lang="en-GB" sz="3600" dirty="0" smtClean="0"/>
              <a:t>) contains millions of articles originally published in magazines, newspapers and journals</a:t>
            </a:r>
          </a:p>
          <a:p>
            <a:endParaRPr lang="en-GB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(4)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  <a:noFill/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dirty="0" smtClean="0"/>
              <a:t>Basic steps in online search</a:t>
            </a:r>
          </a:p>
          <a:p>
            <a:r>
              <a:rPr lang="en-GB" sz="3000" dirty="0" smtClean="0"/>
              <a:t>Study search topic, develop clear understanding of information requirement</a:t>
            </a:r>
          </a:p>
          <a:p>
            <a:r>
              <a:rPr lang="en-GB" sz="3000" dirty="0" smtClean="0"/>
              <a:t>Get access to online search service</a:t>
            </a:r>
          </a:p>
          <a:p>
            <a:r>
              <a:rPr lang="en-GB" sz="3000" dirty="0" smtClean="0"/>
              <a:t>Login in to service provider</a:t>
            </a:r>
          </a:p>
          <a:p>
            <a:r>
              <a:rPr lang="en-GB" sz="3000" dirty="0" smtClean="0"/>
              <a:t>Select appropriate database</a:t>
            </a:r>
          </a:p>
          <a:p>
            <a:r>
              <a:rPr lang="en-GB" sz="3000" dirty="0" smtClean="0"/>
              <a:t>Formulate search question</a:t>
            </a:r>
          </a:p>
          <a:p>
            <a:r>
              <a:rPr lang="en-GB" sz="3000" dirty="0" smtClean="0"/>
              <a:t>Select appropriate format for display</a:t>
            </a:r>
          </a:p>
          <a:p>
            <a:r>
              <a:rPr lang="en-GB" sz="3000" dirty="0" smtClean="0"/>
              <a:t>Reformulate your query if necessary</a:t>
            </a:r>
          </a:p>
          <a:p>
            <a:r>
              <a:rPr lang="en-GB" sz="3000" dirty="0" smtClean="0"/>
              <a:t>Select mode of delivery; download records online to send offline request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 (5)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  <a:noFill/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sz="3100" dirty="0" smtClean="0"/>
              <a:t>CD ROM retrieval</a:t>
            </a:r>
          </a:p>
          <a:p>
            <a:r>
              <a:rPr lang="en-GB" sz="3100" dirty="0" smtClean="0"/>
              <a:t>CD ROM - optical storage devices which allow users to view collection of files; allow users certain common search features such as:</a:t>
            </a:r>
          </a:p>
          <a:p>
            <a:r>
              <a:rPr lang="en-GB" sz="3100" dirty="0" smtClean="0"/>
              <a:t>Keywords search - user conduct search with one or more keywords</a:t>
            </a:r>
          </a:p>
          <a:p>
            <a:r>
              <a:rPr lang="en-GB" sz="3100" dirty="0" smtClean="0"/>
              <a:t>Phrase search -  multiple word phrases searched</a:t>
            </a:r>
          </a:p>
          <a:p>
            <a:r>
              <a:rPr lang="en-GB" sz="3100" dirty="0" smtClean="0"/>
              <a:t>Boolean search – search operators AND, OR, Not used for searching</a:t>
            </a:r>
          </a:p>
          <a:p>
            <a:r>
              <a:rPr lang="en-GB" sz="3100" dirty="0" smtClean="0"/>
              <a:t>Truncation – shortening word or eliminating some characters from longer term to pick up variants.  Left, right and middle truncation exist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 (6)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  <a:noFill/>
        </p:spPr>
        <p:txBody>
          <a:bodyPr>
            <a:normAutofit/>
          </a:bodyPr>
          <a:lstStyle/>
          <a:p>
            <a:r>
              <a:rPr lang="en-GB" sz="3400" dirty="0" smtClean="0"/>
              <a:t>Index and /thesaurus support – indexes allow users to select search terms or phrase from term index; thesaurus allows users to get map of chosen terms in order to widen or narrow down given search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(7)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  <a:noFill/>
        </p:spPr>
        <p:txBody>
          <a:bodyPr>
            <a:noAutofit/>
          </a:bodyPr>
          <a:lstStyle/>
          <a:p>
            <a:pPr>
              <a:buNone/>
            </a:pPr>
            <a:r>
              <a:rPr lang="en-GB" dirty="0" smtClean="0"/>
              <a:t>Web information Retrieval </a:t>
            </a:r>
          </a:p>
          <a:p>
            <a:r>
              <a:rPr lang="en-GB" dirty="0" smtClean="0"/>
              <a:t>URL (Uniform Resource Location) – address of website </a:t>
            </a:r>
            <a:r>
              <a:rPr lang="en-GB" dirty="0" err="1" smtClean="0"/>
              <a:t>eg</a:t>
            </a:r>
            <a:r>
              <a:rPr lang="en-GB" dirty="0" smtClean="0"/>
              <a:t>. UG go to URL </a:t>
            </a:r>
            <a:r>
              <a:rPr lang="en-GB" dirty="0" smtClean="0">
                <a:hlinkClick r:id="rId2"/>
              </a:rPr>
              <a:t>http://www.ug.edu.gh</a:t>
            </a:r>
            <a:endParaRPr lang="en-GB" dirty="0" smtClean="0"/>
          </a:p>
          <a:p>
            <a:r>
              <a:rPr lang="en-GB" dirty="0" smtClean="0"/>
              <a:t>Search engines –search terms, keywords/phrases that are run against database containing information on web pages collected automatically by programs called spiders;</a:t>
            </a:r>
          </a:p>
          <a:p>
            <a:r>
              <a:rPr lang="en-GB" dirty="0" smtClean="0"/>
              <a:t>Ex. Google (</a:t>
            </a:r>
            <a:r>
              <a:rPr lang="en-GB" dirty="0" smtClean="0">
                <a:hlinkClick r:id="rId3"/>
              </a:rPr>
              <a:t>http://www.google.com</a:t>
            </a:r>
            <a:r>
              <a:rPr lang="en-GB" dirty="0" smtClean="0"/>
              <a:t>) </a:t>
            </a:r>
            <a:r>
              <a:rPr lang="en-GB" dirty="0" err="1" smtClean="0"/>
              <a:t>Altavista</a:t>
            </a:r>
            <a:r>
              <a:rPr lang="en-GB" dirty="0" smtClean="0"/>
              <a:t> (</a:t>
            </a:r>
            <a:r>
              <a:rPr lang="en-GB" dirty="0" smtClean="0">
                <a:hlinkClick r:id="rId4"/>
              </a:rPr>
              <a:t>http://www.searchalta.com</a:t>
            </a:r>
            <a:r>
              <a:rPr lang="en-GB" dirty="0" smtClean="0"/>
              <a:t>) Ask </a:t>
            </a:r>
            <a:r>
              <a:rPr lang="en-GB" dirty="0" err="1" smtClean="0"/>
              <a:t>Jeeves</a:t>
            </a:r>
            <a:r>
              <a:rPr lang="en-GB" dirty="0" smtClean="0"/>
              <a:t> (http://www.askjeeves.com)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(8)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876800"/>
          </a:xfrm>
          <a:noFill/>
        </p:spPr>
        <p:txBody>
          <a:bodyPr>
            <a:noAutofit/>
          </a:bodyPr>
          <a:lstStyle/>
          <a:p>
            <a:pPr>
              <a:buNone/>
            </a:pPr>
            <a:r>
              <a:rPr lang="en-GB" dirty="0" smtClean="0"/>
              <a:t>Web information Retrieval …..</a:t>
            </a:r>
          </a:p>
          <a:p>
            <a:r>
              <a:rPr lang="en-GB" dirty="0" smtClean="0"/>
              <a:t>Meta search engines – search more than one search engine at a go. Ex. </a:t>
            </a:r>
            <a:r>
              <a:rPr lang="en-GB" dirty="0" err="1" smtClean="0"/>
              <a:t>Dogpile</a:t>
            </a:r>
            <a:r>
              <a:rPr lang="en-GB" dirty="0" smtClean="0"/>
              <a:t> (</a:t>
            </a:r>
            <a:r>
              <a:rPr lang="en-GB" dirty="0" smtClean="0">
                <a:hlinkClick r:id="rId2"/>
              </a:rPr>
              <a:t>http://www.dogpile.com</a:t>
            </a:r>
            <a:r>
              <a:rPr lang="en-GB" dirty="0" smtClean="0"/>
              <a:t>); </a:t>
            </a:r>
            <a:r>
              <a:rPr lang="en-GB" dirty="0" err="1" smtClean="0"/>
              <a:t>Metacrawler</a:t>
            </a:r>
            <a:r>
              <a:rPr lang="en-GB" dirty="0" smtClean="0"/>
              <a:t> (</a:t>
            </a:r>
            <a:r>
              <a:rPr lang="en-GB" dirty="0" smtClean="0">
                <a:hlinkClick r:id="rId3"/>
              </a:rPr>
              <a:t>http://www.metacrawler.com</a:t>
            </a:r>
            <a:r>
              <a:rPr lang="en-GB" dirty="0" smtClean="0"/>
              <a:t>)</a:t>
            </a:r>
          </a:p>
          <a:p>
            <a:r>
              <a:rPr lang="en-GB" dirty="0" smtClean="0"/>
              <a:t>Just like CD ROM, search engines can perform keyword, phrase, proximity searches</a:t>
            </a:r>
          </a:p>
          <a:p>
            <a:pPr>
              <a:buNone/>
            </a:pPr>
            <a:r>
              <a:rPr lang="en-GB" dirty="0" smtClean="0"/>
              <a:t>Subject directories – human-selected Internet resources arranged and classified in hierarchical topics.  Ex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Electronic Retrieval tools (9)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  <a:noFill/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Subject Directories….</a:t>
            </a:r>
          </a:p>
          <a:p>
            <a:pPr>
              <a:buNone/>
            </a:pPr>
            <a:r>
              <a:rPr lang="en-GB" dirty="0" smtClean="0"/>
              <a:t>Beaucoup </a:t>
            </a:r>
            <a:r>
              <a:rPr lang="en-GB" dirty="0" smtClean="0">
                <a:hlinkClick r:id="rId2"/>
              </a:rPr>
              <a:t>http://www.beaucoup.com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Yahoo.com </a:t>
            </a:r>
            <a:r>
              <a:rPr lang="en-GB" dirty="0" smtClean="0">
                <a:hlinkClick r:id="rId3"/>
              </a:rPr>
              <a:t>https://www.yahoo.com/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Information Gateway Retrieval - </a:t>
            </a:r>
          </a:p>
          <a:p>
            <a:r>
              <a:rPr lang="en-GB" dirty="0" smtClean="0"/>
              <a:t>Communications service which provides  single point of access to networks such as Internet.  Ex</a:t>
            </a:r>
          </a:p>
          <a:p>
            <a:r>
              <a:rPr lang="en-GB" dirty="0" smtClean="0"/>
              <a:t>INTUTE: Social Sciences (</a:t>
            </a:r>
            <a:r>
              <a:rPr lang="en-GB" dirty="0" smtClean="0">
                <a:hlinkClick r:id="rId4"/>
              </a:rPr>
              <a:t>http://www.esrc.ac.uk/research/data/intute.aspx</a:t>
            </a:r>
            <a:endParaRPr lang="en-GB" dirty="0" smtClean="0"/>
          </a:p>
          <a:p>
            <a:r>
              <a:rPr lang="en-GB" dirty="0" smtClean="0"/>
              <a:t>provides access to a selected source of relevant, high-quality internet resources for social science researchers, academics and practitioners.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  <a:noFill/>
        </p:spPr>
        <p:txBody>
          <a:bodyPr>
            <a:normAutofit/>
          </a:bodyPr>
          <a:lstStyle/>
          <a:p>
            <a:r>
              <a:rPr lang="en-GB" dirty="0" smtClean="0"/>
              <a:t>Get access to the Internet and search all websites listed in this session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Information dissemination tools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Topic Three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Dr. Perpetua Dadzie, Dept of Information Studies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FD3DDBF2-094B-4CA4-965C-FB22D307DBD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730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Information dissemination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6783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Information dissemination creates awareness of products and services, improves knowledge base of users, enable users make better decisions, provide feedback for administrators</a:t>
            </a:r>
          </a:p>
          <a:p>
            <a:r>
              <a:rPr lang="en-GB" dirty="0" smtClean="0"/>
              <a:t>Two types: Current Awareness Service (CAS) and Selective Dissemination of Information (SDI).    </a:t>
            </a:r>
          </a:p>
          <a:p>
            <a:r>
              <a:rPr lang="en-GB" dirty="0" smtClean="0"/>
              <a:t>Current Awareness Service – keeping up-to-date with information about recent developments, particularly those in a researcher’s own subject field</a:t>
            </a:r>
          </a:p>
          <a:p>
            <a:r>
              <a:rPr lang="en-GB" dirty="0" smtClean="0"/>
              <a:t>Alerting service informs user about what is being published in area of interest</a:t>
            </a:r>
          </a:p>
          <a:p>
            <a:r>
              <a:rPr lang="en-GB" dirty="0" smtClean="0"/>
              <a:t>CAS offered at two levels – personalized and general.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Information dissemination (2)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678363"/>
          </a:xfrm>
        </p:spPr>
        <p:txBody>
          <a:bodyPr>
            <a:normAutofit/>
          </a:bodyPr>
          <a:lstStyle/>
          <a:p>
            <a:r>
              <a:rPr lang="en-GB" dirty="0" smtClean="0"/>
              <a:t>Personalized level – user approaches library, select and collect relevant information from catalogues, books, periodicals, bibliographies, indexes etc</a:t>
            </a:r>
          </a:p>
          <a:p>
            <a:r>
              <a:rPr lang="en-GB" dirty="0" smtClean="0"/>
              <a:t>General level – implementation of well planned information service design made from time to time</a:t>
            </a:r>
          </a:p>
          <a:p>
            <a:r>
              <a:rPr lang="en-GB" dirty="0" smtClean="0"/>
              <a:t>Ex of CAS – announcement of titles recently acquired, contents list of periodicals, relevant indexes and abstracts from secondary periodicals and digests, </a:t>
            </a:r>
          </a:p>
          <a:p>
            <a:r>
              <a:rPr lang="en-GB" dirty="0" smtClean="0"/>
              <a:t>In-house CAS provided in form of </a:t>
            </a:r>
            <a:r>
              <a:rPr lang="en-GB" b="1" dirty="0" smtClean="0"/>
              <a:t>Information Bulletin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Information dissemination (3)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678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Bulletin may include</a:t>
            </a:r>
          </a:p>
          <a:p>
            <a:r>
              <a:rPr lang="en-GB" dirty="0" smtClean="0"/>
              <a:t>Bibliographic citation of books – author’s name, title, year, subject</a:t>
            </a:r>
          </a:p>
          <a:p>
            <a:r>
              <a:rPr lang="en-GB" dirty="0" smtClean="0"/>
              <a:t>List of periodical articles under authors arranged by specific subject areas indicating title of journals, vol. no. issue number ,dates, page nos.</a:t>
            </a:r>
          </a:p>
          <a:p>
            <a:r>
              <a:rPr lang="en-GB" dirty="0" smtClean="0"/>
              <a:t>Subject index, keywords</a:t>
            </a:r>
          </a:p>
          <a:p>
            <a:r>
              <a:rPr lang="en-GB" dirty="0" smtClean="0"/>
              <a:t>Keyword index or descriptors</a:t>
            </a:r>
          </a:p>
          <a:p>
            <a:r>
              <a:rPr lang="en-GB" dirty="0" smtClean="0"/>
              <a:t>Subject-wise list of pamphlets, reports, thesis, dissertations, fieldwork, survey reports, etc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Information dissemination (4)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/>
              <a:t>Selective Dissemination of Information</a:t>
            </a:r>
          </a:p>
          <a:p>
            <a:r>
              <a:rPr lang="en-GB" dirty="0" smtClean="0"/>
              <a:t>personalized information service intended for selected users of high priority group</a:t>
            </a:r>
          </a:p>
          <a:p>
            <a:r>
              <a:rPr lang="en-GB" dirty="0" smtClean="0"/>
              <a:t>Users usually research or R &amp; D personnel who require carefully selected information for specific purposes</a:t>
            </a:r>
          </a:p>
          <a:p>
            <a:r>
              <a:rPr lang="en-GB" dirty="0" smtClean="0"/>
              <a:t>Email, electronic bulletin board, CD ROM essential for SDI services</a:t>
            </a:r>
          </a:p>
          <a:p>
            <a:r>
              <a:rPr lang="en-GB" dirty="0" smtClean="0"/>
              <a:t>Two profiles created – user profile, document profile</a:t>
            </a:r>
            <a:endParaRPr lang="en-GB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Information dissemination (5)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678363"/>
          </a:xfrm>
        </p:spPr>
        <p:txBody>
          <a:bodyPr>
            <a:normAutofit/>
          </a:bodyPr>
          <a:lstStyle/>
          <a:p>
            <a:r>
              <a:rPr lang="en-GB" dirty="0" smtClean="0"/>
              <a:t>User profile – comprises identity of SDI user and subject interests on specific areas of research or investigation.</a:t>
            </a:r>
          </a:p>
          <a:p>
            <a:r>
              <a:rPr lang="en-GB" dirty="0" smtClean="0"/>
              <a:t>User identity include name, address, telephone </a:t>
            </a:r>
            <a:r>
              <a:rPr lang="en-GB" dirty="0" err="1" smtClean="0"/>
              <a:t>nos</a:t>
            </a:r>
            <a:r>
              <a:rPr lang="en-GB" dirty="0" smtClean="0"/>
              <a:t>, email and other communication means</a:t>
            </a:r>
          </a:p>
          <a:p>
            <a:r>
              <a:rPr lang="en-GB" dirty="0" smtClean="0"/>
              <a:t>Subject profile – technical terms significant to query of user</a:t>
            </a:r>
          </a:p>
          <a:p>
            <a:r>
              <a:rPr lang="en-GB" dirty="0" smtClean="0"/>
              <a:t>List of significant terms or keywords to determine areas of interest</a:t>
            </a:r>
          </a:p>
          <a:p>
            <a:pPr>
              <a:buFontTx/>
              <a:buChar char="-"/>
            </a:pPr>
            <a:endParaRPr lang="en-GB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Information dissemination (6)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4678363"/>
          </a:xfrm>
        </p:spPr>
        <p:txBody>
          <a:bodyPr>
            <a:normAutofit/>
          </a:bodyPr>
          <a:lstStyle/>
          <a:p>
            <a:r>
              <a:rPr lang="en-GB" dirty="0" smtClean="0"/>
              <a:t>Information specialist/library designs or constructs individual search profiles for SDI service</a:t>
            </a:r>
          </a:p>
          <a:p>
            <a:r>
              <a:rPr lang="en-GB" dirty="0" smtClean="0"/>
              <a:t>Users search profile may change from time to time </a:t>
            </a:r>
          </a:p>
          <a:p>
            <a:r>
              <a:rPr lang="en-GB" dirty="0" smtClean="0"/>
              <a:t>Document profiles consists of:</a:t>
            </a:r>
          </a:p>
          <a:p>
            <a:r>
              <a:rPr lang="en-GB" dirty="0" smtClean="0"/>
              <a:t>Bibliographic and non bibliographic information in machine readable form;</a:t>
            </a:r>
          </a:p>
          <a:p>
            <a:r>
              <a:rPr lang="en-GB" dirty="0" smtClean="0"/>
              <a:t>External databases</a:t>
            </a:r>
          </a:p>
          <a:p>
            <a:r>
              <a:rPr lang="en-GB" dirty="0" smtClean="0"/>
              <a:t>Selection of searchable files</a:t>
            </a:r>
          </a:p>
          <a:p>
            <a:r>
              <a:rPr lang="en-GB" dirty="0" smtClean="0"/>
              <a:t>Storing information for individual user in mailbox</a:t>
            </a:r>
          </a:p>
          <a:p>
            <a:pPr>
              <a:buFontTx/>
              <a:buChar char="-"/>
            </a:pPr>
            <a:endParaRPr lang="en-GB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05800" cy="4449763"/>
          </a:xfrm>
        </p:spPr>
        <p:txBody>
          <a:bodyPr>
            <a:normAutofit/>
          </a:bodyPr>
          <a:lstStyle/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3093</TotalTime>
  <Words>1727</Words>
  <Application>Microsoft Office PowerPoint</Application>
  <PresentationFormat>On-screen Show (4:3)</PresentationFormat>
  <Paragraphs>183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INFS 112: Introduction to Information Management</vt:lpstr>
      <vt:lpstr>Session Overview </vt:lpstr>
      <vt:lpstr>Session Outline</vt:lpstr>
      <vt:lpstr>Reading List</vt:lpstr>
      <vt:lpstr>Manual retrieval tools</vt:lpstr>
      <vt:lpstr>Manual Retrieval tools</vt:lpstr>
      <vt:lpstr>Manual Retrieval tools (2)</vt:lpstr>
      <vt:lpstr>Manual Retrieval tools (3)</vt:lpstr>
      <vt:lpstr>Manual Retrieval tools (4)</vt:lpstr>
      <vt:lpstr>Manual Retrieval tools (5)</vt:lpstr>
      <vt:lpstr>Manual Retrieval tools (6)</vt:lpstr>
      <vt:lpstr>Manual Retrieval tools (7)</vt:lpstr>
      <vt:lpstr>Manual Retrieval tools (8)</vt:lpstr>
      <vt:lpstr>Video</vt:lpstr>
      <vt:lpstr>Activity </vt:lpstr>
      <vt:lpstr>Electronic retrieval tools</vt:lpstr>
      <vt:lpstr>Electronic Retrieval tools </vt:lpstr>
      <vt:lpstr>Electronic Retrieval tools (2) </vt:lpstr>
      <vt:lpstr>Electronic Retrieval tools (3)</vt:lpstr>
      <vt:lpstr>Electronic Retrieval tools (4)</vt:lpstr>
      <vt:lpstr>Electronic Retrieval tools  (5)</vt:lpstr>
      <vt:lpstr>Electronic Retrieval tools  (6)</vt:lpstr>
      <vt:lpstr>Electronic Retrieval tools (7)</vt:lpstr>
      <vt:lpstr>Electronic Retrieval tools (8)</vt:lpstr>
      <vt:lpstr>Electronic Retrieval tools (9)</vt:lpstr>
      <vt:lpstr>Activity</vt:lpstr>
      <vt:lpstr>Information dissemination tools</vt:lpstr>
      <vt:lpstr> Information dissemination </vt:lpstr>
      <vt:lpstr> Information dissemination (2) </vt:lpstr>
      <vt:lpstr> Information dissemination (3) </vt:lpstr>
      <vt:lpstr> Information dissemination (4) </vt:lpstr>
      <vt:lpstr> Information dissemination (5) </vt:lpstr>
      <vt:lpstr> Information dissemination (6) </vt:lpstr>
      <vt:lpstr>References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title</dc:title>
  <dc:creator>Nana Yaw Akuamoah</dc:creator>
  <cp:lastModifiedBy>Perpetua Dadzie</cp:lastModifiedBy>
  <cp:revision>270</cp:revision>
  <dcterms:created xsi:type="dcterms:W3CDTF">2011-06-07T13:56:57Z</dcterms:created>
  <dcterms:modified xsi:type="dcterms:W3CDTF">2015-09-13T18:10:13Z</dcterms:modified>
</cp:coreProperties>
</file>