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19" r:id="rId3"/>
    <p:sldId id="320" r:id="rId4"/>
    <p:sldId id="321" r:id="rId5"/>
    <p:sldId id="371" r:id="rId6"/>
    <p:sldId id="372" r:id="rId7"/>
    <p:sldId id="373" r:id="rId8"/>
    <p:sldId id="374" r:id="rId9"/>
    <p:sldId id="375" r:id="rId10"/>
    <p:sldId id="322" r:id="rId11"/>
    <p:sldId id="323" r:id="rId12"/>
    <p:sldId id="376" r:id="rId13"/>
    <p:sldId id="377" r:id="rId14"/>
    <p:sldId id="379" r:id="rId15"/>
    <p:sldId id="378" r:id="rId16"/>
    <p:sldId id="381" r:id="rId17"/>
    <p:sldId id="388" r:id="rId18"/>
    <p:sldId id="382" r:id="rId19"/>
    <p:sldId id="384" r:id="rId20"/>
    <p:sldId id="385" r:id="rId21"/>
    <p:sldId id="390" r:id="rId22"/>
    <p:sldId id="391" r:id="rId23"/>
    <p:sldId id="394" r:id="rId24"/>
    <p:sldId id="395" r:id="rId25"/>
    <p:sldId id="397" r:id="rId26"/>
    <p:sldId id="403" r:id="rId27"/>
    <p:sldId id="404" r:id="rId28"/>
    <p:sldId id="399" r:id="rId29"/>
    <p:sldId id="400" r:id="rId30"/>
    <p:sldId id="406" r:id="rId31"/>
    <p:sldId id="396" r:id="rId32"/>
    <p:sldId id="40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CDE" initials="I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B57"/>
    <a:srgbClr val="000066"/>
    <a:srgbClr val="006CA1"/>
    <a:srgbClr val="EEEEEE"/>
    <a:srgbClr val="F8F3EF"/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5" autoAdjust="0"/>
    <p:restoredTop sz="94660"/>
  </p:normalViewPr>
  <p:slideViewPr>
    <p:cSldViewPr>
      <p:cViewPr>
        <p:scale>
          <a:sx n="76" d="100"/>
          <a:sy n="76" d="100"/>
        </p:scale>
        <p:origin x="-1038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9-05T17:37:50.071" idx="1">
    <p:pos x="3633" y="-18"/>
    <p:text>:</p:text>
  </p:cm>
  <p:cm authorId="0" dt="2015-09-05T18:02:47.617" idx="2">
    <p:pos x="3261" y="363"/>
    <p:text>I</p:text>
  </p:cm>
  <p:cm authorId="0" dt="2015-09-05T18:02:51.953" idx="3">
    <p:pos x="2180" y="744"/>
    <p:text>M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527F3-EB79-49FF-912B-041B9C4FB81F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8CEFE-5176-4370-99E3-0069C87A94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93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F51EC-9B9E-44A7-B1DF-C15828FE6524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8A8A1-E2B8-4BD1-8409-EFE61EA494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07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8A8A1-E2B8-4BD1-8409-EFE61EA494F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90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8A8A1-E2B8-4BD1-8409-EFE61EA494F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37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 t="-9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/>
          <a:srcRect t="16072"/>
          <a:stretch/>
        </p:blipFill>
        <p:spPr>
          <a:xfrm>
            <a:off x="600075" y="4949099"/>
            <a:ext cx="7858125" cy="12231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988545" y="5602069"/>
            <a:ext cx="647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w Cen MT" panose="020B0602020104020603" pitchFamily="34" charset="0"/>
              </a:rPr>
              <a:t>College of Education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Tw Cen MT" panose="020B0602020104020603" pitchFamily="34" charset="0"/>
              </a:rPr>
              <a:t>School of Continuing and Distance Education</a:t>
            </a:r>
            <a:endParaRPr lang="en-US" b="1" dirty="0">
              <a:solidFill>
                <a:srgbClr val="002060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010400" y="6362838"/>
            <a:ext cx="2133600" cy="3907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393013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988545" y="6172200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kern="1200" dirty="0" smtClean="0">
                <a:solidFill>
                  <a:srgbClr val="002060"/>
                </a:solidFill>
                <a:latin typeface="Tw Cen MT" panose="020B0602020104020603" pitchFamily="34" charset="0"/>
                <a:ea typeface="+mn-ea"/>
                <a:cs typeface="+mn-cs"/>
              </a:rPr>
              <a:t>2014/2015 – 2016/2017</a:t>
            </a:r>
            <a:endParaRPr lang="en-US" sz="1400" b="0" kern="1200" dirty="0">
              <a:solidFill>
                <a:srgbClr val="002060"/>
              </a:solidFill>
              <a:latin typeface="Tw Cen MT" panose="020B06020201040206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77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400"/>
            </a:lvl2pPr>
            <a:lvl3pPr>
              <a:defRPr sz="22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9D2CB103-8D07-4BCC-B2C2-56B935B92000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53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DB120138-0896-4473-BE39-9DAAF25F0B9E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96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908A9B24-2DFF-4A7D-8F4C-5A03421F0BE3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529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AC91DFCB-C6FE-4155-81B1-F2C26A8F0089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58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D762D5FB-9B18-41B0-BB14-4C52CF93577B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9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62747C29-8450-4444-B5DF-A0B5F9EFFF57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845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D2615C31-E286-47EA-A8CF-89AD5484102F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546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5115561A-62CE-4943-AC2A-36EDFADD7B30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97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60FA4D94-4213-4210-8AF2-8B598C570C46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423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64075A0E-8CCB-43FA-ADEE-BDE796473683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101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81000" y="1828800"/>
            <a:ext cx="8229600" cy="4830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400"/>
            </a:lvl2pPr>
            <a:lvl3pPr rtl="0">
              <a:defRPr sz="24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 dirty="0"/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6705599" cy="90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5791200" y="640080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r" rtl="0">
              <a:buNone/>
            </a:pPr>
            <a:r>
              <a:rPr lang="en" sz="7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Google 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102031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7086599" y="6388445"/>
            <a:ext cx="2057401" cy="400291"/>
          </a:xfrm>
          <a:prstGeom prst="rect">
            <a:avLst/>
          </a:prstGeom>
        </p:spPr>
      </p:pic>
      <p:sp useBgFill="1"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E5711AA9-49D3-4DF7-9EBA-5763C143474B}" type="datetime1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2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55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smtClean="0">
                <a:solidFill>
                  <a:schemeClr val="bg1"/>
                </a:solidFill>
                <a:latin typeface="Myriad Pro" pitchFamily="34" charset="0"/>
              </a:rPr>
              <a:t>INFS 112:</a:t>
            </a:r>
            <a:r>
              <a:rPr lang="en-US" b="1" dirty="0" smtClean="0">
                <a:solidFill>
                  <a:schemeClr val="bg1"/>
                </a:solidFill>
                <a:latin typeface="Myriad Pro" pitchFamily="34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Myriad Pro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Myriad Pro" pitchFamily="34" charset="0"/>
              </a:rPr>
              <a:t>Introduction </a:t>
            </a:r>
            <a:r>
              <a:rPr lang="en-US" b="1" smtClean="0">
                <a:solidFill>
                  <a:schemeClr val="bg1"/>
                </a:solidFill>
                <a:latin typeface="Myriad Pro" pitchFamily="34" charset="0"/>
              </a:rPr>
              <a:t>to Information Management</a:t>
            </a:r>
            <a:endParaRPr lang="en-US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609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Myriad Pro" pitchFamily="34" charset="0"/>
              </a:rPr>
              <a:t>Session 3 – Information for decision-making</a:t>
            </a:r>
            <a:endParaRPr lang="en-US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6576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Lecturer: Dr. </a:t>
            </a:r>
            <a:r>
              <a:rPr lang="en-US" sz="2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Perpetua</a:t>
            </a:r>
            <a:r>
              <a:rPr lang="en-US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S. </a:t>
            </a:r>
            <a:r>
              <a:rPr lang="en-US" sz="2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Dadzie</a:t>
            </a:r>
            <a:r>
              <a:rPr lang="en-US" sz="2000" dirty="0" smtClean="0">
                <a:solidFill>
                  <a:schemeClr val="bg1"/>
                </a:solidFill>
              </a:rPr>
              <a:t>, Dept. of Information Studies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Contact Information: psdadzie@ug.edu.gh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69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Overview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At the end of the session, the student will be able to</a:t>
            </a:r>
            <a:r>
              <a:rPr lang="en-US" sz="3200" dirty="0" smtClean="0"/>
              <a:t>:</a:t>
            </a:r>
          </a:p>
          <a:p>
            <a:r>
              <a:rPr lang="en-US" sz="3200" dirty="0" smtClean="0"/>
              <a:t>Describe the characteristics of ‘good’ information</a:t>
            </a:r>
          </a:p>
          <a:p>
            <a:r>
              <a:rPr lang="en-US" sz="3200" dirty="0" smtClean="0"/>
              <a:t>Describe the levels of decision-making in an organization </a:t>
            </a:r>
          </a:p>
          <a:p>
            <a:r>
              <a:rPr lang="en-US" sz="3200" dirty="0" smtClean="0"/>
              <a:t>Identify the types of information needed at each level </a:t>
            </a:r>
          </a:p>
          <a:p>
            <a:r>
              <a:rPr lang="en-US" sz="3200" dirty="0" smtClean="0"/>
              <a:t>Explain the concept of information overload </a:t>
            </a:r>
          </a:p>
          <a:p>
            <a:r>
              <a:rPr lang="en-US" sz="3200" dirty="0" smtClean="0"/>
              <a:t>Identify causes, impact and how to reduce information overload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8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The key topics to be covered in the session are as follows:</a:t>
            </a:r>
          </a:p>
          <a:p>
            <a:r>
              <a:rPr lang="en-US" sz="3200" dirty="0" smtClean="0"/>
              <a:t>Topic One  - Characteristics of Information</a:t>
            </a:r>
          </a:p>
          <a:p>
            <a:r>
              <a:rPr lang="en-US" sz="3200" dirty="0" smtClean="0"/>
              <a:t>Topic Two -  Levels of decision-making</a:t>
            </a:r>
          </a:p>
          <a:p>
            <a:r>
              <a:rPr lang="en-US" sz="3200" dirty="0" smtClean="0"/>
              <a:t>Topic Three – Types of information needed at each level</a:t>
            </a:r>
          </a:p>
          <a:p>
            <a:r>
              <a:rPr lang="en-US" sz="3200" dirty="0" smtClean="0"/>
              <a:t>Topic Four – Managing Information overload</a:t>
            </a:r>
          </a:p>
          <a:p>
            <a:r>
              <a:rPr lang="en-US" sz="3200" dirty="0" smtClean="0"/>
              <a:t>Topic Five  -  Overcoming information overload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0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62638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/>
              <a:t>Palmer, S.  &amp; Weaver, M. (1998). </a:t>
            </a:r>
            <a:r>
              <a:rPr lang="en-US" sz="2400" i="1" dirty="0" smtClean="0"/>
              <a:t>Information Management</a:t>
            </a:r>
            <a:r>
              <a:rPr lang="en-US" sz="2400" dirty="0" smtClean="0"/>
              <a:t>. Oxford: Butterworth Heinemann. p. 8</a:t>
            </a:r>
          </a:p>
          <a:p>
            <a:r>
              <a:rPr lang="en-US" sz="2400" dirty="0" err="1" smtClean="0"/>
              <a:t>Elearn</a:t>
            </a:r>
            <a:r>
              <a:rPr lang="en-US" sz="2400" dirty="0" smtClean="0"/>
              <a:t> (2009). </a:t>
            </a:r>
            <a:r>
              <a:rPr lang="en-US" sz="2400" i="1" dirty="0" smtClean="0"/>
              <a:t>Information and Knowledge Management. </a:t>
            </a:r>
            <a:r>
              <a:rPr lang="en-US" sz="2400" dirty="0" smtClean="0"/>
              <a:t>Revised  Edition. Burlington, MA: Elsevier Ltd. (e-book).pp. 13 -15; pp. </a:t>
            </a:r>
            <a:r>
              <a:rPr lang="en-US" sz="2400" smtClean="0"/>
              <a:t>32- 33</a:t>
            </a:r>
            <a:endParaRPr lang="en-GB" sz="2400" dirty="0" smtClean="0"/>
          </a:p>
          <a:p>
            <a:pPr lvl="0"/>
            <a:endParaRPr lang="en-GB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0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characteristics of information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One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9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500" dirty="0" smtClean="0"/>
              <a:t>Good </a:t>
            </a:r>
            <a:r>
              <a:rPr lang="en-US" sz="3500" dirty="0"/>
              <a:t>information is that which is used and which creates </a:t>
            </a:r>
            <a:r>
              <a:rPr lang="en-US" sz="3500" dirty="0" smtClean="0"/>
              <a:t>value</a:t>
            </a:r>
          </a:p>
          <a:p>
            <a:r>
              <a:rPr lang="en-US" sz="3500" dirty="0"/>
              <a:t>Good information is relevant for its purpose, sufficiently accurate for its purpose, complete enough for the problem, reliable and targeted to the right person.  </a:t>
            </a:r>
            <a:endParaRPr lang="en-US" sz="3500" dirty="0" smtClean="0"/>
          </a:p>
          <a:p>
            <a:r>
              <a:rPr lang="en-US" sz="3500" dirty="0" smtClean="0"/>
              <a:t>It is </a:t>
            </a:r>
            <a:r>
              <a:rPr lang="en-US" sz="3500" dirty="0"/>
              <a:t>also communicated in time for its purpose, contains the right level of detail and is communicated by an appropriate channel, i.e. one that is understandable to the user.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018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Characteristics of </a:t>
            </a:r>
            <a:r>
              <a:rPr lang="en-US" smtClean="0"/>
              <a:t>Information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200" dirty="0" smtClean="0"/>
              <a:t>Eight characteristics of good information </a:t>
            </a:r>
          </a:p>
          <a:p>
            <a:r>
              <a:rPr lang="en-US" sz="3200" dirty="0" smtClean="0"/>
              <a:t>Accuracy – Information needs to be accurate enough for the use to which it is going to </a:t>
            </a:r>
          </a:p>
          <a:p>
            <a:r>
              <a:rPr lang="en-US" sz="3200" dirty="0" smtClean="0"/>
              <a:t>Reliability or objectivity – Reliability deals with the truth of information or the objectivity with which it is presented</a:t>
            </a:r>
          </a:p>
          <a:p>
            <a:r>
              <a:rPr lang="en-US" sz="3200" dirty="0" smtClean="0"/>
              <a:t>Relevance /appropriateness – Information must be relevant to the purpose for which it is required.  It must be suitable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30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</a:t>
            </a:r>
            <a:r>
              <a:rPr lang="en-US" dirty="0" smtClean="0"/>
              <a:t>Information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Completeness – should contain all the details required by the user</a:t>
            </a:r>
          </a:p>
          <a:p>
            <a:r>
              <a:rPr lang="en-US" sz="3200" dirty="0" smtClean="0"/>
              <a:t>Availability/accessibility – should be easy to obtain or access</a:t>
            </a:r>
          </a:p>
          <a:p>
            <a:r>
              <a:rPr lang="en-US" sz="3200" dirty="0" smtClean="0"/>
              <a:t>Level of detail/conciseness – should be in a form that is short enough to allow for its examination and use.</a:t>
            </a:r>
          </a:p>
          <a:p>
            <a:r>
              <a:rPr lang="en-US" sz="3200" dirty="0" smtClean="0"/>
              <a:t>Presentation – information can be more easily assimilated if it is aesthetically pleasing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30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</a:t>
            </a:r>
            <a:r>
              <a:rPr lang="en-US" dirty="0" smtClean="0"/>
              <a:t>Information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Timely – must be on time for the purpose for which it is required</a:t>
            </a:r>
          </a:p>
          <a:p>
            <a:r>
              <a:rPr lang="en-US" sz="3200" dirty="0" smtClean="0"/>
              <a:t>Cost-effectiveness – should be available within set cost levels that may vary dependent on situation 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30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Levels of decision-making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Two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0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Levels of Decision-making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924800" cy="4724400"/>
          </a:xfrm>
        </p:spPr>
        <p:txBody>
          <a:bodyPr>
            <a:normAutofit/>
          </a:bodyPr>
          <a:lstStyle/>
          <a:p>
            <a:r>
              <a:rPr lang="cy-GB" dirty="0" smtClean="0"/>
              <a:t>Decisions are made up of a composite of data, information, facts and belief. Thus a decision: </a:t>
            </a:r>
          </a:p>
          <a:p>
            <a:pPr lvl="0"/>
            <a:r>
              <a:rPr lang="en-US" dirty="0" smtClean="0"/>
              <a:t>Is only as good as the data that informed it</a:t>
            </a:r>
            <a:endParaRPr lang="en-GB" dirty="0" smtClean="0"/>
          </a:p>
          <a:p>
            <a:pPr lvl="0"/>
            <a:r>
              <a:rPr lang="en-US" dirty="0" smtClean="0"/>
              <a:t>Is only as good as the system which exists to implement</a:t>
            </a:r>
            <a:endParaRPr lang="en-GB" dirty="0" smtClean="0"/>
          </a:p>
          <a:p>
            <a:pPr lvl="0"/>
            <a:r>
              <a:rPr lang="en-US" dirty="0" smtClean="0"/>
              <a:t>Is only good if you have the means to implement it</a:t>
            </a:r>
            <a:endParaRPr lang="en-GB" dirty="0" smtClean="0"/>
          </a:p>
          <a:p>
            <a:pPr lvl="0"/>
            <a:r>
              <a:rPr lang="en-US" dirty="0" smtClean="0"/>
              <a:t>Is only good if other people understand it and what it means</a:t>
            </a:r>
            <a:endParaRPr lang="en-GB" dirty="0" smtClean="0"/>
          </a:p>
          <a:p>
            <a:endParaRPr lang="cy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5652052"/>
            <a:ext cx="2133600" cy="12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1000" y="6172201"/>
            <a:ext cx="2895600" cy="581370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Levels of Decision-making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9248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y-GB" dirty="0" smtClean="0"/>
              <a:t>Decisions are made at three broad levels within the organization.</a:t>
            </a:r>
          </a:p>
          <a:p>
            <a:pPr>
              <a:buNone/>
            </a:pPr>
            <a:r>
              <a:rPr lang="en-GB" b="1" dirty="0" smtClean="0"/>
              <a:t>Strategic decision-making : </a:t>
            </a:r>
          </a:p>
          <a:p>
            <a:r>
              <a:rPr lang="en-GB" dirty="0" smtClean="0"/>
              <a:t>determines the objectives, resources and policies of the organisation; predicting the future of the organisation and its environment and matching the characteristics of the organisation to the environment. </a:t>
            </a:r>
          </a:p>
          <a:p>
            <a:r>
              <a:rPr lang="en-GB" dirty="0" smtClean="0"/>
              <a:t>Strategic decisions made by top management who deal with complex, non-routine problems.</a:t>
            </a:r>
            <a:endParaRPr lang="cy-GB" dirty="0" smtClean="0"/>
          </a:p>
          <a:p>
            <a:endParaRPr lang="cy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5652052"/>
            <a:ext cx="2133600" cy="12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1000" y="6172201"/>
            <a:ext cx="2895600" cy="581370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Levels of Decision-making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9248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y-GB" sz="3200" b="1" dirty="0" smtClean="0"/>
              <a:t>Tactical decision-making  </a:t>
            </a:r>
          </a:p>
          <a:p>
            <a:r>
              <a:rPr lang="en-GB" sz="3200" dirty="0" smtClean="0"/>
              <a:t>concerned with how efficiently and effectively resources are utilised and how well operational units are performing. </a:t>
            </a:r>
          </a:p>
          <a:p>
            <a:r>
              <a:rPr lang="en-GB" sz="3200" dirty="0" smtClean="0"/>
              <a:t>Management control requires close interaction with those that are carrying out the tasks of the organisation. </a:t>
            </a:r>
          </a:p>
          <a:p>
            <a:endParaRPr lang="cy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5652052"/>
            <a:ext cx="2133600" cy="12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1000" y="6172201"/>
            <a:ext cx="2895600" cy="581370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Levels of Decision-making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9248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y-GB" b="1" dirty="0" smtClean="0"/>
              <a:t>Tactical decision-making.....  </a:t>
            </a:r>
          </a:p>
          <a:p>
            <a:r>
              <a:rPr lang="en-GB" sz="3200" dirty="0" smtClean="0"/>
              <a:t>It takes place within the context of broad policies and objectives set out by strategic decision making ;it requires an intimate knowledge of operational decision making and task completion.</a:t>
            </a:r>
            <a:endParaRPr lang="cy-GB" sz="3200" dirty="0" smtClean="0"/>
          </a:p>
          <a:p>
            <a:r>
              <a:rPr lang="en-GB" sz="3200" dirty="0" smtClean="0"/>
              <a:t>Tactical decisions are made by middle level management</a:t>
            </a:r>
            <a:endParaRPr lang="cy-GB" sz="3200" dirty="0" smtClean="0"/>
          </a:p>
          <a:p>
            <a:endParaRPr lang="cy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5652052"/>
            <a:ext cx="2133600" cy="12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1000" y="6172201"/>
            <a:ext cx="2895600" cy="581370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Levels of Decision-making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924800" cy="4724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y-GB" b="1" dirty="0" smtClean="0"/>
              <a:t>Operational decision-making  </a:t>
            </a:r>
          </a:p>
          <a:p>
            <a:r>
              <a:rPr lang="en-GB" dirty="0" smtClean="0"/>
              <a:t>determines how to carry out the specific tasks set forth by strategic and middle management decision makers. </a:t>
            </a:r>
          </a:p>
          <a:p>
            <a:r>
              <a:rPr lang="en-GB" dirty="0" smtClean="0"/>
              <a:t>Determining which units in the organisation will carry out the task, establishing criteria for completion and resource utilisation and evaluating outputs all require decisions about operational control.</a:t>
            </a:r>
          </a:p>
          <a:p>
            <a:r>
              <a:rPr lang="en-GB" dirty="0" smtClean="0"/>
              <a:t>Operational decisions made by Junior management</a:t>
            </a:r>
            <a:endParaRPr lang="cy-GB" dirty="0" smtClean="0"/>
          </a:p>
          <a:p>
            <a:endParaRPr lang="cy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5652052"/>
            <a:ext cx="2133600" cy="12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1000" y="6172201"/>
            <a:ext cx="2895600" cy="581370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Levels of Decision-making 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9248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y-GB" b="1" dirty="0" smtClean="0"/>
              <a:t>Anthony Triangle</a:t>
            </a:r>
          </a:p>
          <a:p>
            <a:pPr>
              <a:buNone/>
            </a:pPr>
            <a:endParaRPr lang="cy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5652052"/>
            <a:ext cx="2133600" cy="12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1000" y="6172201"/>
            <a:ext cx="2895600" cy="581370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9" name="Picture 8" descr="Anthony's Triangl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438400"/>
            <a:ext cx="6629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53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Types of information needed at each level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Three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00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 needs at strategic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9248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y-GB" b="1" dirty="0" smtClean="0"/>
              <a:t>Strategic information:</a:t>
            </a:r>
          </a:p>
          <a:p>
            <a:r>
              <a:rPr lang="cy-GB" dirty="0" smtClean="0"/>
              <a:t>Comes from external sources</a:t>
            </a:r>
          </a:p>
          <a:p>
            <a:r>
              <a:rPr lang="cy-GB" dirty="0" smtClean="0"/>
              <a:t>Scope of information is very wide, not defined</a:t>
            </a:r>
          </a:p>
          <a:p>
            <a:r>
              <a:rPr lang="cy-GB" dirty="0" smtClean="0"/>
              <a:t>Level of detail is broad, summarised</a:t>
            </a:r>
          </a:p>
          <a:p>
            <a:r>
              <a:rPr lang="cy-GB" dirty="0" smtClean="0"/>
              <a:t>Currency of information requires future information</a:t>
            </a:r>
          </a:p>
          <a:p>
            <a:r>
              <a:rPr lang="cy-GB" dirty="0" smtClean="0"/>
              <a:t>Timeliness is not urgent</a:t>
            </a:r>
          </a:p>
          <a:p>
            <a:r>
              <a:rPr lang="cy-GB" dirty="0" smtClean="0"/>
              <a:t>Infrequent (annual)</a:t>
            </a:r>
          </a:p>
          <a:p>
            <a:r>
              <a:rPr lang="cy-GB" dirty="0" smtClean="0"/>
              <a:t>Level of precision is low, approximate, qualitative</a:t>
            </a:r>
          </a:p>
          <a:p>
            <a:pPr>
              <a:buNone/>
            </a:pPr>
            <a:endParaRPr lang="cy-GB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1000" y="6172201"/>
            <a:ext cx="2895600" cy="581370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 needs at tactical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924800" cy="4724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y-GB" b="1" dirty="0" smtClean="0"/>
              <a:t>Tactical information:</a:t>
            </a:r>
          </a:p>
          <a:p>
            <a:r>
              <a:rPr lang="cy-GB" dirty="0" smtClean="0"/>
              <a:t>Comes from external and internal sources</a:t>
            </a:r>
          </a:p>
          <a:p>
            <a:r>
              <a:rPr lang="cy-GB" dirty="0" smtClean="0"/>
              <a:t>Scope of information is intermediate </a:t>
            </a:r>
          </a:p>
          <a:p>
            <a:r>
              <a:rPr lang="cy-GB" dirty="0" smtClean="0"/>
              <a:t>Level of detail is partly summarised</a:t>
            </a:r>
          </a:p>
          <a:p>
            <a:r>
              <a:rPr lang="cy-GB" dirty="0" smtClean="0"/>
              <a:t>Currency of information requires future, present, past</a:t>
            </a:r>
          </a:p>
          <a:p>
            <a:r>
              <a:rPr lang="cy-GB" dirty="0" smtClean="0"/>
              <a:t>Timeliness some urgency required</a:t>
            </a:r>
          </a:p>
          <a:p>
            <a:r>
              <a:rPr lang="cy-GB" dirty="0" smtClean="0"/>
              <a:t>Frequency regular (monthly)</a:t>
            </a:r>
          </a:p>
          <a:p>
            <a:r>
              <a:rPr lang="cy-GB" dirty="0" smtClean="0"/>
              <a:t>Level of precision is fairly precise, quantitative and qualitative</a:t>
            </a:r>
          </a:p>
          <a:p>
            <a:pPr>
              <a:buNone/>
            </a:pPr>
            <a:endParaRPr lang="cy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5652052"/>
            <a:ext cx="2133600" cy="12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1000" y="6172201"/>
            <a:ext cx="2895600" cy="581370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Information needs at Operational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9248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y-GB" b="1" dirty="0" smtClean="0"/>
              <a:t>Operational information:</a:t>
            </a:r>
          </a:p>
          <a:p>
            <a:r>
              <a:rPr lang="cy-GB" dirty="0" smtClean="0"/>
              <a:t>Comes from internal sources</a:t>
            </a:r>
          </a:p>
          <a:p>
            <a:r>
              <a:rPr lang="cy-GB" dirty="0" smtClean="0"/>
              <a:t>Scope of information is narrow and well-defined </a:t>
            </a:r>
          </a:p>
          <a:p>
            <a:r>
              <a:rPr lang="cy-GB" dirty="0" smtClean="0"/>
              <a:t>Detailed information required</a:t>
            </a:r>
          </a:p>
          <a:p>
            <a:r>
              <a:rPr lang="cy-GB" dirty="0" smtClean="0"/>
              <a:t>Currency of information requires past information</a:t>
            </a:r>
          </a:p>
          <a:p>
            <a:r>
              <a:rPr lang="cy-GB" dirty="0" smtClean="0"/>
              <a:t>Timeliness Immediate information required</a:t>
            </a:r>
          </a:p>
          <a:p>
            <a:r>
              <a:rPr lang="cy-GB" dirty="0" smtClean="0"/>
              <a:t>Frequency daily/hourly</a:t>
            </a:r>
          </a:p>
          <a:p>
            <a:r>
              <a:rPr lang="cy-GB" dirty="0" smtClean="0"/>
              <a:t>Level of precision is exact, quantitative</a:t>
            </a:r>
          </a:p>
          <a:p>
            <a:pPr>
              <a:buNone/>
            </a:pPr>
            <a:endParaRPr lang="cy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5652052"/>
            <a:ext cx="2133600" cy="12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1000" y="6172201"/>
            <a:ext cx="2895600" cy="581370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Managing information overload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Four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00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Information Overload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Information Overload: the inability to process large amounts of information and the state of stress which occurs when there is too much information available. </a:t>
            </a:r>
          </a:p>
          <a:p>
            <a:r>
              <a:rPr lang="en-GB" sz="3200" dirty="0" smtClean="0"/>
              <a:t>the difficulty a person can have understanding an issue and making decisions that can be caused by the presence of too much </a:t>
            </a:r>
            <a:r>
              <a:rPr lang="en-GB" sz="3200" i="1" dirty="0" smtClean="0"/>
              <a:t>information</a:t>
            </a:r>
            <a:r>
              <a:rPr lang="en-GB" sz="3200" dirty="0" smtClean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Information Overload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The result </a:t>
            </a:r>
            <a:r>
              <a:rPr lang="en-GB" sz="3200" dirty="0" smtClean="0"/>
              <a:t>is </a:t>
            </a:r>
            <a:r>
              <a:rPr lang="en-GB" sz="3200" dirty="0" smtClean="0"/>
              <a:t>that you either </a:t>
            </a:r>
            <a:r>
              <a:rPr lang="en-GB" sz="3200" b="1" dirty="0" smtClean="0"/>
              <a:t>delay making decisions</a:t>
            </a:r>
            <a:r>
              <a:rPr lang="en-GB" sz="3200" dirty="0" smtClean="0"/>
              <a:t>, or that you make the </a:t>
            </a:r>
            <a:r>
              <a:rPr lang="en-GB" sz="3200" b="1" dirty="0" smtClean="0"/>
              <a:t>wrong decisions</a:t>
            </a:r>
            <a:r>
              <a:rPr lang="en-GB" sz="3200" dirty="0" smtClean="0"/>
              <a:t>.</a:t>
            </a:r>
          </a:p>
          <a:p>
            <a:r>
              <a:rPr lang="en-GB" sz="3200" dirty="0" smtClean="0"/>
              <a:t>Information and communication technologies play a role in the experience of overload: the Internet, email, voice mail, mobile phones, intranets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Causes of Information Overload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200" dirty="0" smtClean="0"/>
              <a:t>Widespread </a:t>
            </a:r>
            <a:r>
              <a:rPr lang="en-GB" sz="3200" b="1" dirty="0" smtClean="0"/>
              <a:t>access to the Web</a:t>
            </a:r>
            <a:endParaRPr lang="en-GB" sz="3200" dirty="0" smtClean="0"/>
          </a:p>
          <a:p>
            <a:r>
              <a:rPr lang="en-GB" sz="3200" dirty="0" smtClean="0"/>
              <a:t>The ease of sending </a:t>
            </a:r>
            <a:r>
              <a:rPr lang="en-GB" sz="3200" b="1" dirty="0" smtClean="0"/>
              <a:t>e-mail messages to large numbers</a:t>
            </a:r>
            <a:r>
              <a:rPr lang="en-GB" sz="3200" dirty="0" smtClean="0"/>
              <a:t> of people. A general increase in unsolicited information (think of all the junk mail you get)</a:t>
            </a:r>
          </a:p>
          <a:p>
            <a:r>
              <a:rPr lang="en-GB" sz="3200" dirty="0" smtClean="0"/>
              <a:t>As information can be duplicated for free, there is </a:t>
            </a:r>
            <a:r>
              <a:rPr lang="en-GB" sz="3200" b="1" dirty="0" smtClean="0"/>
              <a:t>no variable cost</a:t>
            </a:r>
            <a:r>
              <a:rPr lang="en-GB" sz="3200" dirty="0" smtClean="0"/>
              <a:t> in producing more copies – people send reports and information to people who </a:t>
            </a:r>
            <a:r>
              <a:rPr lang="en-GB" sz="3200" i="1" dirty="0" smtClean="0"/>
              <a:t>may</a:t>
            </a:r>
            <a:r>
              <a:rPr lang="en-GB" sz="3200" dirty="0" smtClean="0"/>
              <a:t> need to know, rather than </a:t>
            </a:r>
            <a:r>
              <a:rPr lang="en-GB" sz="3200" i="1" dirty="0" smtClean="0"/>
              <a:t>definitely</a:t>
            </a:r>
            <a:r>
              <a:rPr lang="en-GB" sz="3200" dirty="0" smtClean="0"/>
              <a:t> need to know.</a:t>
            </a:r>
          </a:p>
          <a:p>
            <a:endParaRPr lang="en-GB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Causes of Information Overload (2)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Poorly created information sources (especially online), which: </a:t>
            </a:r>
          </a:p>
          <a:p>
            <a:pPr lvl="1"/>
            <a:r>
              <a:rPr lang="en-GB" dirty="0" smtClean="0"/>
              <a:t>are </a:t>
            </a:r>
            <a:r>
              <a:rPr lang="en-GB" b="1" dirty="0" smtClean="0"/>
              <a:t>not simplified or filtered</a:t>
            </a:r>
            <a:r>
              <a:rPr lang="en-GB" dirty="0" smtClean="0"/>
              <a:t> to make them shorter</a:t>
            </a:r>
          </a:p>
          <a:p>
            <a:pPr lvl="1"/>
            <a:r>
              <a:rPr lang="en-GB" dirty="0" smtClean="0"/>
              <a:t>are not written clearly, so people have to spend more time understanding them</a:t>
            </a:r>
          </a:p>
          <a:p>
            <a:pPr lvl="1"/>
            <a:r>
              <a:rPr lang="en-GB" dirty="0" smtClean="0"/>
              <a:t>contain </a:t>
            </a:r>
            <a:r>
              <a:rPr lang="en-GB" b="1" dirty="0" smtClean="0"/>
              <a:t>factual errors or inconsistencies</a:t>
            </a:r>
            <a:r>
              <a:rPr lang="en-GB" dirty="0" smtClean="0"/>
              <a:t> – requiring further research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Causes of Information Overload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There’s a lot more information around to collect, and it’s</a:t>
            </a:r>
          </a:p>
          <a:p>
            <a:r>
              <a:rPr lang="en-GB" dirty="0" smtClean="0"/>
              <a:t>increasing all the time</a:t>
            </a:r>
          </a:p>
          <a:p>
            <a:r>
              <a:rPr lang="en-GB" dirty="0" smtClean="0"/>
              <a:t>The fear of missing out on some vital piece of information that your colleagues may already know about</a:t>
            </a:r>
          </a:p>
          <a:p>
            <a:r>
              <a:rPr lang="en-GB" dirty="0" smtClean="0"/>
              <a:t>The perception that this is what you have to do to be well informed</a:t>
            </a:r>
          </a:p>
          <a:p>
            <a:r>
              <a:rPr lang="en-GB" dirty="0" smtClean="0"/>
              <a:t>To justify the decisions you make</a:t>
            </a:r>
          </a:p>
          <a:p>
            <a:r>
              <a:rPr lang="en-GB" dirty="0" smtClean="0"/>
              <a:t>To collect information in case it might be useful one day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Causes of Information Overload (4)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 smtClean="0"/>
              <a:t>Having a piled up in-tray and a cluttered desk demonstrates how busy and important you are</a:t>
            </a:r>
          </a:p>
          <a:p>
            <a:r>
              <a:rPr lang="en-GB" sz="2400" dirty="0" smtClean="0"/>
              <a:t>You get the same information from a lot of different sources (this includes reports and articles which basically repeat a large percentage of their content)</a:t>
            </a:r>
          </a:p>
          <a:p>
            <a:r>
              <a:rPr lang="en-GB" sz="2400" dirty="0" smtClean="0"/>
              <a:t>Cross-checking that the original information you have is accurate</a:t>
            </a:r>
          </a:p>
          <a:p>
            <a:r>
              <a:rPr lang="en-GB" sz="2400" dirty="0" smtClean="0"/>
              <a:t>Getting on everyone’s ‘copy-to’ (cc) mail list so that you don’t miss out</a:t>
            </a:r>
          </a:p>
          <a:p>
            <a:r>
              <a:rPr lang="en-GB" sz="2400" dirty="0" smtClean="0"/>
              <a:t>Poor information searching skills, so that a lot of irrelevant information is retrieved.</a:t>
            </a:r>
            <a:endParaRPr lang="en-GB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Impact of Information Overload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 sz="3200" dirty="0" smtClean="0"/>
              <a:t>Loss of productive time</a:t>
            </a:r>
          </a:p>
          <a:p>
            <a:pPr lvl="0"/>
            <a:r>
              <a:rPr lang="en-GB" sz="3200" dirty="0" smtClean="0"/>
              <a:t>Reduced mental capacity</a:t>
            </a:r>
          </a:p>
          <a:p>
            <a:pPr lvl="0"/>
            <a:r>
              <a:rPr lang="en-GB" sz="3200" dirty="0" smtClean="0"/>
              <a:t>Disappearance of quality "thinking time"</a:t>
            </a:r>
          </a:p>
          <a:p>
            <a:pPr lvl="0"/>
            <a:r>
              <a:rPr lang="en-GB" sz="3200" dirty="0" smtClean="0"/>
              <a:t>Breakdown of organizational processes </a:t>
            </a:r>
          </a:p>
          <a:p>
            <a:pPr lvl="1"/>
            <a:r>
              <a:rPr lang="en-GB" sz="3200" dirty="0" smtClean="0"/>
              <a:t>Effective communication</a:t>
            </a:r>
          </a:p>
          <a:p>
            <a:pPr lvl="1"/>
            <a:r>
              <a:rPr lang="en-GB" sz="3200" dirty="0" smtClean="0"/>
              <a:t>Meeting effectiveness</a:t>
            </a:r>
          </a:p>
          <a:p>
            <a:pPr lvl="1"/>
            <a:r>
              <a:rPr lang="en-GB" sz="3200" dirty="0" smtClean="0"/>
              <a:t>Manager/subordinate interaction</a:t>
            </a:r>
          </a:p>
          <a:p>
            <a:pPr lvl="1"/>
            <a:r>
              <a:rPr lang="en-GB" sz="3200" dirty="0" smtClean="0"/>
              <a:t>Task and work planning</a:t>
            </a:r>
            <a:endParaRPr lang="en-GB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Impact of Information Overload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Reduced quality of life</a:t>
            </a:r>
          </a:p>
          <a:p>
            <a:pPr lvl="0"/>
            <a:r>
              <a:rPr lang="en-GB" dirty="0" smtClean="0"/>
              <a:t>Increased cardiovascular stress, due to a rise in blood pressure </a:t>
            </a:r>
          </a:p>
          <a:p>
            <a:pPr lvl="0"/>
            <a:r>
              <a:rPr lang="en-GB" dirty="0" smtClean="0"/>
              <a:t>Weakened vision</a:t>
            </a:r>
          </a:p>
          <a:p>
            <a:pPr lvl="0"/>
            <a:r>
              <a:rPr lang="en-GB" dirty="0" smtClean="0"/>
              <a:t>Confusion (see below) and frustration </a:t>
            </a:r>
          </a:p>
          <a:p>
            <a:pPr lvl="0"/>
            <a:r>
              <a:rPr lang="en-GB" dirty="0" smtClean="0"/>
              <a:t>Impaired judgment</a:t>
            </a:r>
          </a:p>
          <a:p>
            <a:endParaRPr lang="en-GB" dirty="0" smtClean="0"/>
          </a:p>
          <a:p>
            <a:pPr lvl="0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Overcoming information overload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Five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00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Solutions to Information Overload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i="1" dirty="0" smtClean="0"/>
              <a:t>Set information objectives.</a:t>
            </a:r>
            <a:r>
              <a:rPr lang="en-GB" dirty="0" smtClean="0"/>
              <a:t> What is important to you? What information do you need to advance your career? What information will help you at school?</a:t>
            </a:r>
          </a:p>
          <a:p>
            <a:r>
              <a:rPr lang="en-GB" i="1" dirty="0" smtClean="0"/>
              <a:t>Select your information sources.</a:t>
            </a:r>
            <a:r>
              <a:rPr lang="en-GB" dirty="0" smtClean="0"/>
              <a:t> Focusing on </a:t>
            </a:r>
            <a:r>
              <a:rPr lang="en-GB" b="1" dirty="0" smtClean="0"/>
              <a:t>quality of information</a:t>
            </a:r>
            <a:r>
              <a:rPr lang="en-GB" dirty="0" smtClean="0"/>
              <a:t>, rather than quantity. A short concise e-mail is more valuable than a long e-mail. </a:t>
            </a:r>
          </a:p>
          <a:p>
            <a:r>
              <a:rPr lang="en-GB" i="1" dirty="0" smtClean="0"/>
              <a:t>Filter aggressively.</a:t>
            </a:r>
            <a:r>
              <a:rPr lang="en-GB" dirty="0" smtClean="0"/>
              <a:t> Spend less time on gaining information that is </a:t>
            </a:r>
            <a:r>
              <a:rPr lang="en-GB" b="1" dirty="0" smtClean="0"/>
              <a:t>nice to know</a:t>
            </a:r>
            <a:r>
              <a:rPr lang="en-GB" dirty="0" smtClean="0"/>
              <a:t> and more time on things that we </a:t>
            </a:r>
            <a:r>
              <a:rPr lang="en-GB" b="1" dirty="0" smtClean="0"/>
              <a:t>need to know now</a:t>
            </a:r>
            <a:r>
              <a:rPr lang="en-GB" dirty="0" smtClean="0"/>
              <a:t>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Solutions to Information Overload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i="1" dirty="0" smtClean="0"/>
              <a:t>Be direct </a:t>
            </a:r>
            <a:r>
              <a:rPr lang="en-GB" dirty="0" smtClean="0"/>
              <a:t>in what you ask people, so that they can provide short precise answers. </a:t>
            </a:r>
            <a:r>
              <a:rPr lang="en-GB" b="1" dirty="0" smtClean="0"/>
              <a:t>Single-tasking</a:t>
            </a:r>
            <a:r>
              <a:rPr lang="en-GB" dirty="0" smtClean="0"/>
              <a:t>, and keeping the mind focused on one issue at a time. </a:t>
            </a:r>
          </a:p>
          <a:p>
            <a:r>
              <a:rPr lang="en-GB" dirty="0" smtClean="0"/>
              <a:t>Spending parts of the day </a:t>
            </a:r>
            <a:r>
              <a:rPr lang="en-GB" b="1" dirty="0" smtClean="0"/>
              <a:t>disconnected</a:t>
            </a:r>
            <a:r>
              <a:rPr lang="en-GB" dirty="0" smtClean="0"/>
              <a:t> from interruptions (e.g. switch off e-mail, telephones, Web, etc.) so you can fully concentrate for a significant period of time on one thing.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2500</TotalTime>
  <Words>1760</Words>
  <Application>Microsoft Office PowerPoint</Application>
  <PresentationFormat>On-screen Show (4:3)</PresentationFormat>
  <Paragraphs>215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INFS 112: Introduction to Information Management</vt:lpstr>
      <vt:lpstr>Session Overview </vt:lpstr>
      <vt:lpstr>Session Outline</vt:lpstr>
      <vt:lpstr>Reading List</vt:lpstr>
      <vt:lpstr>The characteristics of information</vt:lpstr>
      <vt:lpstr>Characteristics of Information</vt:lpstr>
      <vt:lpstr>Characteristics of Information (2)</vt:lpstr>
      <vt:lpstr>Characteristics of Information (3)</vt:lpstr>
      <vt:lpstr>Characteristics of Information (4)</vt:lpstr>
      <vt:lpstr>Levels of decision-making</vt:lpstr>
      <vt:lpstr>Levels of Decision-making</vt:lpstr>
      <vt:lpstr>Levels of Decision-making (2)</vt:lpstr>
      <vt:lpstr>Levels of Decision-making (3)</vt:lpstr>
      <vt:lpstr>Levels of Decision-making (4)</vt:lpstr>
      <vt:lpstr>Levels of Decision-making (5)</vt:lpstr>
      <vt:lpstr>Levels of Decision-making (6)</vt:lpstr>
      <vt:lpstr>Types of information needed at each level</vt:lpstr>
      <vt:lpstr>Information needs at strategic level</vt:lpstr>
      <vt:lpstr>Information needs at tactical level</vt:lpstr>
      <vt:lpstr>Information needs at Operational level</vt:lpstr>
      <vt:lpstr>Managing information overload</vt:lpstr>
      <vt:lpstr>Managing Information Overload</vt:lpstr>
      <vt:lpstr>Managing Information Overload (2)</vt:lpstr>
      <vt:lpstr>Causes of Information Overload </vt:lpstr>
      <vt:lpstr>Causes of Information Overload (2) </vt:lpstr>
      <vt:lpstr>Causes of Information Overload (3)</vt:lpstr>
      <vt:lpstr>Causes of Information Overload (4)</vt:lpstr>
      <vt:lpstr>Impact of Information Overload</vt:lpstr>
      <vt:lpstr>Impact of Information Overload (2)</vt:lpstr>
      <vt:lpstr>Overcoming information overload</vt:lpstr>
      <vt:lpstr>Solutions to Information Overload</vt:lpstr>
      <vt:lpstr>Solutions to Information Overload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title</dc:title>
  <dc:creator>Nana Yaw Akuamoah</dc:creator>
  <cp:lastModifiedBy>ACER</cp:lastModifiedBy>
  <cp:revision>233</cp:revision>
  <dcterms:created xsi:type="dcterms:W3CDTF">2011-06-07T13:56:57Z</dcterms:created>
  <dcterms:modified xsi:type="dcterms:W3CDTF">2017-02-06T13:14:50Z</dcterms:modified>
</cp:coreProperties>
</file>