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0"/>
  </p:notesMasterIdLst>
  <p:handoutMasterIdLst>
    <p:handoutMasterId r:id="rId31"/>
  </p:handoutMasterIdLst>
  <p:sldIdLst>
    <p:sldId id="256" r:id="rId2"/>
    <p:sldId id="319" r:id="rId3"/>
    <p:sldId id="333" r:id="rId4"/>
    <p:sldId id="320" r:id="rId5"/>
    <p:sldId id="321" r:id="rId6"/>
    <p:sldId id="324" r:id="rId7"/>
    <p:sldId id="323" r:id="rId8"/>
    <p:sldId id="334" r:id="rId9"/>
    <p:sldId id="335" r:id="rId10"/>
    <p:sldId id="366" r:id="rId11"/>
    <p:sldId id="358" r:id="rId12"/>
    <p:sldId id="325" r:id="rId13"/>
    <p:sldId id="341" r:id="rId14"/>
    <p:sldId id="343" r:id="rId15"/>
    <p:sldId id="369" r:id="rId16"/>
    <p:sldId id="359" r:id="rId17"/>
    <p:sldId id="357" r:id="rId18"/>
    <p:sldId id="368" r:id="rId19"/>
    <p:sldId id="345" r:id="rId20"/>
    <p:sldId id="360" r:id="rId21"/>
    <p:sldId id="349" r:id="rId22"/>
    <p:sldId id="350" r:id="rId23"/>
    <p:sldId id="362" r:id="rId24"/>
    <p:sldId id="363" r:id="rId25"/>
    <p:sldId id="364" r:id="rId26"/>
    <p:sldId id="365" r:id="rId27"/>
    <p:sldId id="330" r:id="rId28"/>
    <p:sldId id="367"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08B57"/>
    <a:srgbClr val="000066"/>
    <a:srgbClr val="006CA1"/>
    <a:srgbClr val="EEEEEE"/>
    <a:srgbClr val="F8F3EF"/>
    <a:srgbClr val="FFFF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60527F3-EB79-49FF-912B-041B9C4FB81F}" type="datetimeFigureOut">
              <a:rPr lang="en-US" smtClean="0"/>
              <a:pPr/>
              <a:t>9/25/2017</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DD8CEFE-5176-4370-99E3-0069C87A9448}" type="slidenum">
              <a:rPr lang="en-US" smtClean="0"/>
              <a:pPr/>
              <a:t>‹#›</a:t>
            </a:fld>
            <a:endParaRPr lang="en-US"/>
          </a:p>
        </p:txBody>
      </p:sp>
    </p:spTree>
    <p:extLst>
      <p:ext uri="{BB962C8B-B14F-4D97-AF65-F5344CB8AC3E}">
        <p14:creationId xmlns:p14="http://schemas.microsoft.com/office/powerpoint/2010/main" val="32719938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1F51EC-9B9E-44A7-B1DF-C15828FE6524}" type="datetimeFigureOut">
              <a:rPr lang="en-US" smtClean="0"/>
              <a:pPr/>
              <a:t>9/25/2017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38A8A1-E2B8-4BD1-8409-EFE61EA494FD}" type="slidenum">
              <a:rPr lang="en-US" smtClean="0"/>
              <a:pPr/>
              <a:t>‹#›</a:t>
            </a:fld>
            <a:endParaRPr lang="en-US"/>
          </a:p>
        </p:txBody>
      </p:sp>
    </p:spTree>
    <p:extLst>
      <p:ext uri="{BB962C8B-B14F-4D97-AF65-F5344CB8AC3E}">
        <p14:creationId xmlns:p14="http://schemas.microsoft.com/office/powerpoint/2010/main" val="18264075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F38A8A1-E2B8-4BD1-8409-EFE61EA494FD}" type="slidenum">
              <a:rPr lang="en-US" smtClean="0"/>
              <a:pPr/>
              <a:t>1</a:t>
            </a:fld>
            <a:endParaRPr lang="en-US"/>
          </a:p>
        </p:txBody>
      </p:sp>
    </p:spTree>
    <p:extLst>
      <p:ext uri="{BB962C8B-B14F-4D97-AF65-F5344CB8AC3E}">
        <p14:creationId xmlns:p14="http://schemas.microsoft.com/office/powerpoint/2010/main" val="22960906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F38A8A1-E2B8-4BD1-8409-EFE61EA494FD}" type="slidenum">
              <a:rPr lang="en-US" smtClean="0"/>
              <a:pPr/>
              <a:t>2</a:t>
            </a:fld>
            <a:endParaRPr lang="en-US"/>
          </a:p>
        </p:txBody>
      </p:sp>
    </p:spTree>
    <p:extLst>
      <p:ext uri="{BB962C8B-B14F-4D97-AF65-F5344CB8AC3E}">
        <p14:creationId xmlns:p14="http://schemas.microsoft.com/office/powerpoint/2010/main" val="12886372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print">
            <a:lum/>
          </a:blip>
          <a:srcRect/>
          <a:stretch>
            <a:fillRect t="-90000" b="-10000"/>
          </a:stretch>
        </a:blip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3" cstate="print"/>
          <a:srcRect t="16072"/>
          <a:stretch/>
        </p:blipFill>
        <p:spPr>
          <a:xfrm>
            <a:off x="600075" y="4949099"/>
            <a:ext cx="7858125" cy="1223101"/>
          </a:xfrm>
          <a:prstGeom prst="rect">
            <a:avLst/>
          </a:prstGeom>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7" name="Rectangle 6"/>
          <p:cNvSpPr/>
          <p:nvPr userDrawn="1"/>
        </p:nvSpPr>
        <p:spPr>
          <a:xfrm>
            <a:off x="1988545" y="5602069"/>
            <a:ext cx="6477000" cy="646331"/>
          </a:xfrm>
          <a:prstGeom prst="rect">
            <a:avLst/>
          </a:prstGeom>
        </p:spPr>
        <p:txBody>
          <a:bodyPr wrap="square">
            <a:spAutoFit/>
          </a:bodyPr>
          <a:lstStyle/>
          <a:p>
            <a:r>
              <a:rPr lang="en-US" dirty="0">
                <a:solidFill>
                  <a:srgbClr val="002060"/>
                </a:solidFill>
                <a:latin typeface="Tw Cen MT" panose="020B0602020104020603" pitchFamily="34" charset="0"/>
              </a:rPr>
              <a:t>College of Education</a:t>
            </a:r>
          </a:p>
          <a:p>
            <a:r>
              <a:rPr lang="en-US" b="1" dirty="0">
                <a:solidFill>
                  <a:srgbClr val="002060"/>
                </a:solidFill>
                <a:latin typeface="Tw Cen MT" panose="020B0602020104020603" pitchFamily="34" charset="0"/>
              </a:rPr>
              <a:t>School of Continuing and Distance Education</a:t>
            </a:r>
          </a:p>
        </p:txBody>
      </p:sp>
      <p:sp>
        <p:nvSpPr>
          <p:cNvPr id="9" name="TextBox 8"/>
          <p:cNvSpPr txBox="1"/>
          <p:nvPr userDrawn="1"/>
        </p:nvSpPr>
        <p:spPr>
          <a:xfrm>
            <a:off x="7010400" y="6362838"/>
            <a:ext cx="2133600" cy="390732"/>
          </a:xfrm>
          <a:prstGeom prst="rect">
            <a:avLst/>
          </a:prstGeom>
          <a:solidFill>
            <a:schemeClr val="bg1"/>
          </a:solidFill>
        </p:spPr>
        <p:txBody>
          <a:bodyPr wrap="square" rtlCol="0">
            <a:spAutoFit/>
          </a:bodyPr>
          <a:lstStyle/>
          <a:p>
            <a:endParaRPr lang="en-US" dirty="0"/>
          </a:p>
        </p:txBody>
      </p:sp>
      <p:sp>
        <p:nvSpPr>
          <p:cNvPr id="13" name="Slide Number Placeholder 5"/>
          <p:cNvSpPr>
            <a:spLocks noGrp="1"/>
          </p:cNvSpPr>
          <p:nvPr>
            <p:ph type="sldNum" sz="quarter" idx="4"/>
          </p:nvPr>
        </p:nvSpPr>
        <p:spPr>
          <a:xfrm>
            <a:off x="228600" y="6393013"/>
            <a:ext cx="1447800" cy="365125"/>
          </a:xfrm>
          <a:prstGeom prst="rect">
            <a:avLst/>
          </a:prstGeom>
        </p:spPr>
        <p:txBody>
          <a:bodyPr/>
          <a:lstStyle>
            <a:lvl1pPr>
              <a:defRPr sz="1100" b="1"/>
            </a:lvl1pPr>
          </a:lstStyle>
          <a:p>
            <a:r>
              <a:rPr lang="en-US" dirty="0"/>
              <a:t>Slide </a:t>
            </a:r>
            <a:fld id="{FD3DDBF2-094B-4CA4-965C-FB22D307DBD7}" type="slidenum">
              <a:rPr lang="en-US" smtClean="0"/>
              <a:pPr/>
              <a:t>‹#›</a:t>
            </a:fld>
            <a:endParaRPr lang="en-US" dirty="0"/>
          </a:p>
        </p:txBody>
      </p:sp>
      <p:sp>
        <p:nvSpPr>
          <p:cNvPr id="14" name="TextBox 13"/>
          <p:cNvSpPr txBox="1"/>
          <p:nvPr userDrawn="1"/>
        </p:nvSpPr>
        <p:spPr>
          <a:xfrm>
            <a:off x="1988545" y="6172200"/>
            <a:ext cx="3124200" cy="307777"/>
          </a:xfrm>
          <a:prstGeom prst="rect">
            <a:avLst/>
          </a:prstGeom>
          <a:noFill/>
        </p:spPr>
        <p:txBody>
          <a:bodyPr wrap="square" rtlCol="0">
            <a:spAutoFit/>
          </a:bodyPr>
          <a:lstStyle/>
          <a:p>
            <a:r>
              <a:rPr lang="en-US" sz="1400" b="0" kern="1200" dirty="0">
                <a:solidFill>
                  <a:srgbClr val="002060"/>
                </a:solidFill>
                <a:latin typeface="Tw Cen MT" panose="020B0602020104020603" pitchFamily="34" charset="0"/>
                <a:ea typeface="+mn-ea"/>
                <a:cs typeface="+mn-cs"/>
              </a:rPr>
              <a:t>2014/2015 – 2016/2017</a:t>
            </a:r>
          </a:p>
        </p:txBody>
      </p:sp>
    </p:spTree>
    <p:extLst>
      <p:ext uri="{BB962C8B-B14F-4D97-AF65-F5344CB8AC3E}">
        <p14:creationId xmlns:p14="http://schemas.microsoft.com/office/powerpoint/2010/main" val="30977708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a:defRPr sz="2400"/>
            </a:lvl2pPr>
            <a:lvl3pPr>
              <a:defRPr sz="22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3"/>
          <p:cNvSpPr>
            <a:spLocks noGrp="1"/>
          </p:cNvSpPr>
          <p:nvPr>
            <p:ph type="dt" sz="half" idx="2"/>
          </p:nvPr>
        </p:nvSpPr>
        <p:spPr>
          <a:xfrm>
            <a:off x="4104860" y="6362838"/>
            <a:ext cx="1152940" cy="365125"/>
          </a:xfrm>
          <a:prstGeom prst="rect">
            <a:avLst/>
          </a:prstGeom>
        </p:spPr>
        <p:txBody>
          <a:bodyPr/>
          <a:lstStyle>
            <a:lvl1pPr>
              <a:defRPr sz="1000"/>
            </a:lvl1pPr>
          </a:lstStyle>
          <a:p>
            <a:fld id="{BE35F8DE-93E0-48C1-B9BB-F08EE0162484}" type="datetime1">
              <a:rPr lang="en-US" smtClean="0"/>
              <a:pPr/>
              <a:t>9/25/2017</a:t>
            </a:fld>
            <a:endParaRPr lang="en-US" dirty="0"/>
          </a:p>
        </p:txBody>
      </p:sp>
      <p:sp>
        <p:nvSpPr>
          <p:cNvPr id="11" name="Footer Placeholder 4"/>
          <p:cNvSpPr>
            <a:spLocks noGrp="1"/>
          </p:cNvSpPr>
          <p:nvPr>
            <p:ph type="ftr" sz="quarter" idx="3"/>
          </p:nvPr>
        </p:nvSpPr>
        <p:spPr>
          <a:xfrm>
            <a:off x="152400" y="6388445"/>
            <a:ext cx="3124200" cy="365125"/>
          </a:xfrm>
          <a:prstGeom prst="rect">
            <a:avLst/>
          </a:prstGeom>
        </p:spPr>
        <p:txBody>
          <a:bodyPr/>
          <a:lstStyle>
            <a:lvl1pPr>
              <a:defRPr sz="1100"/>
            </a:lvl1pPr>
          </a:lstStyle>
          <a:p>
            <a:r>
              <a:rPr lang="en-US"/>
              <a:t>Dr. Richard Boateng, UGBS</a:t>
            </a:r>
            <a:endParaRPr lang="en-US" dirty="0"/>
          </a:p>
        </p:txBody>
      </p:sp>
      <p:sp>
        <p:nvSpPr>
          <p:cNvPr id="13" name="Slide Number Placeholder 5"/>
          <p:cNvSpPr>
            <a:spLocks noGrp="1"/>
          </p:cNvSpPr>
          <p:nvPr>
            <p:ph type="sldNum" sz="quarter" idx="4"/>
          </p:nvPr>
        </p:nvSpPr>
        <p:spPr>
          <a:xfrm>
            <a:off x="5410200" y="6362838"/>
            <a:ext cx="1447800" cy="365125"/>
          </a:xfrm>
          <a:prstGeom prst="rect">
            <a:avLst/>
          </a:prstGeom>
        </p:spPr>
        <p:txBody>
          <a:bodyPr/>
          <a:lstStyle>
            <a:lvl1pPr>
              <a:defRPr sz="1100" b="1"/>
            </a:lvl1pPr>
          </a:lstStyle>
          <a:p>
            <a:r>
              <a:rPr lang="en-US" dirty="0"/>
              <a:t>Slide </a:t>
            </a:r>
            <a:fld id="{FD3DDBF2-094B-4CA4-965C-FB22D307DBD7}" type="slidenum">
              <a:rPr lang="en-US" smtClean="0"/>
              <a:pPr/>
              <a:t>‹#›</a:t>
            </a:fld>
            <a:endParaRPr lang="en-US" dirty="0"/>
          </a:p>
        </p:txBody>
      </p:sp>
    </p:spTree>
    <p:extLst>
      <p:ext uri="{BB962C8B-B14F-4D97-AF65-F5344CB8AC3E}">
        <p14:creationId xmlns:p14="http://schemas.microsoft.com/office/powerpoint/2010/main" val="33570538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3"/>
          <p:cNvSpPr>
            <a:spLocks noGrp="1"/>
          </p:cNvSpPr>
          <p:nvPr>
            <p:ph type="dt" sz="half" idx="2"/>
          </p:nvPr>
        </p:nvSpPr>
        <p:spPr>
          <a:xfrm>
            <a:off x="4104860" y="6362838"/>
            <a:ext cx="1152940" cy="365125"/>
          </a:xfrm>
          <a:prstGeom prst="rect">
            <a:avLst/>
          </a:prstGeom>
        </p:spPr>
        <p:txBody>
          <a:bodyPr/>
          <a:lstStyle>
            <a:lvl1pPr>
              <a:defRPr sz="1000"/>
            </a:lvl1pPr>
          </a:lstStyle>
          <a:p>
            <a:fld id="{057A002C-E5B0-4EB6-9F19-E40936B40541}" type="datetime1">
              <a:rPr lang="en-US" smtClean="0"/>
              <a:pPr/>
              <a:t>9/25/2017</a:t>
            </a:fld>
            <a:endParaRPr lang="en-US" dirty="0"/>
          </a:p>
        </p:txBody>
      </p:sp>
      <p:sp>
        <p:nvSpPr>
          <p:cNvPr id="8" name="Footer Placeholder 4"/>
          <p:cNvSpPr>
            <a:spLocks noGrp="1"/>
          </p:cNvSpPr>
          <p:nvPr>
            <p:ph type="ftr" sz="quarter" idx="3"/>
          </p:nvPr>
        </p:nvSpPr>
        <p:spPr>
          <a:xfrm>
            <a:off x="152400" y="6388445"/>
            <a:ext cx="3124200" cy="365125"/>
          </a:xfrm>
          <a:prstGeom prst="rect">
            <a:avLst/>
          </a:prstGeom>
        </p:spPr>
        <p:txBody>
          <a:bodyPr/>
          <a:lstStyle>
            <a:lvl1pPr>
              <a:defRPr sz="1100"/>
            </a:lvl1pPr>
          </a:lstStyle>
          <a:p>
            <a:r>
              <a:rPr lang="en-US"/>
              <a:t>Dr. Richard Boateng, UGBS</a:t>
            </a:r>
            <a:endParaRPr lang="en-US" dirty="0"/>
          </a:p>
        </p:txBody>
      </p:sp>
      <p:sp>
        <p:nvSpPr>
          <p:cNvPr id="10" name="Slide Number Placeholder 5"/>
          <p:cNvSpPr>
            <a:spLocks noGrp="1"/>
          </p:cNvSpPr>
          <p:nvPr>
            <p:ph type="sldNum" sz="quarter" idx="4"/>
          </p:nvPr>
        </p:nvSpPr>
        <p:spPr>
          <a:xfrm>
            <a:off x="5410200" y="6362838"/>
            <a:ext cx="1447800" cy="365125"/>
          </a:xfrm>
          <a:prstGeom prst="rect">
            <a:avLst/>
          </a:prstGeom>
        </p:spPr>
        <p:txBody>
          <a:bodyPr/>
          <a:lstStyle>
            <a:lvl1pPr>
              <a:defRPr sz="1100" b="1"/>
            </a:lvl1pPr>
          </a:lstStyle>
          <a:p>
            <a:r>
              <a:rPr lang="en-US" dirty="0"/>
              <a:t>Slide </a:t>
            </a:r>
            <a:fld id="{FD3DDBF2-094B-4CA4-965C-FB22D307DBD7}" type="slidenum">
              <a:rPr lang="en-US" smtClean="0"/>
              <a:pPr/>
              <a:t>‹#›</a:t>
            </a:fld>
            <a:endParaRPr lang="en-US" dirty="0"/>
          </a:p>
        </p:txBody>
      </p:sp>
    </p:spTree>
    <p:extLst>
      <p:ext uri="{BB962C8B-B14F-4D97-AF65-F5344CB8AC3E}">
        <p14:creationId xmlns:p14="http://schemas.microsoft.com/office/powerpoint/2010/main" val="41221960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3"/>
          <p:cNvSpPr>
            <a:spLocks noGrp="1"/>
          </p:cNvSpPr>
          <p:nvPr>
            <p:ph type="dt" sz="half" idx="10"/>
          </p:nvPr>
        </p:nvSpPr>
        <p:spPr>
          <a:xfrm>
            <a:off x="4104860" y="6362838"/>
            <a:ext cx="1152940" cy="365125"/>
          </a:xfrm>
          <a:prstGeom prst="rect">
            <a:avLst/>
          </a:prstGeom>
        </p:spPr>
        <p:txBody>
          <a:bodyPr/>
          <a:lstStyle>
            <a:lvl1pPr>
              <a:defRPr sz="1000"/>
            </a:lvl1pPr>
          </a:lstStyle>
          <a:p>
            <a:fld id="{A131A2E3-95DD-4276-95D4-DA45C8481ABB}" type="datetime1">
              <a:rPr lang="en-US" smtClean="0"/>
              <a:pPr/>
              <a:t>9/25/2017</a:t>
            </a:fld>
            <a:endParaRPr lang="en-US" dirty="0"/>
          </a:p>
        </p:txBody>
      </p:sp>
      <p:sp>
        <p:nvSpPr>
          <p:cNvPr id="9" name="Footer Placeholder 4"/>
          <p:cNvSpPr>
            <a:spLocks noGrp="1"/>
          </p:cNvSpPr>
          <p:nvPr>
            <p:ph type="ftr" sz="quarter" idx="3"/>
          </p:nvPr>
        </p:nvSpPr>
        <p:spPr>
          <a:xfrm>
            <a:off x="152400" y="6388445"/>
            <a:ext cx="3124200" cy="365125"/>
          </a:xfrm>
          <a:prstGeom prst="rect">
            <a:avLst/>
          </a:prstGeom>
        </p:spPr>
        <p:txBody>
          <a:bodyPr/>
          <a:lstStyle>
            <a:lvl1pPr>
              <a:defRPr sz="1100"/>
            </a:lvl1pPr>
          </a:lstStyle>
          <a:p>
            <a:r>
              <a:rPr lang="en-US"/>
              <a:t>Dr. Richard Boateng, UGBS</a:t>
            </a:r>
            <a:endParaRPr lang="en-US" dirty="0"/>
          </a:p>
        </p:txBody>
      </p:sp>
      <p:sp>
        <p:nvSpPr>
          <p:cNvPr id="11" name="Slide Number Placeholder 5"/>
          <p:cNvSpPr>
            <a:spLocks noGrp="1"/>
          </p:cNvSpPr>
          <p:nvPr>
            <p:ph type="sldNum" sz="quarter" idx="4"/>
          </p:nvPr>
        </p:nvSpPr>
        <p:spPr>
          <a:xfrm>
            <a:off x="5410200" y="6362838"/>
            <a:ext cx="1447800" cy="365125"/>
          </a:xfrm>
          <a:prstGeom prst="rect">
            <a:avLst/>
          </a:prstGeom>
        </p:spPr>
        <p:txBody>
          <a:bodyPr/>
          <a:lstStyle>
            <a:lvl1pPr>
              <a:defRPr sz="1100" b="1"/>
            </a:lvl1pPr>
          </a:lstStyle>
          <a:p>
            <a:r>
              <a:rPr lang="en-US" dirty="0"/>
              <a:t>Slide </a:t>
            </a:r>
            <a:fld id="{FD3DDBF2-094B-4CA4-965C-FB22D307DBD7}" type="slidenum">
              <a:rPr lang="en-US" smtClean="0"/>
              <a:pPr/>
              <a:t>‹#›</a:t>
            </a:fld>
            <a:endParaRPr lang="en-US" dirty="0"/>
          </a:p>
        </p:txBody>
      </p:sp>
    </p:spTree>
    <p:extLst>
      <p:ext uri="{BB962C8B-B14F-4D97-AF65-F5344CB8AC3E}">
        <p14:creationId xmlns:p14="http://schemas.microsoft.com/office/powerpoint/2010/main" val="11405295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3"/>
          <p:cNvSpPr>
            <a:spLocks noGrp="1"/>
          </p:cNvSpPr>
          <p:nvPr>
            <p:ph type="dt" sz="half" idx="10"/>
          </p:nvPr>
        </p:nvSpPr>
        <p:spPr>
          <a:xfrm>
            <a:off x="4104860" y="6362838"/>
            <a:ext cx="1152940" cy="365125"/>
          </a:xfrm>
          <a:prstGeom prst="rect">
            <a:avLst/>
          </a:prstGeom>
        </p:spPr>
        <p:txBody>
          <a:bodyPr/>
          <a:lstStyle>
            <a:lvl1pPr>
              <a:defRPr sz="1000"/>
            </a:lvl1pPr>
          </a:lstStyle>
          <a:p>
            <a:fld id="{F8F08118-7EF2-464C-BC70-A36D962AD941}" type="datetime1">
              <a:rPr lang="en-US" smtClean="0"/>
              <a:pPr/>
              <a:t>9/25/2017</a:t>
            </a:fld>
            <a:endParaRPr lang="en-US" dirty="0"/>
          </a:p>
        </p:txBody>
      </p:sp>
      <p:sp>
        <p:nvSpPr>
          <p:cNvPr id="11" name="Footer Placeholder 4"/>
          <p:cNvSpPr>
            <a:spLocks noGrp="1"/>
          </p:cNvSpPr>
          <p:nvPr>
            <p:ph type="ftr" sz="quarter" idx="11"/>
          </p:nvPr>
        </p:nvSpPr>
        <p:spPr>
          <a:xfrm>
            <a:off x="152400" y="6388445"/>
            <a:ext cx="3124200" cy="365125"/>
          </a:xfrm>
          <a:prstGeom prst="rect">
            <a:avLst/>
          </a:prstGeom>
        </p:spPr>
        <p:txBody>
          <a:bodyPr/>
          <a:lstStyle>
            <a:lvl1pPr>
              <a:defRPr sz="1100"/>
            </a:lvl1pPr>
          </a:lstStyle>
          <a:p>
            <a:r>
              <a:rPr lang="en-US"/>
              <a:t>Dr. Richard Boateng, UGBS</a:t>
            </a:r>
            <a:endParaRPr lang="en-US" dirty="0"/>
          </a:p>
        </p:txBody>
      </p:sp>
      <p:sp>
        <p:nvSpPr>
          <p:cNvPr id="13" name="Slide Number Placeholder 5"/>
          <p:cNvSpPr>
            <a:spLocks noGrp="1"/>
          </p:cNvSpPr>
          <p:nvPr>
            <p:ph type="sldNum" sz="quarter" idx="12"/>
          </p:nvPr>
        </p:nvSpPr>
        <p:spPr>
          <a:xfrm>
            <a:off x="5410200" y="6362838"/>
            <a:ext cx="1447800" cy="365125"/>
          </a:xfrm>
          <a:prstGeom prst="rect">
            <a:avLst/>
          </a:prstGeom>
        </p:spPr>
        <p:txBody>
          <a:bodyPr/>
          <a:lstStyle>
            <a:lvl1pPr>
              <a:defRPr sz="1100" b="1"/>
            </a:lvl1pPr>
          </a:lstStyle>
          <a:p>
            <a:r>
              <a:rPr lang="en-US" dirty="0"/>
              <a:t>Slide </a:t>
            </a:r>
            <a:fld id="{FD3DDBF2-094B-4CA4-965C-FB22D307DBD7}" type="slidenum">
              <a:rPr lang="en-US" smtClean="0"/>
              <a:pPr/>
              <a:t>‹#›</a:t>
            </a:fld>
            <a:endParaRPr lang="en-US" dirty="0"/>
          </a:p>
        </p:txBody>
      </p:sp>
    </p:spTree>
    <p:extLst>
      <p:ext uri="{BB962C8B-B14F-4D97-AF65-F5344CB8AC3E}">
        <p14:creationId xmlns:p14="http://schemas.microsoft.com/office/powerpoint/2010/main" val="16184581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Date Placeholder 3"/>
          <p:cNvSpPr>
            <a:spLocks noGrp="1"/>
          </p:cNvSpPr>
          <p:nvPr>
            <p:ph type="dt" sz="half" idx="2"/>
          </p:nvPr>
        </p:nvSpPr>
        <p:spPr>
          <a:xfrm>
            <a:off x="4104860" y="6362838"/>
            <a:ext cx="1152940" cy="365125"/>
          </a:xfrm>
          <a:prstGeom prst="rect">
            <a:avLst/>
          </a:prstGeom>
        </p:spPr>
        <p:txBody>
          <a:bodyPr/>
          <a:lstStyle>
            <a:lvl1pPr>
              <a:defRPr sz="1000"/>
            </a:lvl1pPr>
          </a:lstStyle>
          <a:p>
            <a:fld id="{2CE8BC38-87FB-4D16-8F2F-4077C1D51F92}" type="datetime1">
              <a:rPr lang="en-US" smtClean="0"/>
              <a:pPr/>
              <a:t>9/25/2017</a:t>
            </a:fld>
            <a:endParaRPr lang="en-US" dirty="0"/>
          </a:p>
        </p:txBody>
      </p:sp>
      <p:sp>
        <p:nvSpPr>
          <p:cNvPr id="7" name="Footer Placeholder 4"/>
          <p:cNvSpPr>
            <a:spLocks noGrp="1"/>
          </p:cNvSpPr>
          <p:nvPr>
            <p:ph type="ftr" sz="quarter" idx="3"/>
          </p:nvPr>
        </p:nvSpPr>
        <p:spPr>
          <a:xfrm>
            <a:off x="152400" y="6388445"/>
            <a:ext cx="3124200" cy="365125"/>
          </a:xfrm>
          <a:prstGeom prst="rect">
            <a:avLst/>
          </a:prstGeom>
        </p:spPr>
        <p:txBody>
          <a:bodyPr/>
          <a:lstStyle>
            <a:lvl1pPr>
              <a:defRPr sz="1100"/>
            </a:lvl1pPr>
          </a:lstStyle>
          <a:p>
            <a:r>
              <a:rPr lang="en-US"/>
              <a:t>Dr. Richard Boateng, UGBS</a:t>
            </a:r>
            <a:endParaRPr lang="en-US" dirty="0"/>
          </a:p>
        </p:txBody>
      </p:sp>
      <p:sp>
        <p:nvSpPr>
          <p:cNvPr id="9" name="Slide Number Placeholder 5"/>
          <p:cNvSpPr>
            <a:spLocks noGrp="1"/>
          </p:cNvSpPr>
          <p:nvPr>
            <p:ph type="sldNum" sz="quarter" idx="4"/>
          </p:nvPr>
        </p:nvSpPr>
        <p:spPr>
          <a:xfrm>
            <a:off x="5410200" y="6362838"/>
            <a:ext cx="1447800" cy="365125"/>
          </a:xfrm>
          <a:prstGeom prst="rect">
            <a:avLst/>
          </a:prstGeom>
        </p:spPr>
        <p:txBody>
          <a:bodyPr/>
          <a:lstStyle>
            <a:lvl1pPr>
              <a:defRPr sz="1100" b="1"/>
            </a:lvl1pPr>
          </a:lstStyle>
          <a:p>
            <a:r>
              <a:rPr lang="en-US" dirty="0"/>
              <a:t>Slide </a:t>
            </a:r>
            <a:fld id="{FD3DDBF2-094B-4CA4-965C-FB22D307DBD7}" type="slidenum">
              <a:rPr lang="en-US" smtClean="0"/>
              <a:pPr/>
              <a:t>‹#›</a:t>
            </a:fld>
            <a:endParaRPr lang="en-US" dirty="0"/>
          </a:p>
        </p:txBody>
      </p:sp>
    </p:spTree>
    <p:extLst>
      <p:ext uri="{BB962C8B-B14F-4D97-AF65-F5344CB8AC3E}">
        <p14:creationId xmlns:p14="http://schemas.microsoft.com/office/powerpoint/2010/main" val="86549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3"/>
          <p:cNvSpPr>
            <a:spLocks noGrp="1"/>
          </p:cNvSpPr>
          <p:nvPr>
            <p:ph type="dt" sz="half" idx="2"/>
          </p:nvPr>
        </p:nvSpPr>
        <p:spPr>
          <a:xfrm>
            <a:off x="4104860" y="6362838"/>
            <a:ext cx="1152940" cy="365125"/>
          </a:xfrm>
          <a:prstGeom prst="rect">
            <a:avLst/>
          </a:prstGeom>
        </p:spPr>
        <p:txBody>
          <a:bodyPr/>
          <a:lstStyle>
            <a:lvl1pPr>
              <a:defRPr sz="1000"/>
            </a:lvl1pPr>
          </a:lstStyle>
          <a:p>
            <a:fld id="{29D8DADA-7F5D-482D-BFD1-6829884E45D2}" type="datetime1">
              <a:rPr lang="en-US" smtClean="0"/>
              <a:pPr/>
              <a:t>9/25/2017</a:t>
            </a:fld>
            <a:endParaRPr lang="en-US" dirty="0"/>
          </a:p>
        </p:txBody>
      </p:sp>
      <p:sp>
        <p:nvSpPr>
          <p:cNvPr id="6" name="Footer Placeholder 4"/>
          <p:cNvSpPr>
            <a:spLocks noGrp="1"/>
          </p:cNvSpPr>
          <p:nvPr>
            <p:ph type="ftr" sz="quarter" idx="3"/>
          </p:nvPr>
        </p:nvSpPr>
        <p:spPr>
          <a:xfrm>
            <a:off x="152400" y="6388445"/>
            <a:ext cx="3124200" cy="365125"/>
          </a:xfrm>
          <a:prstGeom prst="rect">
            <a:avLst/>
          </a:prstGeom>
        </p:spPr>
        <p:txBody>
          <a:bodyPr/>
          <a:lstStyle>
            <a:lvl1pPr>
              <a:defRPr sz="1100"/>
            </a:lvl1pPr>
          </a:lstStyle>
          <a:p>
            <a:r>
              <a:rPr lang="en-US"/>
              <a:t>Dr. Richard Boateng, UGBS</a:t>
            </a:r>
            <a:endParaRPr lang="en-US" dirty="0"/>
          </a:p>
        </p:txBody>
      </p:sp>
      <p:sp>
        <p:nvSpPr>
          <p:cNvPr id="8" name="Slide Number Placeholder 5"/>
          <p:cNvSpPr>
            <a:spLocks noGrp="1"/>
          </p:cNvSpPr>
          <p:nvPr>
            <p:ph type="sldNum" sz="quarter" idx="4"/>
          </p:nvPr>
        </p:nvSpPr>
        <p:spPr>
          <a:xfrm>
            <a:off x="5410200" y="6362838"/>
            <a:ext cx="1447800" cy="365125"/>
          </a:xfrm>
          <a:prstGeom prst="rect">
            <a:avLst/>
          </a:prstGeom>
        </p:spPr>
        <p:txBody>
          <a:bodyPr/>
          <a:lstStyle>
            <a:lvl1pPr>
              <a:defRPr sz="1100" b="1"/>
            </a:lvl1pPr>
          </a:lstStyle>
          <a:p>
            <a:r>
              <a:rPr lang="en-US" dirty="0"/>
              <a:t>Slide </a:t>
            </a:r>
            <a:fld id="{FD3DDBF2-094B-4CA4-965C-FB22D307DBD7}" type="slidenum">
              <a:rPr lang="en-US" smtClean="0"/>
              <a:pPr/>
              <a:t>‹#›</a:t>
            </a:fld>
            <a:endParaRPr lang="en-US" dirty="0"/>
          </a:p>
        </p:txBody>
      </p:sp>
    </p:spTree>
    <p:extLst>
      <p:ext uri="{BB962C8B-B14F-4D97-AF65-F5344CB8AC3E}">
        <p14:creationId xmlns:p14="http://schemas.microsoft.com/office/powerpoint/2010/main" val="14548454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3"/>
          <p:cNvSpPr>
            <a:spLocks noGrp="1"/>
          </p:cNvSpPr>
          <p:nvPr>
            <p:ph type="dt" sz="half" idx="10"/>
          </p:nvPr>
        </p:nvSpPr>
        <p:spPr>
          <a:xfrm>
            <a:off x="4104860" y="6362838"/>
            <a:ext cx="1152940" cy="365125"/>
          </a:xfrm>
          <a:prstGeom prst="rect">
            <a:avLst/>
          </a:prstGeom>
        </p:spPr>
        <p:txBody>
          <a:bodyPr/>
          <a:lstStyle>
            <a:lvl1pPr>
              <a:defRPr sz="1000"/>
            </a:lvl1pPr>
          </a:lstStyle>
          <a:p>
            <a:fld id="{BE96CA08-3DB8-4979-A2F7-BF454B274E62}" type="datetime1">
              <a:rPr lang="en-US" smtClean="0"/>
              <a:pPr/>
              <a:t>9/25/2017</a:t>
            </a:fld>
            <a:endParaRPr lang="en-US" dirty="0"/>
          </a:p>
        </p:txBody>
      </p:sp>
      <p:sp>
        <p:nvSpPr>
          <p:cNvPr id="9" name="Footer Placeholder 4"/>
          <p:cNvSpPr>
            <a:spLocks noGrp="1"/>
          </p:cNvSpPr>
          <p:nvPr>
            <p:ph type="ftr" sz="quarter" idx="3"/>
          </p:nvPr>
        </p:nvSpPr>
        <p:spPr>
          <a:xfrm>
            <a:off x="152400" y="6388445"/>
            <a:ext cx="3124200" cy="365125"/>
          </a:xfrm>
          <a:prstGeom prst="rect">
            <a:avLst/>
          </a:prstGeom>
        </p:spPr>
        <p:txBody>
          <a:bodyPr/>
          <a:lstStyle>
            <a:lvl1pPr>
              <a:defRPr sz="1100"/>
            </a:lvl1pPr>
          </a:lstStyle>
          <a:p>
            <a:r>
              <a:rPr lang="en-US"/>
              <a:t>Dr. Richard Boateng, UGBS</a:t>
            </a:r>
            <a:endParaRPr lang="en-US" dirty="0"/>
          </a:p>
        </p:txBody>
      </p:sp>
      <p:sp>
        <p:nvSpPr>
          <p:cNvPr id="11" name="Slide Number Placeholder 5"/>
          <p:cNvSpPr>
            <a:spLocks noGrp="1"/>
          </p:cNvSpPr>
          <p:nvPr>
            <p:ph type="sldNum" sz="quarter" idx="4"/>
          </p:nvPr>
        </p:nvSpPr>
        <p:spPr>
          <a:xfrm>
            <a:off x="5410200" y="6362838"/>
            <a:ext cx="1447800" cy="365125"/>
          </a:xfrm>
          <a:prstGeom prst="rect">
            <a:avLst/>
          </a:prstGeom>
        </p:spPr>
        <p:txBody>
          <a:bodyPr/>
          <a:lstStyle>
            <a:lvl1pPr>
              <a:defRPr sz="1100" b="1"/>
            </a:lvl1pPr>
          </a:lstStyle>
          <a:p>
            <a:r>
              <a:rPr lang="en-US" dirty="0"/>
              <a:t>Slide </a:t>
            </a:r>
            <a:fld id="{FD3DDBF2-094B-4CA4-965C-FB22D307DBD7}" type="slidenum">
              <a:rPr lang="en-US" smtClean="0"/>
              <a:pPr/>
              <a:t>‹#›</a:t>
            </a:fld>
            <a:endParaRPr lang="en-US" dirty="0"/>
          </a:p>
        </p:txBody>
      </p:sp>
    </p:spTree>
    <p:extLst>
      <p:ext uri="{BB962C8B-B14F-4D97-AF65-F5344CB8AC3E}">
        <p14:creationId xmlns:p14="http://schemas.microsoft.com/office/powerpoint/2010/main" val="13205463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3"/>
          <p:cNvSpPr>
            <a:spLocks noGrp="1"/>
          </p:cNvSpPr>
          <p:nvPr>
            <p:ph type="dt" sz="half" idx="10"/>
          </p:nvPr>
        </p:nvSpPr>
        <p:spPr>
          <a:xfrm>
            <a:off x="4104860" y="6362838"/>
            <a:ext cx="1152940" cy="365125"/>
          </a:xfrm>
          <a:prstGeom prst="rect">
            <a:avLst/>
          </a:prstGeom>
        </p:spPr>
        <p:txBody>
          <a:bodyPr/>
          <a:lstStyle>
            <a:lvl1pPr>
              <a:defRPr sz="1000"/>
            </a:lvl1pPr>
          </a:lstStyle>
          <a:p>
            <a:fld id="{31FBBCE2-453D-48EE-B087-6833CCB263A5}" type="datetime1">
              <a:rPr lang="en-US" smtClean="0"/>
              <a:pPr/>
              <a:t>9/25/2017</a:t>
            </a:fld>
            <a:endParaRPr lang="en-US" dirty="0"/>
          </a:p>
        </p:txBody>
      </p:sp>
      <p:sp>
        <p:nvSpPr>
          <p:cNvPr id="9" name="Footer Placeholder 4"/>
          <p:cNvSpPr>
            <a:spLocks noGrp="1"/>
          </p:cNvSpPr>
          <p:nvPr>
            <p:ph type="ftr" sz="quarter" idx="3"/>
          </p:nvPr>
        </p:nvSpPr>
        <p:spPr>
          <a:xfrm>
            <a:off x="152400" y="6388445"/>
            <a:ext cx="3124200" cy="365125"/>
          </a:xfrm>
          <a:prstGeom prst="rect">
            <a:avLst/>
          </a:prstGeom>
        </p:spPr>
        <p:txBody>
          <a:bodyPr/>
          <a:lstStyle>
            <a:lvl1pPr>
              <a:defRPr sz="1100"/>
            </a:lvl1pPr>
          </a:lstStyle>
          <a:p>
            <a:r>
              <a:rPr lang="en-US"/>
              <a:t>Dr. Richard Boateng, UGBS</a:t>
            </a:r>
            <a:endParaRPr lang="en-US" dirty="0"/>
          </a:p>
        </p:txBody>
      </p:sp>
      <p:sp>
        <p:nvSpPr>
          <p:cNvPr id="11" name="Slide Number Placeholder 5"/>
          <p:cNvSpPr>
            <a:spLocks noGrp="1"/>
          </p:cNvSpPr>
          <p:nvPr>
            <p:ph type="sldNum" sz="quarter" idx="4"/>
          </p:nvPr>
        </p:nvSpPr>
        <p:spPr>
          <a:xfrm>
            <a:off x="5410200" y="6362838"/>
            <a:ext cx="1447800" cy="365125"/>
          </a:xfrm>
          <a:prstGeom prst="rect">
            <a:avLst/>
          </a:prstGeom>
        </p:spPr>
        <p:txBody>
          <a:bodyPr/>
          <a:lstStyle>
            <a:lvl1pPr>
              <a:defRPr sz="1100" b="1"/>
            </a:lvl1pPr>
          </a:lstStyle>
          <a:p>
            <a:r>
              <a:rPr lang="en-US" dirty="0"/>
              <a:t>Slide </a:t>
            </a:r>
            <a:fld id="{FD3DDBF2-094B-4CA4-965C-FB22D307DBD7}" type="slidenum">
              <a:rPr lang="en-US" smtClean="0"/>
              <a:pPr/>
              <a:t>‹#›</a:t>
            </a:fld>
            <a:endParaRPr lang="en-US" dirty="0"/>
          </a:p>
        </p:txBody>
      </p:sp>
    </p:spTree>
    <p:extLst>
      <p:ext uri="{BB962C8B-B14F-4D97-AF65-F5344CB8AC3E}">
        <p14:creationId xmlns:p14="http://schemas.microsoft.com/office/powerpoint/2010/main" val="36849705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2"/>
          </p:nvPr>
        </p:nvSpPr>
        <p:spPr>
          <a:xfrm>
            <a:off x="4104860" y="6362838"/>
            <a:ext cx="1152940" cy="365125"/>
          </a:xfrm>
          <a:prstGeom prst="rect">
            <a:avLst/>
          </a:prstGeom>
        </p:spPr>
        <p:txBody>
          <a:bodyPr/>
          <a:lstStyle>
            <a:lvl1pPr>
              <a:defRPr sz="1000"/>
            </a:lvl1pPr>
          </a:lstStyle>
          <a:p>
            <a:fld id="{BE358D0F-8126-4BCB-8DC4-2C3DF85FA69D}" type="datetime1">
              <a:rPr lang="en-US" smtClean="0"/>
              <a:pPr/>
              <a:t>9/25/2017</a:t>
            </a:fld>
            <a:endParaRPr lang="en-US" dirty="0"/>
          </a:p>
        </p:txBody>
      </p:sp>
      <p:sp>
        <p:nvSpPr>
          <p:cNvPr id="8" name="Footer Placeholder 4"/>
          <p:cNvSpPr>
            <a:spLocks noGrp="1"/>
          </p:cNvSpPr>
          <p:nvPr>
            <p:ph type="ftr" sz="quarter" idx="3"/>
          </p:nvPr>
        </p:nvSpPr>
        <p:spPr>
          <a:xfrm>
            <a:off x="152400" y="6388445"/>
            <a:ext cx="3124200" cy="365125"/>
          </a:xfrm>
          <a:prstGeom prst="rect">
            <a:avLst/>
          </a:prstGeom>
        </p:spPr>
        <p:txBody>
          <a:bodyPr/>
          <a:lstStyle>
            <a:lvl1pPr>
              <a:defRPr sz="1100"/>
            </a:lvl1pPr>
          </a:lstStyle>
          <a:p>
            <a:r>
              <a:rPr lang="en-US"/>
              <a:t>Dr. Richard Boateng, UGBS</a:t>
            </a:r>
            <a:endParaRPr lang="en-US" dirty="0"/>
          </a:p>
        </p:txBody>
      </p:sp>
      <p:sp>
        <p:nvSpPr>
          <p:cNvPr id="10" name="Slide Number Placeholder 5"/>
          <p:cNvSpPr>
            <a:spLocks noGrp="1"/>
          </p:cNvSpPr>
          <p:nvPr>
            <p:ph type="sldNum" sz="quarter" idx="4"/>
          </p:nvPr>
        </p:nvSpPr>
        <p:spPr>
          <a:xfrm>
            <a:off x="5410200" y="6362838"/>
            <a:ext cx="1447800" cy="365125"/>
          </a:xfrm>
          <a:prstGeom prst="rect">
            <a:avLst/>
          </a:prstGeom>
        </p:spPr>
        <p:txBody>
          <a:bodyPr/>
          <a:lstStyle>
            <a:lvl1pPr>
              <a:defRPr sz="1100" b="1"/>
            </a:lvl1pPr>
          </a:lstStyle>
          <a:p>
            <a:r>
              <a:rPr lang="en-US" dirty="0"/>
              <a:t>Slide </a:t>
            </a:r>
            <a:fld id="{FD3DDBF2-094B-4CA4-965C-FB22D307DBD7}" type="slidenum">
              <a:rPr lang="en-US" smtClean="0"/>
              <a:pPr/>
              <a:t>‹#›</a:t>
            </a:fld>
            <a:endParaRPr lang="en-US" dirty="0"/>
          </a:p>
        </p:txBody>
      </p:sp>
    </p:spTree>
    <p:extLst>
      <p:ext uri="{BB962C8B-B14F-4D97-AF65-F5344CB8AC3E}">
        <p14:creationId xmlns:p14="http://schemas.microsoft.com/office/powerpoint/2010/main" val="34234232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2"/>
          </p:nvPr>
        </p:nvSpPr>
        <p:spPr>
          <a:xfrm>
            <a:off x="4104860" y="6362838"/>
            <a:ext cx="1152940" cy="365125"/>
          </a:xfrm>
          <a:prstGeom prst="rect">
            <a:avLst/>
          </a:prstGeom>
        </p:spPr>
        <p:txBody>
          <a:bodyPr/>
          <a:lstStyle>
            <a:lvl1pPr>
              <a:defRPr sz="1000"/>
            </a:lvl1pPr>
          </a:lstStyle>
          <a:p>
            <a:fld id="{D4C8240D-FF33-4564-85A5-15AFF8D8CB6A}" type="datetime1">
              <a:rPr lang="en-US" smtClean="0"/>
              <a:pPr/>
              <a:t>9/25/2017</a:t>
            </a:fld>
            <a:endParaRPr lang="en-US" dirty="0"/>
          </a:p>
        </p:txBody>
      </p:sp>
      <p:sp>
        <p:nvSpPr>
          <p:cNvPr id="8" name="Footer Placeholder 4"/>
          <p:cNvSpPr>
            <a:spLocks noGrp="1"/>
          </p:cNvSpPr>
          <p:nvPr>
            <p:ph type="ftr" sz="quarter" idx="3"/>
          </p:nvPr>
        </p:nvSpPr>
        <p:spPr>
          <a:xfrm>
            <a:off x="152400" y="6388445"/>
            <a:ext cx="3124200" cy="365125"/>
          </a:xfrm>
          <a:prstGeom prst="rect">
            <a:avLst/>
          </a:prstGeom>
        </p:spPr>
        <p:txBody>
          <a:bodyPr/>
          <a:lstStyle>
            <a:lvl1pPr>
              <a:defRPr sz="1100"/>
            </a:lvl1pPr>
          </a:lstStyle>
          <a:p>
            <a:r>
              <a:rPr lang="en-US"/>
              <a:t>Dr. Richard Boateng, UGBS</a:t>
            </a:r>
            <a:endParaRPr lang="en-US" dirty="0"/>
          </a:p>
        </p:txBody>
      </p:sp>
      <p:sp>
        <p:nvSpPr>
          <p:cNvPr id="10" name="Slide Number Placeholder 5"/>
          <p:cNvSpPr>
            <a:spLocks noGrp="1"/>
          </p:cNvSpPr>
          <p:nvPr>
            <p:ph type="sldNum" sz="quarter" idx="4"/>
          </p:nvPr>
        </p:nvSpPr>
        <p:spPr>
          <a:xfrm>
            <a:off x="5410200" y="6362838"/>
            <a:ext cx="1447800" cy="365125"/>
          </a:xfrm>
          <a:prstGeom prst="rect">
            <a:avLst/>
          </a:prstGeom>
        </p:spPr>
        <p:txBody>
          <a:bodyPr/>
          <a:lstStyle>
            <a:lvl1pPr>
              <a:defRPr sz="1100" b="1"/>
            </a:lvl1pPr>
          </a:lstStyle>
          <a:p>
            <a:r>
              <a:rPr lang="en-US" dirty="0"/>
              <a:t>Slide </a:t>
            </a:r>
            <a:fld id="{FD3DDBF2-094B-4CA4-965C-FB22D307DBD7}" type="slidenum">
              <a:rPr lang="en-US" smtClean="0"/>
              <a:pPr/>
              <a:t>‹#›</a:t>
            </a:fld>
            <a:endParaRPr lang="en-US" dirty="0"/>
          </a:p>
        </p:txBody>
      </p:sp>
    </p:spTree>
    <p:extLst>
      <p:ext uri="{BB962C8B-B14F-4D97-AF65-F5344CB8AC3E}">
        <p14:creationId xmlns:p14="http://schemas.microsoft.com/office/powerpoint/2010/main" val="36861015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x" type="tx">
  <p:cSld name="tx">
    <p:spTree>
      <p:nvGrpSpPr>
        <p:cNvPr id="1" name="Shape 34"/>
        <p:cNvGrpSpPr/>
        <p:nvPr/>
      </p:nvGrpSpPr>
      <p:grpSpPr>
        <a:xfrm>
          <a:off x="0" y="0"/>
          <a:ext cx="0" cy="0"/>
          <a:chOff x="0" y="0"/>
          <a:chExt cx="0" cy="0"/>
        </a:xfrm>
      </p:grpSpPr>
      <p:sp>
        <p:nvSpPr>
          <p:cNvPr id="60" name="Shape 60"/>
          <p:cNvSpPr txBox="1">
            <a:spLocks noGrp="1"/>
          </p:cNvSpPr>
          <p:nvPr>
            <p:ph type="body" idx="1"/>
          </p:nvPr>
        </p:nvSpPr>
        <p:spPr>
          <a:xfrm>
            <a:off x="381000" y="1828800"/>
            <a:ext cx="8229600" cy="4830899"/>
          </a:xfrm>
          <a:prstGeom prst="rect">
            <a:avLst/>
          </a:prstGeom>
          <a:noFill/>
          <a:ln>
            <a:noFill/>
          </a:ln>
        </p:spPr>
        <p:txBody>
          <a:bodyPr lIns="91425" tIns="91425" rIns="91425" bIns="91425" anchor="t" anchorCtr="0"/>
          <a:lstStyle>
            <a:lvl1pPr rtl="0">
              <a:defRPr sz="2400"/>
            </a:lvl1pPr>
            <a:lvl2pPr rtl="0">
              <a:defRPr sz="2400"/>
            </a:lvl2pPr>
            <a:lvl3pPr rtl="0">
              <a:defRPr sz="2400"/>
            </a:lvl3pPr>
            <a:lvl4pPr rtl="0">
              <a:defRPr sz="1800"/>
            </a:lvl4pPr>
            <a:lvl5pPr rtl="0">
              <a:defRPr sz="1800"/>
            </a:lvl5pPr>
            <a:lvl6pPr rtl="0">
              <a:defRPr sz="1800"/>
            </a:lvl6pPr>
            <a:lvl7pPr rtl="0">
              <a:defRPr sz="1800"/>
            </a:lvl7pPr>
            <a:lvl8pPr rtl="0">
              <a:defRPr sz="1800"/>
            </a:lvl8pPr>
            <a:lvl9pPr rtl="0">
              <a:defRPr sz="1800"/>
            </a:lvl9pPr>
          </a:lstStyle>
          <a:p>
            <a:endParaRPr dirty="0"/>
          </a:p>
        </p:txBody>
      </p:sp>
      <p:sp>
        <p:nvSpPr>
          <p:cNvPr id="35" name="Shape 35"/>
          <p:cNvSpPr txBox="1">
            <a:spLocks noGrp="1"/>
          </p:cNvSpPr>
          <p:nvPr>
            <p:ph type="title"/>
          </p:nvPr>
        </p:nvSpPr>
        <p:spPr>
          <a:xfrm>
            <a:off x="457200" y="274637"/>
            <a:ext cx="6705599" cy="901199"/>
          </a:xfrm>
          <a:prstGeom prst="rect">
            <a:avLst/>
          </a:prstGeom>
          <a:noFill/>
          <a:ln>
            <a:noFill/>
          </a:ln>
        </p:spPr>
        <p:txBody>
          <a:bodyPr lIns="91425" tIns="91425" rIns="91425" bIns="91425" anchor="b" anchorCtr="0"/>
          <a:lstStyle>
            <a:lvl1pPr algn="l" rtl="0">
              <a:spcBef>
                <a:spcPts val="0"/>
              </a:spcBef>
              <a:buSzPct val="100000"/>
              <a:buFont typeface="Arial"/>
              <a:buNone/>
              <a:defRPr sz="3600" b="1">
                <a:solidFill>
                  <a:schemeClr val="bg1"/>
                </a:solidFill>
                <a:latin typeface="Arial"/>
                <a:ea typeface="Arial"/>
                <a:cs typeface="Arial"/>
                <a:sym typeface="Arial"/>
              </a:defRPr>
            </a:lvl1pPr>
            <a:lvl2pPr algn="l" rtl="0">
              <a:spcBef>
                <a:spcPts val="0"/>
              </a:spcBef>
              <a:buSzPct val="100000"/>
              <a:buFont typeface="Arial"/>
              <a:buNone/>
              <a:defRPr sz="3600" b="1">
                <a:solidFill>
                  <a:schemeClr val="dk2"/>
                </a:solidFill>
                <a:latin typeface="Arial"/>
                <a:ea typeface="Arial"/>
                <a:cs typeface="Arial"/>
                <a:sym typeface="Arial"/>
              </a:defRPr>
            </a:lvl2pPr>
            <a:lvl3pPr algn="l" rtl="0">
              <a:spcBef>
                <a:spcPts val="0"/>
              </a:spcBef>
              <a:buSzPct val="100000"/>
              <a:buFont typeface="Arial"/>
              <a:buNone/>
              <a:defRPr sz="3600" b="1">
                <a:solidFill>
                  <a:schemeClr val="dk2"/>
                </a:solidFill>
                <a:latin typeface="Arial"/>
                <a:ea typeface="Arial"/>
                <a:cs typeface="Arial"/>
                <a:sym typeface="Arial"/>
              </a:defRPr>
            </a:lvl3pPr>
            <a:lvl4pPr algn="l" rtl="0">
              <a:spcBef>
                <a:spcPts val="0"/>
              </a:spcBef>
              <a:buSzPct val="100000"/>
              <a:buFont typeface="Arial"/>
              <a:buNone/>
              <a:defRPr sz="3600" b="1">
                <a:solidFill>
                  <a:schemeClr val="dk2"/>
                </a:solidFill>
                <a:latin typeface="Arial"/>
                <a:ea typeface="Arial"/>
                <a:cs typeface="Arial"/>
                <a:sym typeface="Arial"/>
              </a:defRPr>
            </a:lvl4pPr>
            <a:lvl5pPr algn="l" rtl="0">
              <a:spcBef>
                <a:spcPts val="0"/>
              </a:spcBef>
              <a:buSzPct val="100000"/>
              <a:buFont typeface="Arial"/>
              <a:buNone/>
              <a:defRPr sz="3600" b="1">
                <a:solidFill>
                  <a:schemeClr val="dk2"/>
                </a:solidFill>
                <a:latin typeface="Arial"/>
                <a:ea typeface="Arial"/>
                <a:cs typeface="Arial"/>
                <a:sym typeface="Arial"/>
              </a:defRPr>
            </a:lvl5pPr>
            <a:lvl6pPr algn="l" rtl="0">
              <a:spcBef>
                <a:spcPts val="0"/>
              </a:spcBef>
              <a:buSzPct val="100000"/>
              <a:buFont typeface="Arial"/>
              <a:buNone/>
              <a:defRPr sz="3600" b="1">
                <a:solidFill>
                  <a:schemeClr val="dk2"/>
                </a:solidFill>
                <a:latin typeface="Arial"/>
                <a:ea typeface="Arial"/>
                <a:cs typeface="Arial"/>
                <a:sym typeface="Arial"/>
              </a:defRPr>
            </a:lvl6pPr>
            <a:lvl7pPr algn="l" rtl="0">
              <a:spcBef>
                <a:spcPts val="0"/>
              </a:spcBef>
              <a:buSzPct val="100000"/>
              <a:buFont typeface="Arial"/>
              <a:buNone/>
              <a:defRPr sz="3600" b="1">
                <a:solidFill>
                  <a:schemeClr val="dk2"/>
                </a:solidFill>
                <a:latin typeface="Arial"/>
                <a:ea typeface="Arial"/>
                <a:cs typeface="Arial"/>
                <a:sym typeface="Arial"/>
              </a:defRPr>
            </a:lvl7pPr>
            <a:lvl8pPr algn="l" rtl="0">
              <a:spcBef>
                <a:spcPts val="0"/>
              </a:spcBef>
              <a:buSzPct val="100000"/>
              <a:buFont typeface="Arial"/>
              <a:buNone/>
              <a:defRPr sz="3600" b="1">
                <a:solidFill>
                  <a:schemeClr val="dk2"/>
                </a:solidFill>
                <a:latin typeface="Arial"/>
                <a:ea typeface="Arial"/>
                <a:cs typeface="Arial"/>
                <a:sym typeface="Arial"/>
              </a:defRPr>
            </a:lvl8pPr>
            <a:lvl9pPr algn="l" rtl="0">
              <a:spcBef>
                <a:spcPts val="0"/>
              </a:spcBef>
              <a:buSzPct val="100000"/>
              <a:buFont typeface="Arial"/>
              <a:buNone/>
              <a:defRPr sz="3600" b="1">
                <a:solidFill>
                  <a:schemeClr val="dk2"/>
                </a:solidFill>
                <a:latin typeface="Arial"/>
                <a:ea typeface="Arial"/>
                <a:cs typeface="Arial"/>
                <a:sym typeface="Arial"/>
              </a:defRPr>
            </a:lvl9pPr>
          </a:lstStyle>
          <a:p>
            <a:endParaRPr/>
          </a:p>
        </p:txBody>
      </p:sp>
      <p:sp>
        <p:nvSpPr>
          <p:cNvPr id="59" name="Shape 59"/>
          <p:cNvSpPr/>
          <p:nvPr/>
        </p:nvSpPr>
        <p:spPr>
          <a:xfrm>
            <a:off x="5791200" y="6400800"/>
            <a:ext cx="2895600" cy="365099"/>
          </a:xfrm>
          <a:prstGeom prst="rect">
            <a:avLst/>
          </a:prstGeom>
          <a:noFill/>
          <a:ln>
            <a:noFill/>
          </a:ln>
        </p:spPr>
        <p:txBody>
          <a:bodyPr lIns="91425" tIns="45700" rIns="91425" bIns="45700" anchor="t" anchorCtr="0">
            <a:spAutoFit/>
          </a:bodyPr>
          <a:lstStyle/>
          <a:p>
            <a:pPr marL="0" marR="0" lvl="0" indent="0" algn="r" rtl="0">
              <a:buNone/>
            </a:pPr>
            <a:r>
              <a:rPr lang="en" sz="700" b="0" i="0" u="none" strike="noStrike" cap="none" baseline="0">
                <a:solidFill>
                  <a:schemeClr val="lt2"/>
                </a:solidFill>
                <a:latin typeface="Arial"/>
                <a:ea typeface="Arial"/>
                <a:cs typeface="Arial"/>
                <a:sym typeface="Arial"/>
              </a:rPr>
              <a:t>Google Confidential and Proprietary</a:t>
            </a:r>
          </a:p>
        </p:txBody>
      </p:sp>
    </p:spTree>
    <p:extLst>
      <p:ext uri="{BB962C8B-B14F-4D97-AF65-F5344CB8AC3E}">
        <p14:creationId xmlns:p14="http://schemas.microsoft.com/office/powerpoint/2010/main" val="10203163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lum/>
          </a:blip>
          <a:srcRect/>
          <a:stretch>
            <a:fillRect b="-10000"/>
          </a:stretch>
        </a:blip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5" cstate="print"/>
          <a:stretch>
            <a:fillRect/>
          </a:stretch>
        </p:blipFill>
        <p:spPr>
          <a:xfrm>
            <a:off x="7086599" y="6388445"/>
            <a:ext cx="2057401" cy="400291"/>
          </a:xfrm>
          <a:prstGeom prst="rect">
            <a:avLst/>
          </a:prstGeom>
        </p:spPr>
      </p:pic>
      <p:sp useBgFill="1">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3"/>
          <p:cNvSpPr>
            <a:spLocks noGrp="1"/>
          </p:cNvSpPr>
          <p:nvPr>
            <p:ph type="dt" sz="half" idx="2"/>
          </p:nvPr>
        </p:nvSpPr>
        <p:spPr>
          <a:xfrm>
            <a:off x="4104860" y="6362838"/>
            <a:ext cx="1152940" cy="365125"/>
          </a:xfrm>
          <a:prstGeom prst="rect">
            <a:avLst/>
          </a:prstGeom>
        </p:spPr>
        <p:txBody>
          <a:bodyPr/>
          <a:lstStyle>
            <a:lvl1pPr>
              <a:defRPr sz="1000"/>
            </a:lvl1pPr>
          </a:lstStyle>
          <a:p>
            <a:fld id="{8B8EE251-C2FF-4153-B6ED-8E1F5684B2AA}" type="datetime1">
              <a:rPr lang="en-US" smtClean="0"/>
              <a:pPr/>
              <a:t>9/25/2017</a:t>
            </a:fld>
            <a:endParaRPr lang="en-US" dirty="0"/>
          </a:p>
        </p:txBody>
      </p:sp>
      <p:sp>
        <p:nvSpPr>
          <p:cNvPr id="12" name="Footer Placeholder 4"/>
          <p:cNvSpPr>
            <a:spLocks noGrp="1"/>
          </p:cNvSpPr>
          <p:nvPr>
            <p:ph type="ftr" sz="quarter" idx="3"/>
          </p:nvPr>
        </p:nvSpPr>
        <p:spPr>
          <a:xfrm>
            <a:off x="152400" y="6388445"/>
            <a:ext cx="3124200" cy="365125"/>
          </a:xfrm>
          <a:prstGeom prst="rect">
            <a:avLst/>
          </a:prstGeom>
        </p:spPr>
        <p:txBody>
          <a:bodyPr/>
          <a:lstStyle>
            <a:lvl1pPr>
              <a:defRPr sz="1100"/>
            </a:lvl1pPr>
          </a:lstStyle>
          <a:p>
            <a:r>
              <a:rPr lang="en-US" dirty="0"/>
              <a:t>Dr. Richard </a:t>
            </a:r>
            <a:r>
              <a:rPr lang="en-US" dirty="0" err="1"/>
              <a:t>Boateng</a:t>
            </a:r>
            <a:r>
              <a:rPr lang="en-US" dirty="0"/>
              <a:t>, UGBS</a:t>
            </a:r>
          </a:p>
        </p:txBody>
      </p:sp>
      <p:sp>
        <p:nvSpPr>
          <p:cNvPr id="13" name="Slide Number Placeholder 5"/>
          <p:cNvSpPr>
            <a:spLocks noGrp="1"/>
          </p:cNvSpPr>
          <p:nvPr>
            <p:ph type="sldNum" sz="quarter" idx="4"/>
          </p:nvPr>
        </p:nvSpPr>
        <p:spPr>
          <a:xfrm>
            <a:off x="5410200" y="6362838"/>
            <a:ext cx="1447800" cy="365125"/>
          </a:xfrm>
          <a:prstGeom prst="rect">
            <a:avLst/>
          </a:prstGeom>
        </p:spPr>
        <p:txBody>
          <a:bodyPr/>
          <a:lstStyle>
            <a:lvl1pPr>
              <a:defRPr sz="1100" b="1"/>
            </a:lvl1pPr>
          </a:lstStyle>
          <a:p>
            <a:r>
              <a:rPr lang="en-US" dirty="0"/>
              <a:t>Slide </a:t>
            </a:r>
            <a:fld id="{FD3DDBF2-094B-4CA4-965C-FB22D307DBD7}" type="slidenum">
              <a:rPr lang="en-US" smtClean="0"/>
              <a:pPr/>
              <a:t>‹#›</a:t>
            </a:fld>
            <a:endParaRPr lang="en-US" dirty="0"/>
          </a:p>
        </p:txBody>
      </p:sp>
    </p:spTree>
    <p:extLst>
      <p:ext uri="{BB962C8B-B14F-4D97-AF65-F5344CB8AC3E}">
        <p14:creationId xmlns:p14="http://schemas.microsoft.com/office/powerpoint/2010/main" val="2097329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dt="0"/>
  <p:txStyles>
    <p:titleStyle>
      <a:lvl1pPr algn="ctr" defTabSz="914400" rtl="0" eaLnBrk="1" latinLnBrk="0" hangingPunct="1">
        <a:spcBef>
          <a:spcPct val="0"/>
        </a:spcBef>
        <a:buNone/>
        <a:defRPr sz="4400"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553"/>
            <a:ext cx="7772400" cy="1470025"/>
          </a:xfrm>
        </p:spPr>
        <p:txBody>
          <a:bodyPr/>
          <a:lstStyle/>
          <a:p>
            <a:r>
              <a:rPr lang="en-US" b="1" dirty="0">
                <a:latin typeface="Myriad Pro" pitchFamily="34" charset="0"/>
              </a:rPr>
              <a:t>INFS</a:t>
            </a:r>
            <a:r>
              <a:rPr lang="en-US" b="1" dirty="0">
                <a:solidFill>
                  <a:schemeClr val="bg1"/>
                </a:solidFill>
                <a:latin typeface="Myriad Pro" pitchFamily="34" charset="0"/>
              </a:rPr>
              <a:t> 111</a:t>
            </a:r>
            <a:br>
              <a:rPr lang="en-US" b="1" dirty="0">
                <a:solidFill>
                  <a:schemeClr val="bg1"/>
                </a:solidFill>
                <a:latin typeface="Myriad Pro" pitchFamily="34" charset="0"/>
              </a:rPr>
            </a:br>
            <a:r>
              <a:rPr lang="en-US" b="1" dirty="0">
                <a:latin typeface="Myriad Pro" pitchFamily="34" charset="0"/>
              </a:rPr>
              <a:t>INFORMATION IN SOCIETY</a:t>
            </a:r>
            <a:endParaRPr lang="en-US" b="1" dirty="0">
              <a:solidFill>
                <a:schemeClr val="bg1"/>
              </a:solidFill>
              <a:latin typeface="Myriad Pro" pitchFamily="34" charset="0"/>
            </a:endParaRPr>
          </a:p>
        </p:txBody>
      </p:sp>
      <p:sp>
        <p:nvSpPr>
          <p:cNvPr id="3" name="Subtitle 2"/>
          <p:cNvSpPr>
            <a:spLocks noGrp="1"/>
          </p:cNvSpPr>
          <p:nvPr>
            <p:ph type="subTitle" idx="1"/>
          </p:nvPr>
        </p:nvSpPr>
        <p:spPr>
          <a:xfrm>
            <a:off x="1371600" y="2667000"/>
            <a:ext cx="7391400" cy="609600"/>
          </a:xfrm>
        </p:spPr>
        <p:txBody>
          <a:bodyPr>
            <a:normAutofit fontScale="77500" lnSpcReduction="20000"/>
          </a:bodyPr>
          <a:lstStyle/>
          <a:p>
            <a:r>
              <a:rPr lang="en-US" dirty="0">
                <a:solidFill>
                  <a:schemeClr val="bg1"/>
                </a:solidFill>
                <a:latin typeface="Myriad Pro" pitchFamily="34" charset="0"/>
              </a:rPr>
              <a:t>Session 3 – </a:t>
            </a:r>
            <a:r>
              <a:rPr lang="en-GB" dirty="0">
                <a:solidFill>
                  <a:schemeClr val="bg1"/>
                </a:solidFill>
                <a:latin typeface="Myriad Pro" pitchFamily="34" charset="0"/>
              </a:rPr>
              <a:t>Information and the Communication Process</a:t>
            </a:r>
            <a:endParaRPr lang="en-US" dirty="0">
              <a:solidFill>
                <a:schemeClr val="bg1"/>
              </a:solidFill>
              <a:latin typeface="Myriad Pro" pitchFamily="34" charset="0"/>
            </a:endParaRPr>
          </a:p>
        </p:txBody>
      </p:sp>
      <p:sp>
        <p:nvSpPr>
          <p:cNvPr id="7" name="TextBox 6"/>
          <p:cNvSpPr txBox="1"/>
          <p:nvPr/>
        </p:nvSpPr>
        <p:spPr>
          <a:xfrm>
            <a:off x="914400" y="3429000"/>
            <a:ext cx="8458200" cy="923330"/>
          </a:xfrm>
          <a:prstGeom prst="rect">
            <a:avLst/>
          </a:prstGeom>
          <a:noFill/>
        </p:spPr>
        <p:txBody>
          <a:bodyPr wrap="square" rtlCol="0">
            <a:spAutoFit/>
          </a:bodyPr>
          <a:lstStyle/>
          <a:p>
            <a:pPr algn="ctr"/>
            <a:r>
              <a:rPr lang="en-US" b="1" dirty="0">
                <a:solidFill>
                  <a:schemeClr val="accent1">
                    <a:lumMod val="20000"/>
                    <a:lumOff val="80000"/>
                  </a:schemeClr>
                </a:solidFill>
              </a:rPr>
              <a:t>Lecturer: S. Nii Bekoe Tackie</a:t>
            </a:r>
            <a:r>
              <a:rPr lang="en-US" dirty="0">
                <a:solidFill>
                  <a:schemeClr val="bg1"/>
                </a:solidFill>
              </a:rPr>
              <a:t>, School of Information and Communication Studies, Department of Information Studies</a:t>
            </a:r>
          </a:p>
          <a:p>
            <a:pPr algn="ctr"/>
            <a:r>
              <a:rPr lang="en-US" dirty="0">
                <a:solidFill>
                  <a:schemeClr val="bg1"/>
                </a:solidFill>
              </a:rPr>
              <a:t>Contact Information: snbtackie@ug.edu.gh</a:t>
            </a:r>
          </a:p>
        </p:txBody>
      </p:sp>
    </p:spTree>
    <p:extLst>
      <p:ext uri="{BB962C8B-B14F-4D97-AF65-F5344CB8AC3E}">
        <p14:creationId xmlns:p14="http://schemas.microsoft.com/office/powerpoint/2010/main" val="9206929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Session Overview</a:t>
            </a:r>
          </a:p>
        </p:txBody>
      </p:sp>
      <p:sp>
        <p:nvSpPr>
          <p:cNvPr id="3" name="Content Placeholder 2"/>
          <p:cNvSpPr>
            <a:spLocks noGrp="1"/>
          </p:cNvSpPr>
          <p:nvPr>
            <p:ph idx="1"/>
          </p:nvPr>
        </p:nvSpPr>
        <p:spPr>
          <a:xfrm>
            <a:off x="457200" y="1676401"/>
            <a:ext cx="8229600" cy="3733800"/>
          </a:xfrm>
        </p:spPr>
        <p:txBody>
          <a:bodyPr>
            <a:normAutofit/>
          </a:bodyPr>
          <a:lstStyle/>
          <a:p>
            <a:pPr marL="0" indent="0">
              <a:spcAft>
                <a:spcPts val="0"/>
              </a:spcAft>
              <a:buNone/>
            </a:pPr>
            <a:r>
              <a:rPr lang="en-GB" sz="2600" dirty="0">
                <a:ea typeface="Calibri" panose="020F0502020204030204" pitchFamily="34" charset="0"/>
                <a:cs typeface="Times New Roman" panose="02020603050405020304" pitchFamily="18" charset="0"/>
              </a:rPr>
              <a:t>The relationship between information and communication is recognized as necessary in any information activity.  The two concepts, i.e., information and communication are, therefore, interdependent but they are also different.  The main difference between them is that communication is always interpersonal and interlined with emotions, values, expectations and perceptions, while information is impersonal purely format and devoid of perceptions and emotions.</a:t>
            </a:r>
          </a:p>
          <a:p>
            <a:pPr algn="just">
              <a:spcAft>
                <a:spcPts val="0"/>
              </a:spcAft>
              <a:buFont typeface="Wingdings" panose="05000000000000000000" pitchFamily="2" charset="2"/>
              <a:buChar char="§"/>
            </a:pPr>
            <a:endParaRPr lang="en-GB" dirty="0">
              <a:latin typeface="Tw Cen MT" panose="020B0602020104020603" pitchFamily="34" charset="0"/>
              <a:ea typeface="Calibri" panose="020F0502020204030204" pitchFamily="34" charset="0"/>
              <a:cs typeface="Times New Roman" panose="02020603050405020304" pitchFamily="18" charset="0"/>
            </a:endParaRPr>
          </a:p>
          <a:p>
            <a:pPr algn="just">
              <a:spcAft>
                <a:spcPts val="0"/>
              </a:spcAft>
              <a:buFont typeface="Wingdings" panose="05000000000000000000" pitchFamily="2" charset="2"/>
              <a:buChar char="§"/>
            </a:pPr>
            <a:endParaRPr lang="en-GB" dirty="0">
              <a:latin typeface="Tw Cen MT" panose="020B0602020104020603" pitchFamily="34" charset="0"/>
              <a:ea typeface="Calibri" panose="020F0502020204030204" pitchFamily="34" charset="0"/>
              <a:cs typeface="Times New Roman" panose="02020603050405020304" pitchFamily="18" charset="0"/>
            </a:endParaRPr>
          </a:p>
        </p:txBody>
      </p:sp>
      <p:sp>
        <p:nvSpPr>
          <p:cNvPr id="8" name="Footer Placeholder 7"/>
          <p:cNvSpPr>
            <a:spLocks noGrp="1"/>
          </p:cNvSpPr>
          <p:nvPr>
            <p:ph type="ftr" sz="quarter" idx="3"/>
          </p:nvPr>
        </p:nvSpPr>
        <p:spPr/>
        <p:txBody>
          <a:bodyPr/>
          <a:lstStyle/>
          <a:p>
            <a:r>
              <a:rPr lang="en-US" dirty="0"/>
              <a:t>S.N.B. Tackie, SICS-DIS</a:t>
            </a:r>
          </a:p>
        </p:txBody>
      </p:sp>
      <p:sp>
        <p:nvSpPr>
          <p:cNvPr id="9" name="Slide Number Placeholder 8"/>
          <p:cNvSpPr>
            <a:spLocks noGrp="1"/>
          </p:cNvSpPr>
          <p:nvPr>
            <p:ph type="sldNum" sz="quarter" idx="4"/>
          </p:nvPr>
        </p:nvSpPr>
        <p:spPr/>
        <p:txBody>
          <a:bodyPr/>
          <a:lstStyle/>
          <a:p>
            <a:r>
              <a:rPr lang="en-US"/>
              <a:t>Slide </a:t>
            </a:r>
            <a:fld id="{FD3DDBF2-094B-4CA4-965C-FB22D307DBD7}" type="slidenum">
              <a:rPr lang="en-US" smtClean="0"/>
              <a:pPr/>
              <a:t>2</a:t>
            </a:fld>
            <a:endParaRPr lang="en-US" dirty="0"/>
          </a:p>
        </p:txBody>
      </p:sp>
    </p:spTree>
    <p:extLst>
      <p:ext uri="{BB962C8B-B14F-4D97-AF65-F5344CB8AC3E}">
        <p14:creationId xmlns:p14="http://schemas.microsoft.com/office/powerpoint/2010/main" val="2317820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prstClr val="white"/>
                </a:solidFill>
              </a:rPr>
              <a:t>Session Objectives</a:t>
            </a:r>
            <a:endParaRPr lang="en-GB" b="1" dirty="0"/>
          </a:p>
        </p:txBody>
      </p:sp>
      <p:sp>
        <p:nvSpPr>
          <p:cNvPr id="3" name="Content Placeholder 2"/>
          <p:cNvSpPr>
            <a:spLocks noGrp="1"/>
          </p:cNvSpPr>
          <p:nvPr>
            <p:ph idx="1"/>
          </p:nvPr>
        </p:nvSpPr>
        <p:spPr>
          <a:xfrm>
            <a:off x="437866" y="1600201"/>
            <a:ext cx="8229600" cy="3200400"/>
          </a:xfrm>
        </p:spPr>
        <p:txBody>
          <a:bodyPr>
            <a:normAutofit lnSpcReduction="10000"/>
          </a:bodyPr>
          <a:lstStyle/>
          <a:p>
            <a:pPr marL="0" indent="0">
              <a:spcBef>
                <a:spcPts val="600"/>
              </a:spcBef>
              <a:spcAft>
                <a:spcPts val="600"/>
              </a:spcAft>
              <a:buNone/>
            </a:pPr>
            <a:r>
              <a:rPr lang="en-US" sz="2600" dirty="0">
                <a:latin typeface="+mj-lt"/>
                <a:ea typeface="Calibri" panose="020F0502020204030204" pitchFamily="34" charset="0"/>
                <a:cs typeface="Times New Roman" panose="02020603050405020304" pitchFamily="18" charset="0"/>
              </a:rPr>
              <a:t>By the end of this section, you should be able to:</a:t>
            </a:r>
            <a:endParaRPr lang="en-GB" sz="2600" b="1" dirty="0">
              <a:latin typeface="+mj-lt"/>
              <a:ea typeface="Times New Roman" panose="02020603050405020304" pitchFamily="18" charset="0"/>
              <a:cs typeface="Times New Roman" panose="02020603050405020304" pitchFamily="18" charset="0"/>
            </a:endParaRPr>
          </a:p>
          <a:p>
            <a:pPr lvl="0" algn="just">
              <a:buFont typeface="Wingdings" panose="05000000000000000000" pitchFamily="2" charset="2"/>
              <a:buChar char="§"/>
            </a:pPr>
            <a:r>
              <a:rPr lang="en-GB" sz="2600" dirty="0">
                <a:latin typeface="+mj-lt"/>
                <a:ea typeface="Calibri" panose="020F0502020204030204" pitchFamily="34" charset="0"/>
                <a:cs typeface="Times New Roman" panose="02020603050405020304" pitchFamily="18" charset="0"/>
              </a:rPr>
              <a:t>distinguish between information and communication and the relationship between them</a:t>
            </a:r>
          </a:p>
          <a:p>
            <a:pPr marL="0" lvl="0" indent="0" algn="just">
              <a:buNone/>
            </a:pPr>
            <a:endParaRPr lang="en-GB" sz="2600" dirty="0">
              <a:latin typeface="+mj-lt"/>
              <a:ea typeface="Calibri" panose="020F0502020204030204" pitchFamily="34" charset="0"/>
              <a:cs typeface="Times New Roman" panose="02020603050405020304" pitchFamily="18" charset="0"/>
            </a:endParaRPr>
          </a:p>
          <a:p>
            <a:pPr lvl="0" algn="just">
              <a:buFont typeface="Wingdings" panose="05000000000000000000" pitchFamily="2" charset="2"/>
              <a:buChar char="§"/>
            </a:pPr>
            <a:r>
              <a:rPr lang="en-GB" sz="2600" dirty="0">
                <a:latin typeface="+mj-lt"/>
                <a:ea typeface="Calibri" panose="020F0502020204030204" pitchFamily="34" charset="0"/>
                <a:cs typeface="Times New Roman" panose="02020603050405020304" pitchFamily="18" charset="0"/>
              </a:rPr>
              <a:t>explain the different methods of communicating information</a:t>
            </a:r>
          </a:p>
          <a:p>
            <a:pPr marL="0" lvl="0" indent="0" algn="just">
              <a:buNone/>
            </a:pPr>
            <a:r>
              <a:rPr lang="en-GB" sz="2600" dirty="0">
                <a:latin typeface="+mj-lt"/>
                <a:ea typeface="Calibri" panose="020F0502020204030204" pitchFamily="34" charset="0"/>
                <a:cs typeface="Times New Roman" panose="02020603050405020304" pitchFamily="18" charset="0"/>
              </a:rPr>
              <a:t>	</a:t>
            </a:r>
          </a:p>
          <a:p>
            <a:pPr lvl="0" algn="just">
              <a:buFont typeface="Wingdings" panose="05000000000000000000" pitchFamily="2" charset="2"/>
              <a:buChar char="§"/>
            </a:pPr>
            <a:endParaRPr lang="en-GB" dirty="0">
              <a:latin typeface="Tw Cen MT" panose="020B0602020104020603" pitchFamily="34" charset="0"/>
              <a:ea typeface="Calibri" panose="020F0502020204030204" pitchFamily="34" charset="0"/>
              <a:cs typeface="Times New Roman" panose="02020603050405020304" pitchFamily="18" charset="0"/>
            </a:endParaRPr>
          </a:p>
        </p:txBody>
      </p:sp>
      <p:sp>
        <p:nvSpPr>
          <p:cNvPr id="4" name="Footer Placeholder 3"/>
          <p:cNvSpPr>
            <a:spLocks noGrp="1"/>
          </p:cNvSpPr>
          <p:nvPr>
            <p:ph type="ftr" sz="quarter" idx="3"/>
          </p:nvPr>
        </p:nvSpPr>
        <p:spPr/>
        <p:txBody>
          <a:bodyPr/>
          <a:lstStyle/>
          <a:p>
            <a:r>
              <a:rPr lang="en-US" dirty="0"/>
              <a:t>S.N.B. Tackie, SICS-DIS</a:t>
            </a:r>
          </a:p>
        </p:txBody>
      </p:sp>
      <p:sp>
        <p:nvSpPr>
          <p:cNvPr id="5" name="Slide Number Placeholder 4"/>
          <p:cNvSpPr>
            <a:spLocks noGrp="1"/>
          </p:cNvSpPr>
          <p:nvPr>
            <p:ph type="sldNum" sz="quarter" idx="4"/>
          </p:nvPr>
        </p:nvSpPr>
        <p:spPr/>
        <p:txBody>
          <a:bodyPr/>
          <a:lstStyle/>
          <a:p>
            <a:r>
              <a:rPr lang="en-US"/>
              <a:t>Slide </a:t>
            </a:r>
            <a:fld id="{FD3DDBF2-094B-4CA4-965C-FB22D307DBD7}" type="slidenum">
              <a:rPr lang="en-US" smtClean="0"/>
              <a:pPr/>
              <a:t>3</a:t>
            </a:fld>
            <a:endParaRPr lang="en-US" dirty="0"/>
          </a:p>
        </p:txBody>
      </p:sp>
    </p:spTree>
    <p:extLst>
      <p:ext uri="{BB962C8B-B14F-4D97-AF65-F5344CB8AC3E}">
        <p14:creationId xmlns:p14="http://schemas.microsoft.com/office/powerpoint/2010/main" val="32764932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Session Outline</a:t>
            </a:r>
          </a:p>
        </p:txBody>
      </p:sp>
      <p:sp>
        <p:nvSpPr>
          <p:cNvPr id="3" name="Content Placeholder 2"/>
          <p:cNvSpPr>
            <a:spLocks noGrp="1"/>
          </p:cNvSpPr>
          <p:nvPr>
            <p:ph idx="1"/>
          </p:nvPr>
        </p:nvSpPr>
        <p:spPr>
          <a:xfrm>
            <a:off x="228600" y="1600200"/>
            <a:ext cx="8763000" cy="4800600"/>
          </a:xfrm>
        </p:spPr>
        <p:txBody>
          <a:bodyPr>
            <a:normAutofit/>
          </a:bodyPr>
          <a:lstStyle/>
          <a:p>
            <a:pPr marL="0" indent="0">
              <a:buNone/>
            </a:pPr>
            <a:r>
              <a:rPr lang="en-US" dirty="0"/>
              <a:t>The key topics to be covered in the session are as follows:</a:t>
            </a:r>
          </a:p>
          <a:p>
            <a:pPr lvl="2">
              <a:buFont typeface="Wingdings" panose="05000000000000000000" pitchFamily="2" charset="2"/>
              <a:buChar char="§"/>
            </a:pPr>
            <a:r>
              <a:rPr lang="en-US" dirty="0"/>
              <a:t>Topic One:  </a:t>
            </a:r>
            <a:r>
              <a:rPr lang="en-US" dirty="0">
                <a:solidFill>
                  <a:prstClr val="black"/>
                </a:solidFill>
              </a:rPr>
              <a:t>Communication of Information</a:t>
            </a:r>
            <a:endParaRPr lang="en-US" dirty="0"/>
          </a:p>
          <a:p>
            <a:pPr lvl="2">
              <a:buFont typeface="Wingdings" panose="05000000000000000000" pitchFamily="2" charset="2"/>
              <a:buChar char="§"/>
            </a:pPr>
            <a:endParaRPr lang="en-US" dirty="0"/>
          </a:p>
          <a:p>
            <a:pPr lvl="2">
              <a:buFont typeface="Wingdings" panose="05000000000000000000" pitchFamily="2" charset="2"/>
              <a:buChar char="§"/>
            </a:pPr>
            <a:r>
              <a:rPr lang="en-US" dirty="0"/>
              <a:t>Topic Two:  Communication in Pre-Literate Societies</a:t>
            </a:r>
          </a:p>
          <a:p>
            <a:pPr lvl="2">
              <a:buFont typeface="Wingdings" panose="05000000000000000000" pitchFamily="2" charset="2"/>
              <a:buChar char="§"/>
            </a:pPr>
            <a:endParaRPr lang="en-US" dirty="0"/>
          </a:p>
          <a:p>
            <a:pPr lvl="2">
              <a:buFont typeface="Wingdings" panose="05000000000000000000" pitchFamily="2" charset="2"/>
              <a:buChar char="§"/>
            </a:pPr>
            <a:r>
              <a:rPr lang="en-US" dirty="0"/>
              <a:t>Topic Three:  Limitations of Oral Tradition</a:t>
            </a:r>
          </a:p>
          <a:p>
            <a:pPr lvl="2">
              <a:buNone/>
            </a:pPr>
            <a:endParaRPr lang="en-US" dirty="0"/>
          </a:p>
          <a:p>
            <a:pPr lvl="2">
              <a:buFont typeface="Wingdings" panose="05000000000000000000" pitchFamily="2" charset="2"/>
              <a:buChar char="§"/>
            </a:pPr>
            <a:r>
              <a:rPr lang="en-US" dirty="0"/>
              <a:t>Topic Four:  Communication in Literate </a:t>
            </a:r>
            <a:r>
              <a:rPr lang="en-US" dirty="0" smtClean="0"/>
              <a:t>Societies</a:t>
            </a:r>
          </a:p>
          <a:p>
            <a:pPr lvl="2">
              <a:buFont typeface="Wingdings" panose="05000000000000000000" pitchFamily="2" charset="2"/>
              <a:buChar char="§"/>
            </a:pPr>
            <a:endParaRPr lang="en-US" dirty="0"/>
          </a:p>
          <a:p>
            <a:pPr lvl="2">
              <a:buFont typeface="Wingdings" panose="05000000000000000000" pitchFamily="2" charset="2"/>
              <a:buChar char="§"/>
            </a:pPr>
            <a:r>
              <a:rPr lang="en-US" dirty="0"/>
              <a:t>Topic </a:t>
            </a:r>
            <a:r>
              <a:rPr lang="en-US" dirty="0" smtClean="0"/>
              <a:t>Five:  </a:t>
            </a:r>
            <a:r>
              <a:rPr lang="en-US" dirty="0"/>
              <a:t>Access to Information</a:t>
            </a:r>
          </a:p>
          <a:p>
            <a:pPr marL="0" indent="0">
              <a:buNone/>
            </a:pPr>
            <a:endParaRPr lang="en-US" sz="2400" dirty="0"/>
          </a:p>
          <a:p>
            <a:pPr>
              <a:buFont typeface="Wingdings" panose="05000000000000000000" pitchFamily="2" charset="2"/>
              <a:buChar char="§"/>
            </a:pPr>
            <a:endParaRPr lang="en-US" sz="2400" dirty="0"/>
          </a:p>
          <a:p>
            <a:pPr>
              <a:buFont typeface="Wingdings" panose="05000000000000000000" pitchFamily="2" charset="2"/>
              <a:buChar char="§"/>
            </a:pPr>
            <a:endParaRPr lang="en-US" sz="2400" dirty="0"/>
          </a:p>
          <a:p>
            <a:pPr>
              <a:buFont typeface="Wingdings" panose="05000000000000000000" pitchFamily="2" charset="2"/>
              <a:buChar char="§"/>
            </a:pPr>
            <a:endParaRPr lang="en-US" sz="2400" dirty="0"/>
          </a:p>
          <a:p>
            <a:pPr>
              <a:buFont typeface="Wingdings" panose="05000000000000000000" pitchFamily="2" charset="2"/>
              <a:buChar char="§"/>
            </a:pPr>
            <a:endParaRPr lang="en-US" sz="2400" dirty="0"/>
          </a:p>
          <a:p>
            <a:pPr>
              <a:buFont typeface="Wingdings" panose="05000000000000000000" pitchFamily="2" charset="2"/>
              <a:buChar char="§"/>
            </a:pPr>
            <a:endParaRPr lang="en-US" sz="2400" dirty="0"/>
          </a:p>
          <a:p>
            <a:pPr marL="0" indent="0">
              <a:buNone/>
            </a:pPr>
            <a:endParaRPr lang="en-US" sz="2400" dirty="0"/>
          </a:p>
          <a:p>
            <a:endParaRPr lang="en-US" sz="2400" dirty="0"/>
          </a:p>
          <a:p>
            <a:endParaRPr lang="en-US" sz="2400" dirty="0"/>
          </a:p>
        </p:txBody>
      </p:sp>
      <p:sp>
        <p:nvSpPr>
          <p:cNvPr id="7" name="Footer Placeholder 6"/>
          <p:cNvSpPr>
            <a:spLocks noGrp="1"/>
          </p:cNvSpPr>
          <p:nvPr>
            <p:ph type="ftr" sz="quarter" idx="3"/>
          </p:nvPr>
        </p:nvSpPr>
        <p:spPr/>
        <p:txBody>
          <a:bodyPr/>
          <a:lstStyle/>
          <a:p>
            <a:r>
              <a:rPr lang="en-US" dirty="0"/>
              <a:t>S.N.B. Tackie, SICS-DIS</a:t>
            </a:r>
          </a:p>
        </p:txBody>
      </p:sp>
      <p:sp>
        <p:nvSpPr>
          <p:cNvPr id="8" name="Slide Number Placeholder 7"/>
          <p:cNvSpPr>
            <a:spLocks noGrp="1"/>
          </p:cNvSpPr>
          <p:nvPr>
            <p:ph type="sldNum" sz="quarter" idx="4"/>
          </p:nvPr>
        </p:nvSpPr>
        <p:spPr/>
        <p:txBody>
          <a:bodyPr/>
          <a:lstStyle/>
          <a:p>
            <a:r>
              <a:rPr lang="en-US"/>
              <a:t>Slide </a:t>
            </a:r>
            <a:fld id="{FD3DDBF2-094B-4CA4-965C-FB22D307DBD7}" type="slidenum">
              <a:rPr lang="en-US" smtClean="0"/>
              <a:pPr/>
              <a:t>4</a:t>
            </a:fld>
            <a:endParaRPr lang="en-US" dirty="0"/>
          </a:p>
        </p:txBody>
      </p:sp>
    </p:spTree>
    <p:extLst>
      <p:ext uri="{BB962C8B-B14F-4D97-AF65-F5344CB8AC3E}">
        <p14:creationId xmlns:p14="http://schemas.microsoft.com/office/powerpoint/2010/main" val="3696084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Reading List</a:t>
            </a:r>
          </a:p>
        </p:txBody>
      </p:sp>
      <p:sp>
        <p:nvSpPr>
          <p:cNvPr id="3" name="Content Placeholder 2"/>
          <p:cNvSpPr>
            <a:spLocks noGrp="1"/>
          </p:cNvSpPr>
          <p:nvPr>
            <p:ph idx="1"/>
          </p:nvPr>
        </p:nvSpPr>
        <p:spPr>
          <a:xfrm>
            <a:off x="457200" y="1600200"/>
            <a:ext cx="8229600" cy="4419600"/>
          </a:xfrm>
        </p:spPr>
        <p:txBody>
          <a:bodyPr>
            <a:normAutofit/>
          </a:bodyPr>
          <a:lstStyle/>
          <a:p>
            <a:pPr algn="just">
              <a:spcAft>
                <a:spcPts val="0"/>
              </a:spcAft>
            </a:pPr>
            <a:r>
              <a:rPr lang="en-US" sz="2400" dirty="0">
                <a:latin typeface="Tw Cen MT" panose="020B0602020104020603" pitchFamily="34" charset="0"/>
                <a:ea typeface="Calibri" panose="020F0502020204030204" pitchFamily="34" charset="0"/>
                <a:cs typeface="Times New Roman" panose="02020603050405020304" pitchFamily="18" charset="0"/>
              </a:rPr>
              <a:t>Aina, L.O. (2004).  </a:t>
            </a:r>
            <a:r>
              <a:rPr lang="en-US" sz="2400" i="1" dirty="0">
                <a:latin typeface="Tw Cen MT" panose="020B0602020104020603" pitchFamily="34" charset="0"/>
                <a:ea typeface="Calibri" panose="020F0502020204030204" pitchFamily="34" charset="0"/>
                <a:cs typeface="Times New Roman" panose="02020603050405020304" pitchFamily="18" charset="0"/>
              </a:rPr>
              <a:t>Library and Information Science Text for 	Africa. </a:t>
            </a:r>
            <a:r>
              <a:rPr lang="en-US" sz="2400" dirty="0">
                <a:latin typeface="Tw Cen MT" panose="020B0602020104020603" pitchFamily="34" charset="0"/>
                <a:ea typeface="Calibri" panose="020F0502020204030204" pitchFamily="34" charset="0"/>
                <a:cs typeface="Times New Roman" panose="02020603050405020304" pitchFamily="18" charset="0"/>
              </a:rPr>
              <a:t> Ibadan, Nigeria: Third world information services 	Ltd.</a:t>
            </a:r>
          </a:p>
          <a:p>
            <a:pPr algn="just">
              <a:spcAft>
                <a:spcPts val="0"/>
              </a:spcAft>
            </a:pPr>
            <a:endParaRPr lang="en-US" sz="2400" dirty="0">
              <a:effectLst/>
              <a:latin typeface="Tw Cen MT" panose="020B0602020104020603" pitchFamily="34" charset="0"/>
              <a:ea typeface="Calibri" panose="020F0502020204030204" pitchFamily="34" charset="0"/>
              <a:cs typeface="Times New Roman" panose="02020603050405020304" pitchFamily="18" charset="0"/>
            </a:endParaRPr>
          </a:p>
          <a:p>
            <a:pPr algn="just">
              <a:spcAft>
                <a:spcPts val="0"/>
              </a:spcAft>
            </a:pPr>
            <a:r>
              <a:rPr lang="en-GB" sz="2400" dirty="0">
                <a:latin typeface="Tw Cen MT" panose="020B0602020104020603" pitchFamily="34" charset="0"/>
                <a:ea typeface="Calibri" panose="020F0502020204030204" pitchFamily="34" charset="0"/>
                <a:cs typeface="Times New Roman" panose="02020603050405020304" pitchFamily="18" charset="0"/>
              </a:rPr>
              <a:t>Alemna, A. A. (1998). Information in African Society. 	</a:t>
            </a:r>
            <a:r>
              <a:rPr lang="en-GB" sz="2400" i="1" dirty="0">
                <a:latin typeface="Tw Cen MT" panose="020B0602020104020603" pitchFamily="34" charset="0"/>
                <a:ea typeface="Calibri" panose="020F0502020204030204" pitchFamily="34" charset="0"/>
                <a:cs typeface="Times New Roman" panose="02020603050405020304" pitchFamily="18" charset="0"/>
              </a:rPr>
              <a:t>Information Development</a:t>
            </a:r>
            <a:r>
              <a:rPr lang="en-GB" sz="2400" dirty="0">
                <a:latin typeface="Tw Cen MT" panose="020B0602020104020603" pitchFamily="34" charset="0"/>
                <a:ea typeface="Calibri" panose="020F0502020204030204" pitchFamily="34" charset="0"/>
                <a:cs typeface="Times New Roman" panose="02020603050405020304" pitchFamily="18" charset="0"/>
              </a:rPr>
              <a:t>, Vol. 14, No.2. pp.69-72.</a:t>
            </a:r>
          </a:p>
          <a:p>
            <a:pPr lvl="1" algn="just"/>
            <a:endParaRPr lang="en-GB" sz="2000" dirty="0">
              <a:effectLst/>
              <a:latin typeface="Tw Cen MT" panose="020B0602020104020603" pitchFamily="34" charset="0"/>
              <a:ea typeface="Calibri" panose="020F0502020204030204" pitchFamily="34" charset="0"/>
              <a:cs typeface="Times New Roman" panose="02020603050405020304" pitchFamily="18" charset="0"/>
            </a:endParaRPr>
          </a:p>
          <a:p>
            <a:pPr algn="just">
              <a:spcAft>
                <a:spcPts val="0"/>
              </a:spcAft>
            </a:pPr>
            <a:r>
              <a:rPr lang="en-GB" sz="2400" dirty="0">
                <a:latin typeface="Tw Cen MT" panose="020B0602020104020603" pitchFamily="34" charset="0"/>
                <a:ea typeface="Calibri" panose="020F0502020204030204" pitchFamily="34" charset="0"/>
                <a:cs typeface="Times New Roman" panose="02020603050405020304" pitchFamily="18" charset="0"/>
              </a:rPr>
              <a:t>Alemna, A.A. (2005). African Information Society Initiative 	(AISI): Opportunities, challenges and the way forward. 	</a:t>
            </a:r>
            <a:r>
              <a:rPr lang="en-GB" sz="2400" i="1" dirty="0">
                <a:latin typeface="Tw Cen MT" panose="020B0602020104020603" pitchFamily="34" charset="0"/>
                <a:ea typeface="Calibri" panose="020F0502020204030204" pitchFamily="34" charset="0"/>
                <a:cs typeface="Times New Roman" panose="02020603050405020304" pitchFamily="18" charset="0"/>
              </a:rPr>
              <a:t>Legon Journal for International Affairs</a:t>
            </a:r>
            <a:r>
              <a:rPr lang="en-GB" sz="2400" dirty="0">
                <a:latin typeface="Tw Cen MT" panose="020B0602020104020603" pitchFamily="34" charset="0"/>
                <a:ea typeface="Calibri" panose="020F0502020204030204" pitchFamily="34" charset="0"/>
                <a:cs typeface="Times New Roman" panose="02020603050405020304" pitchFamily="18" charset="0"/>
              </a:rPr>
              <a:t>, vol. 2, No. 2, 	pp13-14.</a:t>
            </a:r>
          </a:p>
          <a:p>
            <a:pPr algn="just">
              <a:spcAft>
                <a:spcPts val="0"/>
              </a:spcAft>
            </a:pPr>
            <a:endParaRPr lang="en-GB" sz="2400" dirty="0">
              <a:latin typeface="Tw Cen MT" panose="020B0602020104020603" pitchFamily="34" charset="0"/>
              <a:ea typeface="Calibri" panose="020F0502020204030204" pitchFamily="34" charset="0"/>
              <a:cs typeface="Times New Roman" panose="02020603050405020304" pitchFamily="18" charset="0"/>
            </a:endParaRPr>
          </a:p>
          <a:p>
            <a:pPr algn="just">
              <a:spcAft>
                <a:spcPts val="0"/>
              </a:spcAft>
            </a:pPr>
            <a:endParaRPr lang="en-GB" sz="2400" dirty="0">
              <a:effectLst/>
              <a:latin typeface="Tw Cen MT" panose="020B0602020104020603" pitchFamily="34" charset="0"/>
              <a:ea typeface="Calibri" panose="020F0502020204030204" pitchFamily="34" charset="0"/>
              <a:cs typeface="Times New Roman" panose="02020603050405020304" pitchFamily="18" charset="0"/>
            </a:endParaRPr>
          </a:p>
        </p:txBody>
      </p:sp>
      <p:sp>
        <p:nvSpPr>
          <p:cNvPr id="6" name="Footer Placeholder 5"/>
          <p:cNvSpPr>
            <a:spLocks noGrp="1"/>
          </p:cNvSpPr>
          <p:nvPr>
            <p:ph type="ftr" sz="quarter" idx="3"/>
          </p:nvPr>
        </p:nvSpPr>
        <p:spPr/>
        <p:txBody>
          <a:bodyPr/>
          <a:lstStyle/>
          <a:p>
            <a:r>
              <a:rPr lang="en-US"/>
              <a:t>S.N.B. Tackie, SICS-DIS</a:t>
            </a:r>
            <a:endParaRPr lang="en-US" dirty="0"/>
          </a:p>
        </p:txBody>
      </p:sp>
      <p:sp>
        <p:nvSpPr>
          <p:cNvPr id="7" name="Slide Number Placeholder 6"/>
          <p:cNvSpPr>
            <a:spLocks noGrp="1"/>
          </p:cNvSpPr>
          <p:nvPr>
            <p:ph type="sldNum" sz="quarter" idx="4"/>
          </p:nvPr>
        </p:nvSpPr>
        <p:spPr/>
        <p:txBody>
          <a:bodyPr/>
          <a:lstStyle/>
          <a:p>
            <a:r>
              <a:rPr lang="en-US"/>
              <a:t>Slide </a:t>
            </a:r>
            <a:fld id="{FD3DDBF2-094B-4CA4-965C-FB22D307DBD7}" type="slidenum">
              <a:rPr lang="en-US" smtClean="0"/>
              <a:pPr/>
              <a:t>5</a:t>
            </a:fld>
            <a:endParaRPr lang="en-US" dirty="0"/>
          </a:p>
        </p:txBody>
      </p:sp>
    </p:spTree>
    <p:extLst>
      <p:ext uri="{BB962C8B-B14F-4D97-AF65-F5344CB8AC3E}">
        <p14:creationId xmlns:p14="http://schemas.microsoft.com/office/powerpoint/2010/main" val="14420447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3733800"/>
            <a:ext cx="7772400" cy="698500"/>
          </a:xfrm>
        </p:spPr>
        <p:txBody>
          <a:bodyPr>
            <a:normAutofit/>
          </a:bodyPr>
          <a:lstStyle/>
          <a:p>
            <a:r>
              <a:rPr lang="en-US" sz="2800" dirty="0">
                <a:solidFill>
                  <a:schemeClr val="tx1"/>
                </a:solidFill>
              </a:rPr>
              <a:t>Communication OF INFORMATION</a:t>
            </a:r>
          </a:p>
        </p:txBody>
      </p:sp>
      <p:sp>
        <p:nvSpPr>
          <p:cNvPr id="8" name="Text Placeholder 7"/>
          <p:cNvSpPr>
            <a:spLocks noGrp="1"/>
          </p:cNvSpPr>
          <p:nvPr>
            <p:ph type="body" idx="1"/>
          </p:nvPr>
        </p:nvSpPr>
        <p:spPr>
          <a:xfrm>
            <a:off x="685800" y="3124200"/>
            <a:ext cx="7772400" cy="673100"/>
          </a:xfrm>
        </p:spPr>
        <p:txBody>
          <a:bodyPr>
            <a:normAutofit/>
          </a:bodyPr>
          <a:lstStyle/>
          <a:p>
            <a:r>
              <a:rPr lang="en-US" sz="2500" b="1" dirty="0"/>
              <a:t>Topic One:</a:t>
            </a:r>
          </a:p>
        </p:txBody>
      </p:sp>
      <p:sp>
        <p:nvSpPr>
          <p:cNvPr id="6" name="Footer Placeholder 5"/>
          <p:cNvSpPr>
            <a:spLocks noGrp="1"/>
          </p:cNvSpPr>
          <p:nvPr>
            <p:ph type="ftr" sz="quarter" idx="3"/>
          </p:nvPr>
        </p:nvSpPr>
        <p:spPr/>
        <p:txBody>
          <a:bodyPr/>
          <a:lstStyle/>
          <a:p>
            <a:r>
              <a:rPr lang="en-US" dirty="0"/>
              <a:t>S.N.B. Tackie, SICS-DIS</a:t>
            </a:r>
          </a:p>
        </p:txBody>
      </p:sp>
      <p:sp>
        <p:nvSpPr>
          <p:cNvPr id="7" name="Slide Number Placeholder 6"/>
          <p:cNvSpPr>
            <a:spLocks noGrp="1"/>
          </p:cNvSpPr>
          <p:nvPr>
            <p:ph type="sldNum" sz="quarter" idx="4"/>
          </p:nvPr>
        </p:nvSpPr>
        <p:spPr/>
        <p:txBody>
          <a:bodyPr/>
          <a:lstStyle/>
          <a:p>
            <a:r>
              <a:rPr lang="en-US"/>
              <a:t>Slide </a:t>
            </a:r>
            <a:fld id="{FD3DDBF2-094B-4CA4-965C-FB22D307DBD7}" type="slidenum">
              <a:rPr lang="en-US" smtClean="0"/>
              <a:pPr/>
              <a:t>6</a:t>
            </a:fld>
            <a:endParaRPr lang="en-US" dirty="0"/>
          </a:p>
        </p:txBody>
      </p:sp>
    </p:spTree>
    <p:extLst>
      <p:ext uri="{BB962C8B-B14F-4D97-AF65-F5344CB8AC3E}">
        <p14:creationId xmlns:p14="http://schemas.microsoft.com/office/powerpoint/2010/main" val="25854710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Introduction</a:t>
            </a:r>
          </a:p>
        </p:txBody>
      </p:sp>
      <p:sp>
        <p:nvSpPr>
          <p:cNvPr id="3" name="Content Placeholder 2"/>
          <p:cNvSpPr>
            <a:spLocks noGrp="1"/>
          </p:cNvSpPr>
          <p:nvPr>
            <p:ph idx="1"/>
          </p:nvPr>
        </p:nvSpPr>
        <p:spPr>
          <a:xfrm>
            <a:off x="304800" y="1524000"/>
            <a:ext cx="8610600" cy="4953000"/>
          </a:xfrm>
        </p:spPr>
        <p:txBody>
          <a:bodyPr>
            <a:normAutofit lnSpcReduction="10000"/>
          </a:bodyPr>
          <a:lstStyle/>
          <a:p>
            <a:endParaRPr lang="en-GB" sz="2600" dirty="0"/>
          </a:p>
          <a:p>
            <a:pPr>
              <a:buFont typeface="Wingdings" panose="05000000000000000000" pitchFamily="2" charset="2"/>
              <a:buChar char="§"/>
            </a:pPr>
            <a:r>
              <a:rPr lang="en-GB" sz="2600" dirty="0"/>
              <a:t>Information is dormant, passive and motionless with little or no value if it is not communicated.  </a:t>
            </a:r>
          </a:p>
          <a:p>
            <a:pPr>
              <a:buFont typeface="Wingdings" panose="05000000000000000000" pitchFamily="2" charset="2"/>
              <a:buChar char="§"/>
            </a:pPr>
            <a:endParaRPr lang="en-GB" sz="2600" dirty="0"/>
          </a:p>
          <a:p>
            <a:pPr>
              <a:buFont typeface="Wingdings" panose="05000000000000000000" pitchFamily="2" charset="2"/>
              <a:buChar char="§"/>
            </a:pPr>
            <a:r>
              <a:rPr lang="en-GB" sz="2600" dirty="0"/>
              <a:t>Communication is basic to all human societies:  </a:t>
            </a:r>
          </a:p>
          <a:p>
            <a:pPr>
              <a:buFont typeface="Wingdings" panose="05000000000000000000" pitchFamily="2" charset="2"/>
              <a:buChar char="§"/>
            </a:pPr>
            <a:endParaRPr lang="en-GB" sz="2600" dirty="0"/>
          </a:p>
          <a:p>
            <a:pPr lvl="1">
              <a:buFont typeface="Wingdings" panose="05000000000000000000" pitchFamily="2" charset="2"/>
              <a:buChar char="§"/>
            </a:pPr>
            <a:r>
              <a:rPr lang="en-GB" dirty="0"/>
              <a:t>a process by which messages are exchanged between individuals through a common system of symbols, language, signs and gestures.</a:t>
            </a:r>
          </a:p>
          <a:p>
            <a:pPr>
              <a:buNone/>
            </a:pPr>
            <a:r>
              <a:rPr lang="en-GB" sz="2400" dirty="0"/>
              <a:t>	</a:t>
            </a:r>
          </a:p>
          <a:p>
            <a:pPr lvl="1">
              <a:buFont typeface="Wingdings" panose="05000000000000000000" pitchFamily="2" charset="2"/>
              <a:buChar char="§"/>
            </a:pPr>
            <a:r>
              <a:rPr lang="en-GB" dirty="0"/>
              <a:t>Two very important aspects of communication are information and feedback.  </a:t>
            </a:r>
          </a:p>
          <a:p>
            <a:pPr marL="0" indent="0">
              <a:buNone/>
            </a:pPr>
            <a:endParaRPr lang="en-GB" sz="2400" dirty="0"/>
          </a:p>
        </p:txBody>
      </p:sp>
      <p:sp>
        <p:nvSpPr>
          <p:cNvPr id="7" name="Footer Placeholder 6"/>
          <p:cNvSpPr>
            <a:spLocks noGrp="1"/>
          </p:cNvSpPr>
          <p:nvPr>
            <p:ph type="ftr" sz="quarter" idx="3"/>
          </p:nvPr>
        </p:nvSpPr>
        <p:spPr/>
        <p:txBody>
          <a:bodyPr/>
          <a:lstStyle/>
          <a:p>
            <a:r>
              <a:rPr lang="en-US" dirty="0"/>
              <a:t>S.N.B. Tackie, SICS-DIS</a:t>
            </a:r>
          </a:p>
        </p:txBody>
      </p:sp>
      <p:sp>
        <p:nvSpPr>
          <p:cNvPr id="8" name="Slide Number Placeholder 7"/>
          <p:cNvSpPr>
            <a:spLocks noGrp="1"/>
          </p:cNvSpPr>
          <p:nvPr>
            <p:ph type="sldNum" sz="quarter" idx="4"/>
          </p:nvPr>
        </p:nvSpPr>
        <p:spPr/>
        <p:txBody>
          <a:bodyPr/>
          <a:lstStyle/>
          <a:p>
            <a:r>
              <a:rPr lang="en-US"/>
              <a:t>Slide </a:t>
            </a:r>
            <a:fld id="{FD3DDBF2-094B-4CA4-965C-FB22D307DBD7}" type="slidenum">
              <a:rPr lang="en-US" smtClean="0"/>
              <a:pPr/>
              <a:t>7</a:t>
            </a:fld>
            <a:endParaRPr lang="en-US" dirty="0"/>
          </a:p>
        </p:txBody>
      </p:sp>
    </p:spTree>
    <p:extLst>
      <p:ext uri="{BB962C8B-B14F-4D97-AF65-F5344CB8AC3E}">
        <p14:creationId xmlns:p14="http://schemas.microsoft.com/office/powerpoint/2010/main" val="2655301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The Communication Process</a:t>
            </a:r>
          </a:p>
        </p:txBody>
      </p:sp>
      <p:sp>
        <p:nvSpPr>
          <p:cNvPr id="3" name="Content Placeholder 2"/>
          <p:cNvSpPr>
            <a:spLocks noGrp="1"/>
          </p:cNvSpPr>
          <p:nvPr>
            <p:ph idx="1"/>
          </p:nvPr>
        </p:nvSpPr>
        <p:spPr>
          <a:ln>
            <a:solidFill>
              <a:schemeClr val="tx1"/>
            </a:solidFill>
            <a:prstDash val="solid"/>
          </a:ln>
        </p:spPr>
        <p:txBody>
          <a:bodyPr>
            <a:normAutofit/>
          </a:bodyPr>
          <a:lstStyle/>
          <a:p>
            <a:pPr marL="0" indent="0">
              <a:buNone/>
            </a:pPr>
            <a:endParaRPr lang="en-GB" dirty="0"/>
          </a:p>
          <a:p>
            <a:pPr marL="0" indent="0">
              <a:buNone/>
            </a:pPr>
            <a:r>
              <a:rPr lang="en-GB" dirty="0"/>
              <a:t>	Sender                 message                      receiver</a:t>
            </a:r>
          </a:p>
          <a:p>
            <a:pPr marL="0" indent="0">
              <a:buNone/>
            </a:pPr>
            <a:endParaRPr lang="en-GB" dirty="0"/>
          </a:p>
          <a:p>
            <a:pPr marL="0" indent="0">
              <a:buNone/>
            </a:pPr>
            <a:endParaRPr lang="en-GB" dirty="0"/>
          </a:p>
          <a:p>
            <a:pPr marL="0" indent="0" algn="ctr">
              <a:buNone/>
            </a:pPr>
            <a:endParaRPr lang="en-GB" dirty="0"/>
          </a:p>
          <a:p>
            <a:pPr marL="0" indent="0" algn="ctr">
              <a:buNone/>
            </a:pPr>
            <a:endParaRPr lang="en-GB" dirty="0"/>
          </a:p>
          <a:p>
            <a:pPr marL="0" indent="0" algn="ctr">
              <a:buNone/>
            </a:pPr>
            <a:r>
              <a:rPr lang="en-GB" dirty="0"/>
              <a:t>Feedback</a:t>
            </a:r>
          </a:p>
          <a:p>
            <a:pPr marL="0" indent="0" algn="ctr">
              <a:buNone/>
            </a:pPr>
            <a:endParaRPr lang="en-GB" dirty="0"/>
          </a:p>
          <a:p>
            <a:pPr marL="0" indent="0">
              <a:buNone/>
            </a:pPr>
            <a:r>
              <a:rPr lang="en-GB" sz="1600" dirty="0"/>
              <a:t>Source: Shannon and Weaver (2001)</a:t>
            </a:r>
          </a:p>
        </p:txBody>
      </p:sp>
      <p:sp>
        <p:nvSpPr>
          <p:cNvPr id="4" name="Footer Placeholder 3"/>
          <p:cNvSpPr>
            <a:spLocks noGrp="1"/>
          </p:cNvSpPr>
          <p:nvPr>
            <p:ph type="ftr" sz="quarter" idx="3"/>
          </p:nvPr>
        </p:nvSpPr>
        <p:spPr/>
        <p:txBody>
          <a:bodyPr/>
          <a:lstStyle/>
          <a:p>
            <a:r>
              <a:rPr lang="en-US" dirty="0"/>
              <a:t>S.N.B. Tackie, SICS-DIS</a:t>
            </a:r>
          </a:p>
        </p:txBody>
      </p:sp>
      <p:sp>
        <p:nvSpPr>
          <p:cNvPr id="5" name="Slide Number Placeholder 4"/>
          <p:cNvSpPr>
            <a:spLocks noGrp="1"/>
          </p:cNvSpPr>
          <p:nvPr>
            <p:ph type="sldNum" sz="quarter" idx="4"/>
          </p:nvPr>
        </p:nvSpPr>
        <p:spPr/>
        <p:txBody>
          <a:bodyPr/>
          <a:lstStyle/>
          <a:p>
            <a:r>
              <a:rPr lang="en-US"/>
              <a:t>Slide </a:t>
            </a:r>
            <a:fld id="{FD3DDBF2-094B-4CA4-965C-FB22D307DBD7}" type="slidenum">
              <a:rPr lang="en-US" smtClean="0"/>
              <a:pPr/>
              <a:t>8</a:t>
            </a:fld>
            <a:endParaRPr lang="en-US" dirty="0"/>
          </a:p>
        </p:txBody>
      </p:sp>
      <p:cxnSp>
        <p:nvCxnSpPr>
          <p:cNvPr id="17" name="Straight Arrow Connector 16"/>
          <p:cNvCxnSpPr/>
          <p:nvPr/>
        </p:nvCxnSpPr>
        <p:spPr>
          <a:xfrm flipH="1">
            <a:off x="5181600" y="2488376"/>
            <a:ext cx="2279176" cy="2620342"/>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pic>
        <p:nvPicPr>
          <p:cNvPr id="30" name="Picture 29"/>
          <p:cNvPicPr>
            <a:picLocks noChangeAspect="1"/>
          </p:cNvPicPr>
          <p:nvPr/>
        </p:nvPicPr>
        <p:blipFill>
          <a:blip r:embed="rId2" cstate="print"/>
          <a:stretch>
            <a:fillRect/>
          </a:stretch>
        </p:blipFill>
        <p:spPr>
          <a:xfrm>
            <a:off x="5181600" y="2268760"/>
            <a:ext cx="1828800" cy="335309"/>
          </a:xfrm>
          <a:prstGeom prst="rect">
            <a:avLst/>
          </a:prstGeom>
        </p:spPr>
      </p:pic>
      <p:pic>
        <p:nvPicPr>
          <p:cNvPr id="33" name="Picture 32"/>
          <p:cNvPicPr>
            <a:picLocks noChangeAspect="1"/>
          </p:cNvPicPr>
          <p:nvPr/>
        </p:nvPicPr>
        <p:blipFill>
          <a:blip r:embed="rId3" cstate="print"/>
          <a:stretch>
            <a:fillRect/>
          </a:stretch>
        </p:blipFill>
        <p:spPr>
          <a:xfrm>
            <a:off x="2438400" y="2242014"/>
            <a:ext cx="1600200" cy="335309"/>
          </a:xfrm>
          <a:prstGeom prst="rect">
            <a:avLst/>
          </a:prstGeom>
        </p:spPr>
      </p:pic>
      <p:pic>
        <p:nvPicPr>
          <p:cNvPr id="36" name="Picture 35"/>
          <p:cNvPicPr>
            <a:picLocks noChangeAspect="1"/>
          </p:cNvPicPr>
          <p:nvPr/>
        </p:nvPicPr>
        <p:blipFill>
          <a:blip r:embed="rId4" cstate="print"/>
          <a:stretch>
            <a:fillRect/>
          </a:stretch>
        </p:blipFill>
        <p:spPr>
          <a:xfrm flipV="1">
            <a:off x="1473972" y="2294806"/>
            <a:ext cx="2469094" cy="2810500"/>
          </a:xfrm>
          <a:prstGeom prst="rect">
            <a:avLst/>
          </a:prstGeom>
        </p:spPr>
      </p:pic>
    </p:spTree>
    <p:extLst>
      <p:ext uri="{BB962C8B-B14F-4D97-AF65-F5344CB8AC3E}">
        <p14:creationId xmlns:p14="http://schemas.microsoft.com/office/powerpoint/2010/main" val="40737870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Forms of Communication</a:t>
            </a:r>
          </a:p>
        </p:txBody>
      </p:sp>
      <p:sp>
        <p:nvSpPr>
          <p:cNvPr id="3" name="Content Placeholder 2"/>
          <p:cNvSpPr>
            <a:spLocks noGrp="1"/>
          </p:cNvSpPr>
          <p:nvPr>
            <p:ph idx="1"/>
          </p:nvPr>
        </p:nvSpPr>
        <p:spPr>
          <a:xfrm>
            <a:off x="457200" y="1600200"/>
            <a:ext cx="8229600" cy="4762638"/>
          </a:xfrm>
        </p:spPr>
        <p:txBody>
          <a:bodyPr>
            <a:normAutofit/>
          </a:bodyPr>
          <a:lstStyle/>
          <a:p>
            <a:pPr marL="1257300" lvl="2" indent="-457200"/>
            <a:r>
              <a:rPr lang="en-GB" sz="2600" dirty="0"/>
              <a:t>spoken communication</a:t>
            </a:r>
          </a:p>
          <a:p>
            <a:pPr marL="800100" lvl="2" indent="0">
              <a:buNone/>
            </a:pPr>
            <a:r>
              <a:rPr lang="en-GB" sz="2600" dirty="0"/>
              <a:t> </a:t>
            </a:r>
          </a:p>
          <a:p>
            <a:pPr marL="1257300" lvl="2" indent="-457200"/>
            <a:r>
              <a:rPr lang="en-GB" sz="2600" dirty="0"/>
              <a:t>written communication </a:t>
            </a:r>
          </a:p>
          <a:p>
            <a:pPr marL="800100" lvl="2" indent="0">
              <a:buNone/>
            </a:pPr>
            <a:endParaRPr lang="en-GB" sz="2600" dirty="0"/>
          </a:p>
          <a:p>
            <a:pPr marL="1257300" lvl="2" indent="-457200"/>
            <a:r>
              <a:rPr lang="en-GB" sz="2600" dirty="0"/>
              <a:t>telephone communication</a:t>
            </a:r>
          </a:p>
          <a:p>
            <a:pPr marL="800100" lvl="2" indent="0">
              <a:buNone/>
            </a:pPr>
            <a:r>
              <a:rPr lang="en-GB" sz="2600" dirty="0"/>
              <a:t> </a:t>
            </a:r>
          </a:p>
          <a:p>
            <a:pPr marL="1257300" lvl="2" indent="-457200"/>
            <a:r>
              <a:rPr lang="en-GB" sz="2600" dirty="0"/>
              <a:t>electronic communication</a:t>
            </a:r>
          </a:p>
          <a:p>
            <a:pPr marL="800100" lvl="2" indent="0">
              <a:buNone/>
            </a:pPr>
            <a:r>
              <a:rPr lang="en-GB" sz="2600" dirty="0"/>
              <a:t> </a:t>
            </a:r>
          </a:p>
          <a:p>
            <a:pPr marL="1257300" lvl="2" indent="-457200"/>
            <a:r>
              <a:rPr lang="en-GB" sz="2600" dirty="0"/>
              <a:t>staff meetings </a:t>
            </a:r>
          </a:p>
          <a:p>
            <a:pPr marL="800100" lvl="2" indent="0">
              <a:buNone/>
            </a:pPr>
            <a:endParaRPr lang="en-GB" sz="2600" dirty="0"/>
          </a:p>
          <a:p>
            <a:pPr marL="0" indent="0">
              <a:buNone/>
            </a:pPr>
            <a:endParaRPr lang="en-GB" sz="3300" dirty="0"/>
          </a:p>
        </p:txBody>
      </p:sp>
      <p:sp>
        <p:nvSpPr>
          <p:cNvPr id="4" name="Footer Placeholder 3"/>
          <p:cNvSpPr>
            <a:spLocks noGrp="1"/>
          </p:cNvSpPr>
          <p:nvPr>
            <p:ph type="ftr" sz="quarter" idx="3"/>
          </p:nvPr>
        </p:nvSpPr>
        <p:spPr>
          <a:xfrm>
            <a:off x="228600" y="6362838"/>
            <a:ext cx="3124200" cy="365125"/>
          </a:xfrm>
        </p:spPr>
        <p:txBody>
          <a:bodyPr/>
          <a:lstStyle/>
          <a:p>
            <a:r>
              <a:rPr lang="en-US" dirty="0"/>
              <a:t>S.N.B. Tackie, SICS-DIS</a:t>
            </a:r>
          </a:p>
        </p:txBody>
      </p:sp>
      <p:sp>
        <p:nvSpPr>
          <p:cNvPr id="5" name="Slide Number Placeholder 4"/>
          <p:cNvSpPr>
            <a:spLocks noGrp="1"/>
          </p:cNvSpPr>
          <p:nvPr>
            <p:ph type="sldNum" sz="quarter" idx="4"/>
          </p:nvPr>
        </p:nvSpPr>
        <p:spPr/>
        <p:txBody>
          <a:bodyPr/>
          <a:lstStyle/>
          <a:p>
            <a:r>
              <a:rPr lang="en-US"/>
              <a:t>Slide </a:t>
            </a:r>
            <a:fld id="{FD3DDBF2-094B-4CA4-965C-FB22D307DBD7}" type="slidenum">
              <a:rPr lang="en-US" smtClean="0"/>
              <a:pPr/>
              <a:t>9</a:t>
            </a:fld>
            <a:endParaRPr lang="en-US" dirty="0"/>
          </a:p>
        </p:txBody>
      </p:sp>
    </p:spTree>
    <p:extLst>
      <p:ext uri="{BB962C8B-B14F-4D97-AF65-F5344CB8AC3E}">
        <p14:creationId xmlns:p14="http://schemas.microsoft.com/office/powerpoint/2010/main" val="38301068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Forms of Communication</a:t>
            </a:r>
            <a:endParaRPr lang="en-US" dirty="0"/>
          </a:p>
        </p:txBody>
      </p:sp>
      <p:sp>
        <p:nvSpPr>
          <p:cNvPr id="3" name="Content Placeholder 2"/>
          <p:cNvSpPr>
            <a:spLocks noGrp="1"/>
          </p:cNvSpPr>
          <p:nvPr>
            <p:ph idx="1"/>
          </p:nvPr>
        </p:nvSpPr>
        <p:spPr/>
        <p:txBody>
          <a:bodyPr/>
          <a:lstStyle/>
          <a:p>
            <a:pPr marL="1257300" lvl="2" indent="-457200"/>
            <a:r>
              <a:rPr lang="en-GB" sz="2600" dirty="0"/>
              <a:t>conferences, workshops and seminars </a:t>
            </a:r>
          </a:p>
          <a:p>
            <a:pPr marL="800100" lvl="2" indent="0">
              <a:buNone/>
            </a:pPr>
            <a:endParaRPr lang="en-GB" sz="2600" dirty="0"/>
          </a:p>
          <a:p>
            <a:pPr marL="1257300" lvl="2" indent="-457200"/>
            <a:r>
              <a:rPr lang="en-GB" sz="2600" dirty="0" smtClean="0"/>
              <a:t>exhibitions </a:t>
            </a:r>
            <a:r>
              <a:rPr lang="en-GB" sz="2600" dirty="0"/>
              <a:t>and displays </a:t>
            </a:r>
          </a:p>
          <a:p>
            <a:pPr marL="800100" lvl="2" indent="0">
              <a:buNone/>
            </a:pPr>
            <a:endParaRPr lang="en-GB" sz="2600" dirty="0"/>
          </a:p>
          <a:p>
            <a:pPr marL="1257300" lvl="2" indent="-457200"/>
            <a:r>
              <a:rPr lang="en-GB" sz="2600" dirty="0"/>
              <a:t>visual aids </a:t>
            </a:r>
          </a:p>
          <a:p>
            <a:pPr marL="800100" lvl="2" indent="0">
              <a:buNone/>
            </a:pPr>
            <a:endParaRPr lang="en-GB" sz="2600" dirty="0"/>
          </a:p>
          <a:p>
            <a:pPr marL="1257300" lvl="2" indent="-457200"/>
            <a:r>
              <a:rPr lang="en-GB" sz="2600" dirty="0"/>
              <a:t>drama </a:t>
            </a:r>
          </a:p>
          <a:p>
            <a:pPr marL="1257300" lvl="2" indent="-457200">
              <a:buNone/>
            </a:pPr>
            <a:endParaRPr lang="en-GB" sz="2600" dirty="0"/>
          </a:p>
          <a:p>
            <a:pPr marL="1257300" lvl="2" indent="-457200"/>
            <a:r>
              <a:rPr lang="en-GB" sz="2600" dirty="0" smtClean="0"/>
              <a:t>non-verbal </a:t>
            </a:r>
            <a:r>
              <a:rPr lang="en-GB" sz="2600" dirty="0"/>
              <a:t>communication </a:t>
            </a:r>
          </a:p>
          <a:p>
            <a:endParaRPr lang="en-US" dirty="0"/>
          </a:p>
        </p:txBody>
      </p:sp>
      <p:sp>
        <p:nvSpPr>
          <p:cNvPr id="4" name="Footer Placeholder 3"/>
          <p:cNvSpPr>
            <a:spLocks noGrp="1"/>
          </p:cNvSpPr>
          <p:nvPr>
            <p:ph type="ftr" sz="quarter" idx="3"/>
          </p:nvPr>
        </p:nvSpPr>
        <p:spPr/>
        <p:txBody>
          <a:bodyPr/>
          <a:lstStyle/>
          <a:p>
            <a:r>
              <a:rPr lang="en-US"/>
              <a:t>Dr. Richard Boateng, UGBS</a:t>
            </a:r>
            <a:endParaRPr lang="en-US" dirty="0"/>
          </a:p>
        </p:txBody>
      </p:sp>
      <p:sp>
        <p:nvSpPr>
          <p:cNvPr id="5" name="Slide Number Placeholder 4"/>
          <p:cNvSpPr>
            <a:spLocks noGrp="1"/>
          </p:cNvSpPr>
          <p:nvPr>
            <p:ph type="sldNum" sz="quarter" idx="4"/>
          </p:nvPr>
        </p:nvSpPr>
        <p:spPr/>
        <p:txBody>
          <a:bodyPr/>
          <a:lstStyle/>
          <a:p>
            <a:r>
              <a:rPr lang="en-US"/>
              <a:t>Slide </a:t>
            </a:r>
            <a:fld id="{FD3DDBF2-094B-4CA4-965C-FB22D307DBD7}" type="slidenum">
              <a:rPr lang="en-US" smtClean="0"/>
              <a:pPr/>
              <a:t>10</a:t>
            </a:fld>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3810000"/>
            <a:ext cx="7086600" cy="609600"/>
          </a:xfrm>
        </p:spPr>
        <p:txBody>
          <a:bodyPr>
            <a:normAutofit/>
          </a:bodyPr>
          <a:lstStyle/>
          <a:p>
            <a:r>
              <a:rPr lang="en-US" sz="2800" dirty="0">
                <a:solidFill>
                  <a:schemeClr val="tx1"/>
                </a:solidFill>
              </a:rPr>
              <a:t>Communication in Pre-literate Societies</a:t>
            </a:r>
          </a:p>
        </p:txBody>
      </p:sp>
      <p:sp>
        <p:nvSpPr>
          <p:cNvPr id="8" name="Text Placeholder 7"/>
          <p:cNvSpPr>
            <a:spLocks noGrp="1"/>
          </p:cNvSpPr>
          <p:nvPr>
            <p:ph type="body" idx="1"/>
          </p:nvPr>
        </p:nvSpPr>
        <p:spPr>
          <a:xfrm>
            <a:off x="685800" y="2895600"/>
            <a:ext cx="7772400" cy="825500"/>
          </a:xfrm>
        </p:spPr>
        <p:txBody>
          <a:bodyPr>
            <a:normAutofit/>
          </a:bodyPr>
          <a:lstStyle/>
          <a:p>
            <a:r>
              <a:rPr lang="en-US" sz="2500" b="1" dirty="0"/>
              <a:t>Topic Two:</a:t>
            </a:r>
          </a:p>
        </p:txBody>
      </p:sp>
      <p:sp>
        <p:nvSpPr>
          <p:cNvPr id="6" name="Footer Placeholder 5"/>
          <p:cNvSpPr>
            <a:spLocks noGrp="1"/>
          </p:cNvSpPr>
          <p:nvPr>
            <p:ph type="ftr" sz="quarter" idx="3"/>
          </p:nvPr>
        </p:nvSpPr>
        <p:spPr/>
        <p:txBody>
          <a:bodyPr/>
          <a:lstStyle/>
          <a:p>
            <a:r>
              <a:rPr lang="en-US" dirty="0"/>
              <a:t>S.N.B. Tackie, SICS-DIS</a:t>
            </a:r>
          </a:p>
        </p:txBody>
      </p:sp>
      <p:sp>
        <p:nvSpPr>
          <p:cNvPr id="7" name="Slide Number Placeholder 6"/>
          <p:cNvSpPr>
            <a:spLocks noGrp="1"/>
          </p:cNvSpPr>
          <p:nvPr>
            <p:ph type="sldNum" sz="quarter" idx="4"/>
          </p:nvPr>
        </p:nvSpPr>
        <p:spPr/>
        <p:txBody>
          <a:bodyPr/>
          <a:lstStyle/>
          <a:p>
            <a:r>
              <a:rPr lang="en-US"/>
              <a:t>Slide </a:t>
            </a:r>
            <a:fld id="{FD3DDBF2-094B-4CA4-965C-FB22D307DBD7}" type="slidenum">
              <a:rPr lang="en-US" smtClean="0"/>
              <a:pPr/>
              <a:t>11</a:t>
            </a:fld>
            <a:endParaRPr lang="en-US" dirty="0"/>
          </a:p>
        </p:txBody>
      </p:sp>
    </p:spTree>
    <p:extLst>
      <p:ext uri="{BB962C8B-B14F-4D97-AF65-F5344CB8AC3E}">
        <p14:creationId xmlns:p14="http://schemas.microsoft.com/office/powerpoint/2010/main" val="34614606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Introduction</a:t>
            </a:r>
          </a:p>
        </p:txBody>
      </p:sp>
      <p:sp>
        <p:nvSpPr>
          <p:cNvPr id="3" name="Content Placeholder 2"/>
          <p:cNvSpPr>
            <a:spLocks noGrp="1"/>
          </p:cNvSpPr>
          <p:nvPr>
            <p:ph idx="1"/>
          </p:nvPr>
        </p:nvSpPr>
        <p:spPr/>
        <p:txBody>
          <a:bodyPr>
            <a:normAutofit/>
          </a:bodyPr>
          <a:lstStyle/>
          <a:p>
            <a:r>
              <a:rPr lang="en-GB" sz="2600" dirty="0"/>
              <a:t>Pre-literate refers to the situation where there is absence of literacy.  </a:t>
            </a:r>
          </a:p>
          <a:p>
            <a:pPr marL="0" indent="0">
              <a:buNone/>
            </a:pPr>
            <a:endParaRPr lang="en-GB" sz="2600" dirty="0"/>
          </a:p>
          <a:p>
            <a:r>
              <a:rPr lang="en-GB" sz="2600" dirty="0"/>
              <a:t>Pre-literate societies </a:t>
            </a:r>
          </a:p>
          <a:p>
            <a:pPr lvl="2"/>
            <a:r>
              <a:rPr lang="en-GB" sz="2000" dirty="0"/>
              <a:t>societies in which members lack the ability to read and write.</a:t>
            </a:r>
          </a:p>
          <a:p>
            <a:pPr lvl="2"/>
            <a:endParaRPr lang="en-GB" sz="2000" dirty="0"/>
          </a:p>
          <a:p>
            <a:pPr lvl="2"/>
            <a:r>
              <a:rPr lang="en-GB" sz="2000" dirty="0"/>
              <a:t>used to refer to the period of time when systems of writing had not been developed for the purpose of recording, preserving, and disseminating (communicating) information.</a:t>
            </a:r>
            <a:endParaRPr lang="en-US" dirty="0"/>
          </a:p>
        </p:txBody>
      </p:sp>
      <p:sp>
        <p:nvSpPr>
          <p:cNvPr id="7" name="Footer Placeholder 6"/>
          <p:cNvSpPr>
            <a:spLocks noGrp="1"/>
          </p:cNvSpPr>
          <p:nvPr>
            <p:ph type="ftr" sz="quarter" idx="3"/>
          </p:nvPr>
        </p:nvSpPr>
        <p:spPr/>
        <p:txBody>
          <a:bodyPr/>
          <a:lstStyle/>
          <a:p>
            <a:r>
              <a:rPr lang="en-US" dirty="0"/>
              <a:t>S.N.B. Tackie, SICS-DIS</a:t>
            </a:r>
          </a:p>
        </p:txBody>
      </p:sp>
      <p:sp>
        <p:nvSpPr>
          <p:cNvPr id="8" name="Slide Number Placeholder 7"/>
          <p:cNvSpPr>
            <a:spLocks noGrp="1"/>
          </p:cNvSpPr>
          <p:nvPr>
            <p:ph type="sldNum" sz="quarter" idx="4"/>
          </p:nvPr>
        </p:nvSpPr>
        <p:spPr/>
        <p:txBody>
          <a:bodyPr/>
          <a:lstStyle/>
          <a:p>
            <a:r>
              <a:rPr lang="en-US"/>
              <a:t>Slide </a:t>
            </a:r>
            <a:fld id="{FD3DDBF2-094B-4CA4-965C-FB22D307DBD7}" type="slidenum">
              <a:rPr lang="en-US" smtClean="0"/>
              <a:pPr/>
              <a:t>12</a:t>
            </a:fld>
            <a:endParaRPr lang="en-US" dirty="0"/>
          </a:p>
        </p:txBody>
      </p:sp>
    </p:spTree>
    <p:extLst>
      <p:ext uri="{BB962C8B-B14F-4D97-AF65-F5344CB8AC3E}">
        <p14:creationId xmlns:p14="http://schemas.microsoft.com/office/powerpoint/2010/main" val="32892092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b="1" dirty="0"/>
              <a:t>Information Dissemination  in Pre-literate Societies</a:t>
            </a:r>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GB" sz="2600" dirty="0"/>
              <a:t>Language</a:t>
            </a:r>
          </a:p>
          <a:p>
            <a:pPr>
              <a:buFont typeface="Wingdings" panose="05000000000000000000" pitchFamily="2" charset="2"/>
              <a:buChar char="§"/>
            </a:pPr>
            <a:r>
              <a:rPr lang="en-GB" sz="2600" dirty="0"/>
              <a:t>Observation</a:t>
            </a:r>
          </a:p>
          <a:p>
            <a:pPr>
              <a:buFont typeface="Wingdings" panose="05000000000000000000" pitchFamily="2" charset="2"/>
              <a:buChar char="§"/>
            </a:pPr>
            <a:r>
              <a:rPr lang="en-GB" sz="2600" dirty="0"/>
              <a:t>Imitation </a:t>
            </a:r>
          </a:p>
          <a:p>
            <a:pPr>
              <a:buFont typeface="Wingdings" panose="05000000000000000000" pitchFamily="2" charset="2"/>
              <a:buChar char="§"/>
            </a:pPr>
            <a:r>
              <a:rPr lang="en-GB" sz="2600" dirty="0"/>
              <a:t>Other forms;</a:t>
            </a:r>
          </a:p>
          <a:p>
            <a:pPr marL="914400" lvl="2" indent="0">
              <a:buNone/>
            </a:pPr>
            <a:r>
              <a:rPr lang="en-GB" dirty="0"/>
              <a:t>_gestures or sign language</a:t>
            </a:r>
          </a:p>
          <a:p>
            <a:pPr marL="914400" lvl="2" indent="0">
              <a:buNone/>
            </a:pPr>
            <a:r>
              <a:rPr lang="en-GB" dirty="0"/>
              <a:t>_scarification:</a:t>
            </a:r>
          </a:p>
          <a:p>
            <a:pPr marL="1371600" lvl="3" indent="0">
              <a:buNone/>
            </a:pPr>
            <a:r>
              <a:rPr lang="en-GB" dirty="0"/>
              <a:t>_Shows a persons ethnic group </a:t>
            </a:r>
          </a:p>
          <a:p>
            <a:pPr marL="1371600" lvl="3" indent="0">
              <a:buNone/>
            </a:pPr>
            <a:r>
              <a:rPr lang="en-GB" dirty="0"/>
              <a:t>_A persons status in society</a:t>
            </a:r>
          </a:p>
          <a:p>
            <a:pPr marL="914400" lvl="2" indent="0">
              <a:buNone/>
            </a:pPr>
            <a:r>
              <a:rPr lang="en-GB" dirty="0"/>
              <a:t>_Drumming or drum language </a:t>
            </a:r>
          </a:p>
        </p:txBody>
      </p:sp>
      <p:sp>
        <p:nvSpPr>
          <p:cNvPr id="4" name="Footer Placeholder 3"/>
          <p:cNvSpPr>
            <a:spLocks noGrp="1"/>
          </p:cNvSpPr>
          <p:nvPr>
            <p:ph type="ftr" sz="quarter" idx="3"/>
          </p:nvPr>
        </p:nvSpPr>
        <p:spPr/>
        <p:txBody>
          <a:bodyPr/>
          <a:lstStyle/>
          <a:p>
            <a:r>
              <a:rPr lang="en-US" dirty="0"/>
              <a:t>S.N.B. Tackie, SICS-DIS</a:t>
            </a:r>
          </a:p>
        </p:txBody>
      </p:sp>
      <p:sp>
        <p:nvSpPr>
          <p:cNvPr id="5" name="Slide Number Placeholder 4"/>
          <p:cNvSpPr>
            <a:spLocks noGrp="1"/>
          </p:cNvSpPr>
          <p:nvPr>
            <p:ph type="sldNum" sz="quarter" idx="4"/>
          </p:nvPr>
        </p:nvSpPr>
        <p:spPr/>
        <p:txBody>
          <a:bodyPr/>
          <a:lstStyle/>
          <a:p>
            <a:r>
              <a:rPr lang="en-US"/>
              <a:t>Slide </a:t>
            </a:r>
            <a:fld id="{FD3DDBF2-094B-4CA4-965C-FB22D307DBD7}" type="slidenum">
              <a:rPr lang="en-US" smtClean="0"/>
              <a:pPr/>
              <a:t>13</a:t>
            </a:fld>
            <a:endParaRPr lang="en-US" dirty="0"/>
          </a:p>
        </p:txBody>
      </p:sp>
    </p:spTree>
    <p:extLst>
      <p:ext uri="{BB962C8B-B14F-4D97-AF65-F5344CB8AC3E}">
        <p14:creationId xmlns:p14="http://schemas.microsoft.com/office/powerpoint/2010/main" val="15646553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a:t>The Discovery of Writing</a:t>
            </a:r>
          </a:p>
        </p:txBody>
      </p:sp>
      <p:sp>
        <p:nvSpPr>
          <p:cNvPr id="3" name="Content Placeholder 2"/>
          <p:cNvSpPr>
            <a:spLocks noGrp="1"/>
          </p:cNvSpPr>
          <p:nvPr>
            <p:ph idx="1"/>
          </p:nvPr>
        </p:nvSpPr>
        <p:spPr>
          <a:xfrm>
            <a:off x="457200" y="1600200"/>
            <a:ext cx="8229600" cy="4419599"/>
          </a:xfrm>
        </p:spPr>
        <p:txBody>
          <a:bodyPr>
            <a:normAutofit/>
          </a:bodyPr>
          <a:lstStyle/>
          <a:p>
            <a:pPr marL="0" indent="0">
              <a:buNone/>
            </a:pPr>
            <a:r>
              <a:rPr lang="en-GB" sz="2600" dirty="0"/>
              <a:t>When society realized the need to preserve more information for the benefit of generations, preliterate society resorted to the crudest form of writing  - </a:t>
            </a:r>
          </a:p>
          <a:p>
            <a:pPr lvl="1"/>
            <a:r>
              <a:rPr lang="en-GB" dirty="0"/>
              <a:t>graphic representations of daily life</a:t>
            </a:r>
          </a:p>
          <a:p>
            <a:pPr lvl="2"/>
            <a:r>
              <a:rPr lang="en-GB" dirty="0"/>
              <a:t>scratches in the form of drawings on the walls of caves.</a:t>
            </a:r>
          </a:p>
          <a:p>
            <a:pPr lvl="1"/>
            <a:r>
              <a:rPr lang="en-GB" dirty="0"/>
              <a:t>Pictorial representation of </a:t>
            </a:r>
            <a:r>
              <a:rPr lang="en-GB" dirty="0" smtClean="0"/>
              <a:t>information</a:t>
            </a:r>
          </a:p>
          <a:p>
            <a:pPr marL="457200" lvl="1" indent="0">
              <a:buNone/>
            </a:pPr>
            <a:r>
              <a:rPr lang="en-GB" dirty="0"/>
              <a:t>	</a:t>
            </a:r>
            <a:r>
              <a:rPr lang="en-GB" dirty="0" smtClean="0"/>
              <a:t>- </a:t>
            </a:r>
            <a:r>
              <a:rPr lang="en-US" dirty="0" smtClean="0"/>
              <a:t>Pictures are forceful </a:t>
            </a:r>
            <a:r>
              <a:rPr lang="en-US" dirty="0"/>
              <a:t>and important in conveying shapes </a:t>
            </a:r>
            <a:r>
              <a:rPr lang="en-US" dirty="0" smtClean="0"/>
              <a:t>	   and </a:t>
            </a:r>
            <a:r>
              <a:rPr lang="en-US" dirty="0"/>
              <a:t>colours, </a:t>
            </a:r>
            <a:r>
              <a:rPr lang="en-US" dirty="0" smtClean="0"/>
              <a:t>than </a:t>
            </a:r>
            <a:r>
              <a:rPr lang="en-US" dirty="0"/>
              <a:t>words, </a:t>
            </a:r>
            <a:r>
              <a:rPr lang="en-US" dirty="0" smtClean="0"/>
              <a:t>	</a:t>
            </a:r>
          </a:p>
          <a:p>
            <a:pPr marL="457200" lvl="1" indent="0">
              <a:buNone/>
            </a:pPr>
            <a:r>
              <a:rPr lang="en-US" smtClean="0"/>
              <a:t>	- Less </a:t>
            </a:r>
            <a:r>
              <a:rPr lang="en-US" dirty="0"/>
              <a:t>effective in expressing certain ideas.  </a:t>
            </a:r>
            <a:endParaRPr lang="en-US" dirty="0" smtClean="0"/>
          </a:p>
        </p:txBody>
      </p:sp>
      <p:sp>
        <p:nvSpPr>
          <p:cNvPr id="4" name="Footer Placeholder 3"/>
          <p:cNvSpPr>
            <a:spLocks noGrp="1"/>
          </p:cNvSpPr>
          <p:nvPr>
            <p:ph type="ftr" sz="quarter" idx="3"/>
          </p:nvPr>
        </p:nvSpPr>
        <p:spPr/>
        <p:txBody>
          <a:bodyPr/>
          <a:lstStyle/>
          <a:p>
            <a:r>
              <a:rPr lang="en-US" dirty="0"/>
              <a:t>S.N.B. Tackie, SICS-DIS</a:t>
            </a:r>
          </a:p>
        </p:txBody>
      </p:sp>
      <p:sp>
        <p:nvSpPr>
          <p:cNvPr id="5" name="Slide Number Placeholder 4"/>
          <p:cNvSpPr>
            <a:spLocks noGrp="1"/>
          </p:cNvSpPr>
          <p:nvPr>
            <p:ph type="sldNum" sz="quarter" idx="4"/>
          </p:nvPr>
        </p:nvSpPr>
        <p:spPr/>
        <p:txBody>
          <a:bodyPr/>
          <a:lstStyle/>
          <a:p>
            <a:r>
              <a:rPr lang="en-US"/>
              <a:t>Slide </a:t>
            </a:r>
            <a:fld id="{FD3DDBF2-094B-4CA4-965C-FB22D307DBD7}" type="slidenum">
              <a:rPr lang="en-US" smtClean="0"/>
              <a:pPr/>
              <a:t>14</a:t>
            </a:fld>
            <a:endParaRPr lang="en-US" dirty="0"/>
          </a:p>
        </p:txBody>
      </p:sp>
    </p:spTree>
    <p:extLst>
      <p:ext uri="{BB962C8B-B14F-4D97-AF65-F5344CB8AC3E}">
        <p14:creationId xmlns:p14="http://schemas.microsoft.com/office/powerpoint/2010/main" val="23324150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The Discovery of </a:t>
            </a:r>
            <a:r>
              <a:rPr lang="en-GB" b="1" dirty="0" smtClean="0"/>
              <a:t>Writing(Cont</a:t>
            </a:r>
            <a:r>
              <a:rPr lang="en-GB" b="1" dirty="0"/>
              <a:t>.</a:t>
            </a:r>
            <a:r>
              <a:rPr lang="en-GB" b="1" dirty="0" smtClean="0"/>
              <a:t>)</a:t>
            </a:r>
            <a:endParaRPr lang="en-US" dirty="0"/>
          </a:p>
        </p:txBody>
      </p:sp>
      <p:sp>
        <p:nvSpPr>
          <p:cNvPr id="3" name="Content Placeholder 2"/>
          <p:cNvSpPr>
            <a:spLocks noGrp="1"/>
          </p:cNvSpPr>
          <p:nvPr>
            <p:ph idx="1"/>
          </p:nvPr>
        </p:nvSpPr>
        <p:spPr/>
        <p:txBody>
          <a:bodyPr>
            <a:normAutofit fontScale="92500" lnSpcReduction="10000"/>
          </a:bodyPr>
          <a:lstStyle/>
          <a:p>
            <a:pPr lvl="1"/>
            <a:r>
              <a:rPr lang="en-US" b="1" dirty="0"/>
              <a:t>For example, </a:t>
            </a:r>
            <a:endParaRPr lang="en-US" b="1" dirty="0" smtClean="0"/>
          </a:p>
          <a:p>
            <a:pPr marL="457200" lvl="1" indent="0">
              <a:buNone/>
            </a:pPr>
            <a:r>
              <a:rPr lang="en-US" dirty="0"/>
              <a:t>	</a:t>
            </a:r>
            <a:r>
              <a:rPr lang="en-US" dirty="0" smtClean="0"/>
              <a:t>a </a:t>
            </a:r>
            <a:r>
              <a:rPr lang="en-US" dirty="0"/>
              <a:t>picture can show how beautiful a house is through its </a:t>
            </a:r>
            <a:r>
              <a:rPr lang="en-US" dirty="0" smtClean="0"/>
              <a:t>	shape 	and </a:t>
            </a:r>
            <a:r>
              <a:rPr lang="en-US" dirty="0" err="1"/>
              <a:t>colour</a:t>
            </a:r>
            <a:r>
              <a:rPr lang="en-US" dirty="0"/>
              <a:t> </a:t>
            </a:r>
          </a:p>
          <a:p>
            <a:pPr marL="457200" lvl="1" indent="0">
              <a:buNone/>
            </a:pPr>
            <a:r>
              <a:rPr lang="en-US" dirty="0" smtClean="0"/>
              <a:t>	but </a:t>
            </a:r>
            <a:r>
              <a:rPr lang="en-US" dirty="0"/>
              <a:t>it cannot state its financial value.  </a:t>
            </a:r>
            <a:endParaRPr lang="en-US" dirty="0" smtClean="0"/>
          </a:p>
          <a:p>
            <a:pPr marL="457200" lvl="1" indent="0">
              <a:buNone/>
            </a:pPr>
            <a:r>
              <a:rPr lang="en-US" dirty="0"/>
              <a:t>	</a:t>
            </a:r>
            <a:r>
              <a:rPr lang="en-US" b="1" dirty="0" smtClean="0"/>
              <a:t>Or</a:t>
            </a:r>
            <a:r>
              <a:rPr lang="en-US" dirty="0" smtClean="0"/>
              <a:t> </a:t>
            </a:r>
          </a:p>
          <a:p>
            <a:pPr marL="457200" lvl="1" indent="0">
              <a:buNone/>
            </a:pPr>
            <a:r>
              <a:rPr lang="en-US" dirty="0" smtClean="0"/>
              <a:t>	a </a:t>
            </a:r>
            <a:r>
              <a:rPr lang="en-US" dirty="0"/>
              <a:t>picture can reproduce with a high degree of accuracy </a:t>
            </a:r>
            <a:r>
              <a:rPr lang="en-US" dirty="0" smtClean="0"/>
              <a:t>	the 	appearance </a:t>
            </a:r>
            <a:r>
              <a:rPr lang="en-US" dirty="0"/>
              <a:t>of a car, </a:t>
            </a:r>
            <a:endParaRPr lang="en-US" dirty="0" smtClean="0"/>
          </a:p>
          <a:p>
            <a:pPr marL="457200" lvl="1" indent="0">
              <a:buNone/>
            </a:pPr>
            <a:r>
              <a:rPr lang="en-US" dirty="0" smtClean="0"/>
              <a:t>	but </a:t>
            </a:r>
            <a:r>
              <a:rPr lang="en-US" dirty="0"/>
              <a:t>it cannot explain how it works nor show its performance </a:t>
            </a:r>
            <a:r>
              <a:rPr lang="en-US" dirty="0" smtClean="0"/>
              <a:t>	when </a:t>
            </a:r>
            <a:r>
              <a:rPr lang="en-US" dirty="0"/>
              <a:t>it is in motion. </a:t>
            </a:r>
          </a:p>
          <a:p>
            <a:pPr marL="457200" lvl="1" indent="0">
              <a:buNone/>
            </a:pPr>
            <a:endParaRPr lang="en-GB" dirty="0"/>
          </a:p>
          <a:p>
            <a:pPr lvl="1"/>
            <a:r>
              <a:rPr lang="en-GB" dirty="0"/>
              <a:t>tribal marks that were made on the face and other parts of the human body.  </a:t>
            </a:r>
          </a:p>
          <a:p>
            <a:endParaRPr lang="en-US" dirty="0"/>
          </a:p>
        </p:txBody>
      </p:sp>
      <p:sp>
        <p:nvSpPr>
          <p:cNvPr id="4" name="Footer Placeholder 3"/>
          <p:cNvSpPr>
            <a:spLocks noGrp="1"/>
          </p:cNvSpPr>
          <p:nvPr>
            <p:ph type="ftr" sz="quarter" idx="3"/>
          </p:nvPr>
        </p:nvSpPr>
        <p:spPr/>
        <p:txBody>
          <a:bodyPr/>
          <a:lstStyle/>
          <a:p>
            <a:r>
              <a:rPr lang="en-US" smtClean="0"/>
              <a:t>Dr. Richard Boateng, UGBS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15</a:t>
            </a:fld>
            <a:endParaRPr lang="en-US" dirty="0"/>
          </a:p>
        </p:txBody>
      </p:sp>
    </p:spTree>
    <p:extLst>
      <p:ext uri="{BB962C8B-B14F-4D97-AF65-F5344CB8AC3E}">
        <p14:creationId xmlns:p14="http://schemas.microsoft.com/office/powerpoint/2010/main" val="37745875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3886200"/>
            <a:ext cx="5486400" cy="685800"/>
          </a:xfrm>
        </p:spPr>
        <p:txBody>
          <a:bodyPr>
            <a:normAutofit/>
          </a:bodyPr>
          <a:lstStyle/>
          <a:p>
            <a:r>
              <a:rPr lang="en-US" sz="2800" dirty="0">
                <a:solidFill>
                  <a:schemeClr val="tx1"/>
                </a:solidFill>
              </a:rPr>
              <a:t>Limitations of Oral Tradition</a:t>
            </a:r>
          </a:p>
        </p:txBody>
      </p:sp>
      <p:sp>
        <p:nvSpPr>
          <p:cNvPr id="8" name="Text Placeholder 7"/>
          <p:cNvSpPr>
            <a:spLocks noGrp="1"/>
          </p:cNvSpPr>
          <p:nvPr>
            <p:ph type="body" idx="1"/>
          </p:nvPr>
        </p:nvSpPr>
        <p:spPr>
          <a:xfrm>
            <a:off x="685800" y="3048000"/>
            <a:ext cx="7772400" cy="825500"/>
          </a:xfrm>
        </p:spPr>
        <p:txBody>
          <a:bodyPr>
            <a:normAutofit/>
          </a:bodyPr>
          <a:lstStyle/>
          <a:p>
            <a:r>
              <a:rPr lang="en-US" sz="2500" b="1" dirty="0"/>
              <a:t>Topic Three:</a:t>
            </a:r>
          </a:p>
        </p:txBody>
      </p:sp>
      <p:sp>
        <p:nvSpPr>
          <p:cNvPr id="6" name="Footer Placeholder 5"/>
          <p:cNvSpPr>
            <a:spLocks noGrp="1"/>
          </p:cNvSpPr>
          <p:nvPr>
            <p:ph type="ftr" sz="quarter" idx="3"/>
          </p:nvPr>
        </p:nvSpPr>
        <p:spPr/>
        <p:txBody>
          <a:bodyPr/>
          <a:lstStyle/>
          <a:p>
            <a:r>
              <a:rPr lang="en-US" dirty="0"/>
              <a:t>S.N.B. Tackie, SICS-DIS</a:t>
            </a:r>
          </a:p>
        </p:txBody>
      </p:sp>
      <p:sp>
        <p:nvSpPr>
          <p:cNvPr id="7" name="Slide Number Placeholder 6"/>
          <p:cNvSpPr>
            <a:spLocks noGrp="1"/>
          </p:cNvSpPr>
          <p:nvPr>
            <p:ph type="sldNum" sz="quarter" idx="4"/>
          </p:nvPr>
        </p:nvSpPr>
        <p:spPr/>
        <p:txBody>
          <a:bodyPr/>
          <a:lstStyle/>
          <a:p>
            <a:r>
              <a:rPr lang="en-US"/>
              <a:t>Slide </a:t>
            </a:r>
            <a:fld id="{FD3DDBF2-094B-4CA4-965C-FB22D307DBD7}" type="slidenum">
              <a:rPr lang="en-US" smtClean="0"/>
              <a:pPr/>
              <a:t>16</a:t>
            </a:fld>
            <a:endParaRPr lang="en-US" dirty="0"/>
          </a:p>
        </p:txBody>
      </p:sp>
    </p:spTree>
    <p:extLst>
      <p:ext uri="{BB962C8B-B14F-4D97-AF65-F5344CB8AC3E}">
        <p14:creationId xmlns:p14="http://schemas.microsoft.com/office/powerpoint/2010/main" val="27975488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Oral Tradition in Africa</a:t>
            </a:r>
          </a:p>
        </p:txBody>
      </p:sp>
      <p:sp>
        <p:nvSpPr>
          <p:cNvPr id="3" name="Content Placeholder 2"/>
          <p:cNvSpPr>
            <a:spLocks noGrp="1"/>
          </p:cNvSpPr>
          <p:nvPr>
            <p:ph idx="1"/>
          </p:nvPr>
        </p:nvSpPr>
        <p:spPr>
          <a:xfrm>
            <a:off x="457200" y="1600200"/>
            <a:ext cx="8229600" cy="4800600"/>
          </a:xfrm>
        </p:spPr>
        <p:txBody>
          <a:bodyPr>
            <a:normAutofit/>
          </a:bodyPr>
          <a:lstStyle/>
          <a:p>
            <a:r>
              <a:rPr lang="en-GB" sz="2600" dirty="0"/>
              <a:t>Oral Tradition:</a:t>
            </a:r>
          </a:p>
          <a:p>
            <a:pPr lvl="3"/>
            <a:r>
              <a:rPr lang="en-GB" sz="2400" dirty="0"/>
              <a:t>Before writing began in Africa, the oral tradition was the commonest form of communication and education.</a:t>
            </a:r>
          </a:p>
          <a:p>
            <a:pPr lvl="3">
              <a:buNone/>
            </a:pPr>
            <a:endParaRPr lang="en-GB" sz="2400" dirty="0"/>
          </a:p>
          <a:p>
            <a:pPr lvl="3"/>
            <a:r>
              <a:rPr lang="en-GB" sz="2400" dirty="0"/>
              <a:t>Even after the invention of writing, the oral tradition is still very popular in Africa, because: </a:t>
            </a:r>
          </a:p>
          <a:p>
            <a:pPr lvl="5"/>
            <a:r>
              <a:rPr lang="en-GB" sz="2200" dirty="0"/>
              <a:t>literacy rate in Africa is still very low, </a:t>
            </a:r>
          </a:p>
          <a:p>
            <a:pPr lvl="5"/>
            <a:r>
              <a:rPr lang="en-GB" sz="2200" dirty="0"/>
              <a:t>the local language is easier to communicate with than foreign languages.</a:t>
            </a:r>
          </a:p>
          <a:p>
            <a:pPr marL="1371600" lvl="3" indent="0">
              <a:buNone/>
            </a:pPr>
            <a:endParaRPr lang="en-GB" dirty="0"/>
          </a:p>
          <a:p>
            <a:pPr lvl="3"/>
            <a:endParaRPr lang="en-GB" dirty="0"/>
          </a:p>
        </p:txBody>
      </p:sp>
      <p:sp>
        <p:nvSpPr>
          <p:cNvPr id="5" name="Footer Placeholder 4"/>
          <p:cNvSpPr>
            <a:spLocks noGrp="1"/>
          </p:cNvSpPr>
          <p:nvPr>
            <p:ph type="ftr" sz="quarter" idx="3"/>
          </p:nvPr>
        </p:nvSpPr>
        <p:spPr/>
        <p:txBody>
          <a:bodyPr/>
          <a:lstStyle/>
          <a:p>
            <a:r>
              <a:rPr lang="en-US" dirty="0"/>
              <a:t>S.N.B. </a:t>
            </a:r>
            <a:r>
              <a:rPr lang="en-US" dirty="0" err="1"/>
              <a:t>Tackie</a:t>
            </a:r>
            <a:r>
              <a:rPr lang="en-US" dirty="0"/>
              <a:t>, SICS-DIS</a:t>
            </a:r>
          </a:p>
        </p:txBody>
      </p:sp>
      <p:sp>
        <p:nvSpPr>
          <p:cNvPr id="6" name="Slide Number Placeholder 5"/>
          <p:cNvSpPr>
            <a:spLocks noGrp="1"/>
          </p:cNvSpPr>
          <p:nvPr>
            <p:ph type="sldNum" sz="quarter" idx="4"/>
          </p:nvPr>
        </p:nvSpPr>
        <p:spPr/>
        <p:txBody>
          <a:bodyPr/>
          <a:lstStyle/>
          <a:p>
            <a:r>
              <a:rPr lang="en-US"/>
              <a:t>Slide </a:t>
            </a:r>
            <a:fld id="{FD3DDBF2-094B-4CA4-965C-FB22D307DBD7}" type="slidenum">
              <a:rPr lang="en-US" smtClean="0"/>
              <a:pPr/>
              <a:t>17</a:t>
            </a:fld>
            <a:endParaRPr lang="en-US" dirty="0"/>
          </a:p>
        </p:txBody>
      </p:sp>
    </p:spTree>
    <p:extLst>
      <p:ext uri="{BB962C8B-B14F-4D97-AF65-F5344CB8AC3E}">
        <p14:creationId xmlns:p14="http://schemas.microsoft.com/office/powerpoint/2010/main" val="27247810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808038"/>
          </a:xfrm>
        </p:spPr>
        <p:txBody>
          <a:bodyPr>
            <a:normAutofit fontScale="90000"/>
          </a:bodyPr>
          <a:lstStyle/>
          <a:p>
            <a:r>
              <a:rPr lang="en-US" b="1" dirty="0"/>
              <a:t>Advantages of </a:t>
            </a:r>
            <a:r>
              <a:rPr lang="en-US" b="1" dirty="0" smtClean="0"/>
              <a:t>Oral Communication</a:t>
            </a:r>
            <a:r>
              <a:rPr lang="en-US" dirty="0"/>
              <a:t/>
            </a:r>
            <a:br>
              <a:rPr lang="en-US" dirty="0"/>
            </a:b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smtClean="0"/>
              <a:t>Oral </a:t>
            </a:r>
            <a:r>
              <a:rPr lang="en-US" dirty="0"/>
              <a:t>communication is a method of communication through speech. </a:t>
            </a:r>
            <a:endParaRPr lang="en-US" dirty="0" smtClean="0"/>
          </a:p>
          <a:p>
            <a:pPr marL="0" indent="0">
              <a:buNone/>
            </a:pPr>
            <a:r>
              <a:rPr lang="en-US" dirty="0" smtClean="0"/>
              <a:t>Its </a:t>
            </a:r>
            <a:r>
              <a:rPr lang="en-US" dirty="0"/>
              <a:t>advantages are:</a:t>
            </a:r>
          </a:p>
          <a:p>
            <a:pPr lvl="1"/>
            <a:r>
              <a:rPr lang="en-US" dirty="0"/>
              <a:t>Immediacy and personal touch (which may be difficult to achieve in other forms of communication)</a:t>
            </a:r>
          </a:p>
          <a:p>
            <a:pPr lvl="1"/>
            <a:r>
              <a:rPr lang="en-US" dirty="0"/>
              <a:t>Informal or flexible setting (which allows the sender and the receiver of the message to interact with questions and answers; comments and </a:t>
            </a:r>
            <a:r>
              <a:rPr lang="en-US" dirty="0" smtClean="0"/>
              <a:t>responses).</a:t>
            </a:r>
            <a:endParaRPr lang="en-US" dirty="0"/>
          </a:p>
          <a:p>
            <a:pPr lvl="1"/>
            <a:r>
              <a:rPr lang="en-US" dirty="0"/>
              <a:t>Communication takes place in a given time frame ( resulting in immediate feedback and permitting instant reaction).</a:t>
            </a:r>
          </a:p>
          <a:p>
            <a:endParaRPr lang="en-US" dirty="0"/>
          </a:p>
        </p:txBody>
      </p:sp>
      <p:sp>
        <p:nvSpPr>
          <p:cNvPr id="4" name="Footer Placeholder 3"/>
          <p:cNvSpPr>
            <a:spLocks noGrp="1"/>
          </p:cNvSpPr>
          <p:nvPr>
            <p:ph type="ftr" sz="quarter" idx="3"/>
          </p:nvPr>
        </p:nvSpPr>
        <p:spPr/>
        <p:txBody>
          <a:bodyPr/>
          <a:lstStyle/>
          <a:p>
            <a:r>
              <a:rPr lang="en-US" smtClean="0"/>
              <a:t>Dr. Richard Boateng, UGBS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18</a:t>
            </a:fld>
            <a:endParaRPr lang="en-US" dirty="0"/>
          </a:p>
        </p:txBody>
      </p:sp>
    </p:spTree>
    <p:extLst>
      <p:ext uri="{BB962C8B-B14F-4D97-AF65-F5344CB8AC3E}">
        <p14:creationId xmlns:p14="http://schemas.microsoft.com/office/powerpoint/2010/main" val="6662920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Limitations of Oral Communication</a:t>
            </a:r>
            <a:endParaRPr lang="en-GB" b="1" dirty="0"/>
          </a:p>
        </p:txBody>
      </p:sp>
      <p:sp>
        <p:nvSpPr>
          <p:cNvPr id="3" name="Content Placeholder 2"/>
          <p:cNvSpPr>
            <a:spLocks noGrp="1"/>
          </p:cNvSpPr>
          <p:nvPr>
            <p:ph idx="1"/>
          </p:nvPr>
        </p:nvSpPr>
        <p:spPr/>
        <p:txBody>
          <a:bodyPr>
            <a:normAutofit fontScale="85000" lnSpcReduction="20000"/>
          </a:bodyPr>
          <a:lstStyle/>
          <a:p>
            <a:pPr algn="just">
              <a:buFont typeface="Wingdings" panose="05000000000000000000" pitchFamily="2" charset="2"/>
              <a:buChar char="§"/>
            </a:pPr>
            <a:r>
              <a:rPr lang="en-GB" dirty="0"/>
              <a:t>relies on human memory. </a:t>
            </a:r>
          </a:p>
          <a:p>
            <a:pPr marL="0" indent="0" algn="just">
              <a:buNone/>
            </a:pPr>
            <a:endParaRPr lang="en-GB" dirty="0"/>
          </a:p>
          <a:p>
            <a:pPr algn="just">
              <a:buFont typeface="Wingdings" panose="05000000000000000000" pitchFamily="2" charset="2"/>
              <a:buChar char="§"/>
            </a:pPr>
            <a:r>
              <a:rPr lang="en-GB" dirty="0"/>
              <a:t>depends too much on age. </a:t>
            </a:r>
          </a:p>
          <a:p>
            <a:pPr marL="0" indent="0" algn="just">
              <a:buNone/>
            </a:pPr>
            <a:endParaRPr lang="en-GB" dirty="0"/>
          </a:p>
          <a:p>
            <a:pPr algn="just">
              <a:buFont typeface="Wingdings" panose="05000000000000000000" pitchFamily="2" charset="2"/>
              <a:buChar char="§"/>
            </a:pPr>
            <a:r>
              <a:rPr lang="en-GB" dirty="0"/>
              <a:t>demands that boys do one thing e.g., hunting, and girls do another thing e.g., cooking</a:t>
            </a:r>
          </a:p>
          <a:p>
            <a:pPr marL="0" indent="0" algn="just">
              <a:buNone/>
            </a:pPr>
            <a:endParaRPr lang="en-GB" dirty="0"/>
          </a:p>
          <a:p>
            <a:pPr algn="just">
              <a:buFont typeface="Wingdings" panose="05000000000000000000" pitchFamily="2" charset="2"/>
              <a:buChar char="§"/>
            </a:pPr>
            <a:r>
              <a:rPr lang="en-GB" dirty="0"/>
              <a:t> develops mistakes as the years go by.</a:t>
            </a:r>
          </a:p>
          <a:p>
            <a:pPr marL="0" indent="0" algn="just">
              <a:buNone/>
            </a:pPr>
            <a:r>
              <a:rPr lang="en-GB" dirty="0"/>
              <a:t> </a:t>
            </a:r>
          </a:p>
          <a:p>
            <a:pPr algn="just">
              <a:buFont typeface="Wingdings" panose="05000000000000000000" pitchFamily="2" charset="2"/>
              <a:buChar char="§"/>
            </a:pPr>
            <a:r>
              <a:rPr lang="en-GB" dirty="0"/>
              <a:t>the young can scarcely challenge the adult.  </a:t>
            </a:r>
          </a:p>
          <a:p>
            <a:pPr marL="0" indent="0" algn="just">
              <a:buNone/>
            </a:pPr>
            <a:endParaRPr lang="en-GB" dirty="0"/>
          </a:p>
          <a:p>
            <a:pPr algn="just">
              <a:buFont typeface="Wingdings" panose="05000000000000000000" pitchFamily="2" charset="2"/>
              <a:buChar char="§"/>
            </a:pPr>
            <a:r>
              <a:rPr lang="en-GB" dirty="0"/>
              <a:t> the death of an old person is the loss of a whole tradition. </a:t>
            </a:r>
          </a:p>
        </p:txBody>
      </p:sp>
      <p:sp>
        <p:nvSpPr>
          <p:cNvPr id="4" name="Footer Placeholder 3"/>
          <p:cNvSpPr>
            <a:spLocks noGrp="1"/>
          </p:cNvSpPr>
          <p:nvPr>
            <p:ph type="ftr" sz="quarter" idx="3"/>
          </p:nvPr>
        </p:nvSpPr>
        <p:spPr/>
        <p:txBody>
          <a:bodyPr/>
          <a:lstStyle/>
          <a:p>
            <a:r>
              <a:rPr lang="en-US" dirty="0"/>
              <a:t>S.N.B. Tackie, SICS-DIS</a:t>
            </a:r>
          </a:p>
        </p:txBody>
      </p:sp>
      <p:sp>
        <p:nvSpPr>
          <p:cNvPr id="5" name="Slide Number Placeholder 4"/>
          <p:cNvSpPr>
            <a:spLocks noGrp="1"/>
          </p:cNvSpPr>
          <p:nvPr>
            <p:ph type="sldNum" sz="quarter" idx="4"/>
          </p:nvPr>
        </p:nvSpPr>
        <p:spPr/>
        <p:txBody>
          <a:bodyPr/>
          <a:lstStyle/>
          <a:p>
            <a:r>
              <a:rPr lang="en-US"/>
              <a:t>Slide </a:t>
            </a:r>
            <a:fld id="{FD3DDBF2-094B-4CA4-965C-FB22D307DBD7}" type="slidenum">
              <a:rPr lang="en-US" smtClean="0"/>
              <a:pPr/>
              <a:t>19</a:t>
            </a:fld>
            <a:endParaRPr lang="en-US" dirty="0"/>
          </a:p>
        </p:txBody>
      </p:sp>
    </p:spTree>
    <p:extLst>
      <p:ext uri="{BB962C8B-B14F-4D97-AF65-F5344CB8AC3E}">
        <p14:creationId xmlns:p14="http://schemas.microsoft.com/office/powerpoint/2010/main" val="13872406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3886200"/>
            <a:ext cx="7772400" cy="622300"/>
          </a:xfrm>
        </p:spPr>
        <p:txBody>
          <a:bodyPr>
            <a:normAutofit/>
          </a:bodyPr>
          <a:lstStyle/>
          <a:p>
            <a:r>
              <a:rPr lang="en-US" sz="2800" dirty="0">
                <a:solidFill>
                  <a:schemeClr val="tx1"/>
                </a:solidFill>
              </a:rPr>
              <a:t>Communication in literate societies</a:t>
            </a:r>
          </a:p>
        </p:txBody>
      </p:sp>
      <p:sp>
        <p:nvSpPr>
          <p:cNvPr id="8" name="Text Placeholder 7"/>
          <p:cNvSpPr>
            <a:spLocks noGrp="1"/>
          </p:cNvSpPr>
          <p:nvPr>
            <p:ph type="body" idx="1"/>
          </p:nvPr>
        </p:nvSpPr>
        <p:spPr>
          <a:xfrm>
            <a:off x="762000" y="3200400"/>
            <a:ext cx="7772400" cy="673100"/>
          </a:xfrm>
        </p:spPr>
        <p:txBody>
          <a:bodyPr>
            <a:normAutofit/>
          </a:bodyPr>
          <a:lstStyle/>
          <a:p>
            <a:r>
              <a:rPr lang="en-US" sz="2500" b="1" dirty="0"/>
              <a:t>Topic Four:</a:t>
            </a:r>
          </a:p>
        </p:txBody>
      </p:sp>
      <p:sp>
        <p:nvSpPr>
          <p:cNvPr id="6" name="Footer Placeholder 5"/>
          <p:cNvSpPr>
            <a:spLocks noGrp="1"/>
          </p:cNvSpPr>
          <p:nvPr>
            <p:ph type="ftr" sz="quarter" idx="3"/>
          </p:nvPr>
        </p:nvSpPr>
        <p:spPr/>
        <p:txBody>
          <a:bodyPr/>
          <a:lstStyle/>
          <a:p>
            <a:r>
              <a:rPr lang="en-US" dirty="0"/>
              <a:t>S.N.B. Tackie, SICS-DIS</a:t>
            </a:r>
          </a:p>
        </p:txBody>
      </p:sp>
      <p:sp>
        <p:nvSpPr>
          <p:cNvPr id="7" name="Slide Number Placeholder 6"/>
          <p:cNvSpPr>
            <a:spLocks noGrp="1"/>
          </p:cNvSpPr>
          <p:nvPr>
            <p:ph type="sldNum" sz="quarter" idx="4"/>
          </p:nvPr>
        </p:nvSpPr>
        <p:spPr/>
        <p:txBody>
          <a:bodyPr/>
          <a:lstStyle/>
          <a:p>
            <a:r>
              <a:rPr lang="en-US"/>
              <a:t>Slide </a:t>
            </a:r>
            <a:fld id="{FD3DDBF2-094B-4CA4-965C-FB22D307DBD7}" type="slidenum">
              <a:rPr lang="en-US" smtClean="0"/>
              <a:pPr/>
              <a:t>20</a:t>
            </a:fld>
            <a:endParaRPr lang="en-US" dirty="0"/>
          </a:p>
        </p:txBody>
      </p:sp>
    </p:spTree>
    <p:extLst>
      <p:ext uri="{BB962C8B-B14F-4D97-AF65-F5344CB8AC3E}">
        <p14:creationId xmlns:p14="http://schemas.microsoft.com/office/powerpoint/2010/main" val="11562490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normAutofit fontScale="90000"/>
          </a:bodyPr>
          <a:lstStyle/>
          <a:p>
            <a:r>
              <a:rPr lang="en-GB" dirty="0"/>
              <a:t/>
            </a:r>
            <a:br>
              <a:rPr lang="en-GB" dirty="0"/>
            </a:br>
            <a:r>
              <a:rPr lang="en-GB" dirty="0"/>
              <a:t>Literate Societies </a:t>
            </a:r>
            <a:br>
              <a:rPr lang="en-GB" dirty="0"/>
            </a:br>
            <a:endParaRPr lang="en-GB" dirty="0"/>
          </a:p>
        </p:txBody>
      </p:sp>
      <p:sp>
        <p:nvSpPr>
          <p:cNvPr id="3" name="Content Placeholder 2"/>
          <p:cNvSpPr>
            <a:spLocks noGrp="1"/>
          </p:cNvSpPr>
          <p:nvPr>
            <p:ph idx="1"/>
          </p:nvPr>
        </p:nvSpPr>
        <p:spPr>
          <a:xfrm>
            <a:off x="152400" y="1417638"/>
            <a:ext cx="8229600" cy="4708525"/>
          </a:xfrm>
        </p:spPr>
        <p:txBody>
          <a:bodyPr>
            <a:normAutofit/>
          </a:bodyPr>
          <a:lstStyle/>
          <a:p>
            <a:pPr lvl="3"/>
            <a:r>
              <a:rPr lang="en-GB" sz="3200" dirty="0"/>
              <a:t>societies in which reading and writing are the basis of every form of activity. </a:t>
            </a:r>
          </a:p>
          <a:p>
            <a:pPr marL="1371600" lvl="3" indent="0">
              <a:buNone/>
            </a:pPr>
            <a:endParaRPr lang="en-GB" sz="3200" dirty="0"/>
          </a:p>
          <a:p>
            <a:pPr lvl="3"/>
            <a:r>
              <a:rPr lang="en-GB" sz="3200" dirty="0"/>
              <a:t>formal education is the main means of </a:t>
            </a:r>
          </a:p>
          <a:p>
            <a:pPr lvl="5"/>
            <a:r>
              <a:rPr lang="en-GB" sz="2400" dirty="0"/>
              <a:t>socializing </a:t>
            </a:r>
          </a:p>
          <a:p>
            <a:pPr marL="2286000" lvl="5" indent="0">
              <a:buNone/>
            </a:pPr>
            <a:endParaRPr lang="en-GB" sz="2400" dirty="0"/>
          </a:p>
          <a:p>
            <a:pPr lvl="5"/>
            <a:r>
              <a:rPr lang="en-GB" sz="2400" dirty="0"/>
              <a:t>passing on the human experience from generation to generation.</a:t>
            </a:r>
          </a:p>
        </p:txBody>
      </p:sp>
      <p:sp>
        <p:nvSpPr>
          <p:cNvPr id="4" name="Footer Placeholder 3"/>
          <p:cNvSpPr>
            <a:spLocks noGrp="1"/>
          </p:cNvSpPr>
          <p:nvPr>
            <p:ph type="ftr" sz="quarter" idx="3"/>
          </p:nvPr>
        </p:nvSpPr>
        <p:spPr/>
        <p:txBody>
          <a:bodyPr/>
          <a:lstStyle/>
          <a:p>
            <a:r>
              <a:rPr lang="en-US" dirty="0"/>
              <a:t>S.N.B. Tackie, SICS-DIS</a:t>
            </a:r>
          </a:p>
        </p:txBody>
      </p:sp>
      <p:sp>
        <p:nvSpPr>
          <p:cNvPr id="5" name="Slide Number Placeholder 4"/>
          <p:cNvSpPr>
            <a:spLocks noGrp="1"/>
          </p:cNvSpPr>
          <p:nvPr>
            <p:ph type="sldNum" sz="quarter" idx="4"/>
          </p:nvPr>
        </p:nvSpPr>
        <p:spPr/>
        <p:txBody>
          <a:bodyPr/>
          <a:lstStyle/>
          <a:p>
            <a:r>
              <a:rPr lang="en-US"/>
              <a:t>Slide </a:t>
            </a:r>
            <a:fld id="{FD3DDBF2-094B-4CA4-965C-FB22D307DBD7}" type="slidenum">
              <a:rPr lang="en-US" smtClean="0"/>
              <a:pPr/>
              <a:t>21</a:t>
            </a:fld>
            <a:endParaRPr lang="en-US" dirty="0"/>
          </a:p>
        </p:txBody>
      </p:sp>
    </p:spTree>
    <p:extLst>
      <p:ext uri="{BB962C8B-B14F-4D97-AF65-F5344CB8AC3E}">
        <p14:creationId xmlns:p14="http://schemas.microsoft.com/office/powerpoint/2010/main" val="29677329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normAutofit fontScale="90000"/>
          </a:bodyPr>
          <a:lstStyle/>
          <a:p>
            <a:r>
              <a:rPr lang="en-US" b="1" dirty="0"/>
              <a:t>Information in Literate Societies</a:t>
            </a:r>
            <a:r>
              <a:rPr lang="en-GB" dirty="0"/>
              <a:t/>
            </a:r>
            <a:br>
              <a:rPr lang="en-GB" dirty="0"/>
            </a:br>
            <a:endParaRPr lang="en-GB" dirty="0"/>
          </a:p>
        </p:txBody>
      </p:sp>
      <p:sp>
        <p:nvSpPr>
          <p:cNvPr id="10" name="Content Placeholder 9"/>
          <p:cNvSpPr>
            <a:spLocks noGrp="1"/>
          </p:cNvSpPr>
          <p:nvPr>
            <p:ph idx="1"/>
          </p:nvPr>
        </p:nvSpPr>
        <p:spPr>
          <a:xfrm>
            <a:off x="457200" y="1524000"/>
            <a:ext cx="8229600" cy="4864445"/>
          </a:xfrm>
        </p:spPr>
        <p:txBody>
          <a:bodyPr>
            <a:normAutofit fontScale="55000" lnSpcReduction="20000"/>
          </a:bodyPr>
          <a:lstStyle/>
          <a:p>
            <a:r>
              <a:rPr lang="en-GB" sz="4000" dirty="0"/>
              <a:t>With the development of writing, it became possible for the human experience –e.g.; stories, knowledge, beliefs, customs,  and poetry to be recorded and passed on in a more accurate manner to people.</a:t>
            </a:r>
          </a:p>
          <a:p>
            <a:endParaRPr lang="en-GB" sz="4000" dirty="0"/>
          </a:p>
          <a:p>
            <a:r>
              <a:rPr lang="en-GB" sz="4000" dirty="0"/>
              <a:t>Literacy however began slowly because:</a:t>
            </a:r>
            <a:r>
              <a:rPr lang="en-GB" sz="3400" dirty="0"/>
              <a:t> </a:t>
            </a:r>
          </a:p>
          <a:p>
            <a:pPr lvl="3"/>
            <a:r>
              <a:rPr lang="en-GB" sz="3600" dirty="0"/>
              <a:t>the medium for writing was expensive and tedious.</a:t>
            </a:r>
          </a:p>
          <a:p>
            <a:endParaRPr lang="en-GB" dirty="0"/>
          </a:p>
          <a:p>
            <a:r>
              <a:rPr lang="en-GB" sz="4200" dirty="0"/>
              <a:t>Early writing media included:</a:t>
            </a:r>
          </a:p>
          <a:p>
            <a:pPr lvl="1"/>
            <a:r>
              <a:rPr lang="en-GB" sz="3600" dirty="0"/>
              <a:t>clay tablets, </a:t>
            </a:r>
          </a:p>
          <a:p>
            <a:pPr lvl="1"/>
            <a:r>
              <a:rPr lang="en-GB" sz="3600" dirty="0"/>
              <a:t>polished stones, </a:t>
            </a:r>
          </a:p>
          <a:p>
            <a:pPr lvl="1"/>
            <a:r>
              <a:rPr lang="en-GB" sz="3600" dirty="0"/>
              <a:t>bones,</a:t>
            </a:r>
          </a:p>
          <a:p>
            <a:pPr lvl="1"/>
            <a:r>
              <a:rPr lang="en-GB" sz="3600" dirty="0"/>
              <a:t> wood bark, </a:t>
            </a:r>
          </a:p>
          <a:p>
            <a:pPr lvl="1"/>
            <a:r>
              <a:rPr lang="en-GB" sz="3600" dirty="0"/>
              <a:t>papyrus  </a:t>
            </a:r>
          </a:p>
          <a:p>
            <a:pPr lvl="1"/>
            <a:r>
              <a:rPr lang="en-GB" sz="3600" dirty="0"/>
              <a:t>parchment.</a:t>
            </a:r>
          </a:p>
          <a:p>
            <a:pPr marL="0" indent="0">
              <a:buNone/>
            </a:pPr>
            <a:r>
              <a:rPr lang="en-GB" dirty="0"/>
              <a:t> </a:t>
            </a:r>
          </a:p>
          <a:p>
            <a:pPr marL="0" indent="0">
              <a:buNone/>
            </a:pPr>
            <a:r>
              <a:rPr lang="en-GB" dirty="0"/>
              <a:t>	</a:t>
            </a:r>
          </a:p>
        </p:txBody>
      </p:sp>
      <p:sp>
        <p:nvSpPr>
          <p:cNvPr id="7" name="Footer Placeholder 6"/>
          <p:cNvSpPr>
            <a:spLocks noGrp="1"/>
          </p:cNvSpPr>
          <p:nvPr>
            <p:ph type="ftr" sz="quarter" idx="3"/>
          </p:nvPr>
        </p:nvSpPr>
        <p:spPr/>
        <p:txBody>
          <a:bodyPr/>
          <a:lstStyle/>
          <a:p>
            <a:r>
              <a:rPr lang="en-US" dirty="0"/>
              <a:t>S.N.B. Tackie, SICS-DIS</a:t>
            </a:r>
          </a:p>
        </p:txBody>
      </p:sp>
      <p:sp>
        <p:nvSpPr>
          <p:cNvPr id="8" name="Slide Number Placeholder 7"/>
          <p:cNvSpPr>
            <a:spLocks noGrp="1"/>
          </p:cNvSpPr>
          <p:nvPr>
            <p:ph type="sldNum" sz="quarter" idx="4"/>
          </p:nvPr>
        </p:nvSpPr>
        <p:spPr/>
        <p:txBody>
          <a:bodyPr/>
          <a:lstStyle/>
          <a:p>
            <a:r>
              <a:rPr lang="en-US"/>
              <a:t>Slide </a:t>
            </a:r>
            <a:fld id="{FD3DDBF2-094B-4CA4-965C-FB22D307DBD7}" type="slidenum">
              <a:rPr lang="en-US" smtClean="0"/>
              <a:pPr/>
              <a:t>22</a:t>
            </a:fld>
            <a:endParaRPr lang="en-US" dirty="0"/>
          </a:p>
        </p:txBody>
      </p:sp>
    </p:spTree>
    <p:extLst>
      <p:ext uri="{BB962C8B-B14F-4D97-AF65-F5344CB8AC3E}">
        <p14:creationId xmlns:p14="http://schemas.microsoft.com/office/powerpoint/2010/main" val="8348887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4419600"/>
            <a:ext cx="4953000" cy="533400"/>
          </a:xfrm>
        </p:spPr>
        <p:txBody>
          <a:bodyPr>
            <a:normAutofit/>
          </a:bodyPr>
          <a:lstStyle/>
          <a:p>
            <a:r>
              <a:rPr lang="en-US" sz="2800" dirty="0">
                <a:solidFill>
                  <a:schemeClr val="tx1"/>
                </a:solidFill>
              </a:rPr>
              <a:t>ACCESS TO INFORMATION</a:t>
            </a:r>
          </a:p>
        </p:txBody>
      </p:sp>
      <p:sp>
        <p:nvSpPr>
          <p:cNvPr id="8" name="Text Placeholder 7"/>
          <p:cNvSpPr>
            <a:spLocks noGrp="1"/>
          </p:cNvSpPr>
          <p:nvPr>
            <p:ph type="body" idx="1"/>
          </p:nvPr>
        </p:nvSpPr>
        <p:spPr>
          <a:xfrm>
            <a:off x="722313" y="3886200"/>
            <a:ext cx="7772400" cy="520700"/>
          </a:xfrm>
        </p:spPr>
        <p:txBody>
          <a:bodyPr>
            <a:normAutofit/>
          </a:bodyPr>
          <a:lstStyle/>
          <a:p>
            <a:r>
              <a:rPr lang="en-US" sz="2500" b="1" dirty="0"/>
              <a:t>Topic </a:t>
            </a:r>
            <a:r>
              <a:rPr lang="en-US" sz="2500" b="1" dirty="0" smtClean="0"/>
              <a:t>Five:</a:t>
            </a:r>
            <a:endParaRPr lang="en-US" sz="2500" b="1" dirty="0"/>
          </a:p>
        </p:txBody>
      </p:sp>
      <p:sp>
        <p:nvSpPr>
          <p:cNvPr id="6" name="Footer Placeholder 5"/>
          <p:cNvSpPr>
            <a:spLocks noGrp="1"/>
          </p:cNvSpPr>
          <p:nvPr>
            <p:ph type="ftr" sz="quarter" idx="3"/>
          </p:nvPr>
        </p:nvSpPr>
        <p:spPr/>
        <p:txBody>
          <a:bodyPr/>
          <a:lstStyle/>
          <a:p>
            <a:r>
              <a:rPr lang="en-US" dirty="0"/>
              <a:t>S.N.B. Tackie, SICS-DIS</a:t>
            </a:r>
          </a:p>
        </p:txBody>
      </p:sp>
      <p:sp>
        <p:nvSpPr>
          <p:cNvPr id="7" name="Slide Number Placeholder 6"/>
          <p:cNvSpPr>
            <a:spLocks noGrp="1"/>
          </p:cNvSpPr>
          <p:nvPr>
            <p:ph type="sldNum" sz="quarter" idx="4"/>
          </p:nvPr>
        </p:nvSpPr>
        <p:spPr/>
        <p:txBody>
          <a:bodyPr/>
          <a:lstStyle/>
          <a:p>
            <a:r>
              <a:rPr lang="en-US"/>
              <a:t>Slide </a:t>
            </a:r>
            <a:fld id="{FD3DDBF2-094B-4CA4-965C-FB22D307DBD7}" type="slidenum">
              <a:rPr lang="en-US" smtClean="0"/>
              <a:pPr/>
              <a:t>23</a:t>
            </a:fld>
            <a:endParaRPr lang="en-US" dirty="0"/>
          </a:p>
        </p:txBody>
      </p:sp>
    </p:spTree>
    <p:extLst>
      <p:ext uri="{BB962C8B-B14F-4D97-AF65-F5344CB8AC3E}">
        <p14:creationId xmlns:p14="http://schemas.microsoft.com/office/powerpoint/2010/main" val="1185535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b="1" dirty="0"/>
              <a:t>Information Access</a:t>
            </a:r>
          </a:p>
        </p:txBody>
      </p:sp>
      <p:sp>
        <p:nvSpPr>
          <p:cNvPr id="7" name="Content Placeholder 6"/>
          <p:cNvSpPr>
            <a:spLocks noGrp="1"/>
          </p:cNvSpPr>
          <p:nvPr>
            <p:ph idx="1"/>
          </p:nvPr>
        </p:nvSpPr>
        <p:spPr>
          <a:xfrm>
            <a:off x="457200" y="1600200"/>
            <a:ext cx="8229600" cy="4876800"/>
          </a:xfrm>
        </p:spPr>
        <p:txBody>
          <a:bodyPr>
            <a:normAutofit fontScale="92500" lnSpcReduction="20000"/>
          </a:bodyPr>
          <a:lstStyle/>
          <a:p>
            <a:r>
              <a:rPr lang="en-GB" sz="2600" dirty="0"/>
              <a:t>How information users obtain what they require from the large and ever-increasing stock of information available today.</a:t>
            </a:r>
          </a:p>
          <a:p>
            <a:endParaRPr lang="en-GB" sz="2600" dirty="0"/>
          </a:p>
          <a:p>
            <a:r>
              <a:rPr lang="en-GB" sz="2600" dirty="0"/>
              <a:t>It is a fundamental human right by the United Nations </a:t>
            </a:r>
          </a:p>
          <a:p>
            <a:pPr marL="0" indent="0">
              <a:buNone/>
            </a:pPr>
            <a:endParaRPr lang="en-GB" sz="2600" dirty="0"/>
          </a:p>
          <a:p>
            <a:r>
              <a:rPr lang="en-GB" sz="2600" dirty="0"/>
              <a:t>Information handlers/experts: </a:t>
            </a:r>
          </a:p>
          <a:p>
            <a:pPr lvl="3"/>
            <a:r>
              <a:rPr lang="en-GB" sz="2200" dirty="0"/>
              <a:t>Responsible for making this huge store of information available and accessible to users </a:t>
            </a:r>
          </a:p>
          <a:p>
            <a:pPr marL="457200" lvl="1" indent="0">
              <a:buNone/>
            </a:pPr>
            <a:endParaRPr lang="en-GB" sz="2200" dirty="0"/>
          </a:p>
          <a:p>
            <a:pPr lvl="3"/>
            <a:r>
              <a:rPr lang="en-GB" sz="2200" dirty="0"/>
              <a:t>Perform this responsibility through careful selection, acquisition and organization of the available information in all types of format- </a:t>
            </a:r>
          </a:p>
          <a:p>
            <a:pPr marL="457200" lvl="1" indent="0">
              <a:buNone/>
            </a:pPr>
            <a:endParaRPr lang="en-GB" sz="2200" dirty="0"/>
          </a:p>
          <a:p>
            <a:pPr lvl="3"/>
            <a:r>
              <a:rPr lang="en-GB" sz="2200" dirty="0"/>
              <a:t>Have designed tools and procedures for organising and managing the various types of information</a:t>
            </a:r>
          </a:p>
          <a:p>
            <a:pPr lvl="1"/>
            <a:endParaRPr lang="en-GB" dirty="0"/>
          </a:p>
        </p:txBody>
      </p:sp>
      <p:sp>
        <p:nvSpPr>
          <p:cNvPr id="4" name="Footer Placeholder 3"/>
          <p:cNvSpPr>
            <a:spLocks noGrp="1"/>
          </p:cNvSpPr>
          <p:nvPr>
            <p:ph type="ftr" sz="quarter" idx="3"/>
          </p:nvPr>
        </p:nvSpPr>
        <p:spPr/>
        <p:txBody>
          <a:bodyPr/>
          <a:lstStyle/>
          <a:p>
            <a:r>
              <a:rPr lang="en-US" dirty="0"/>
              <a:t>S.N.B. </a:t>
            </a:r>
            <a:r>
              <a:rPr lang="en-US" dirty="0" err="1"/>
              <a:t>Tackie</a:t>
            </a:r>
            <a:r>
              <a:rPr lang="en-US" dirty="0"/>
              <a:t>, SICS-DIS</a:t>
            </a:r>
          </a:p>
        </p:txBody>
      </p:sp>
      <p:sp>
        <p:nvSpPr>
          <p:cNvPr id="5" name="Slide Number Placeholder 4"/>
          <p:cNvSpPr>
            <a:spLocks noGrp="1"/>
          </p:cNvSpPr>
          <p:nvPr>
            <p:ph type="sldNum" sz="quarter" idx="4"/>
          </p:nvPr>
        </p:nvSpPr>
        <p:spPr/>
        <p:txBody>
          <a:bodyPr/>
          <a:lstStyle/>
          <a:p>
            <a:r>
              <a:rPr lang="en-US"/>
              <a:t>Slide </a:t>
            </a:r>
            <a:fld id="{FD3DDBF2-094B-4CA4-965C-FB22D307DBD7}" type="slidenum">
              <a:rPr lang="en-US" smtClean="0"/>
              <a:pPr/>
              <a:t>24</a:t>
            </a:fld>
            <a:endParaRPr lang="en-US" dirty="0"/>
          </a:p>
        </p:txBody>
      </p:sp>
    </p:spTree>
    <p:extLst>
      <p:ext uri="{BB962C8B-B14F-4D97-AF65-F5344CB8AC3E}">
        <p14:creationId xmlns:p14="http://schemas.microsoft.com/office/powerpoint/2010/main" val="26168046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a:t>Obstacles to Information Access</a:t>
            </a:r>
          </a:p>
        </p:txBody>
      </p:sp>
      <p:sp>
        <p:nvSpPr>
          <p:cNvPr id="8" name="Content Placeholder 7"/>
          <p:cNvSpPr>
            <a:spLocks noGrp="1"/>
          </p:cNvSpPr>
          <p:nvPr>
            <p:ph idx="1"/>
          </p:nvPr>
        </p:nvSpPr>
        <p:spPr>
          <a:xfrm>
            <a:off x="457200" y="1600200"/>
            <a:ext cx="8229600" cy="4724400"/>
          </a:xfrm>
        </p:spPr>
        <p:txBody>
          <a:bodyPr>
            <a:normAutofit fontScale="70000" lnSpcReduction="20000"/>
          </a:bodyPr>
          <a:lstStyle/>
          <a:p>
            <a:r>
              <a:rPr lang="en-GB" sz="3100" dirty="0"/>
              <a:t>Information explosion </a:t>
            </a:r>
          </a:p>
          <a:p>
            <a:pPr lvl="3"/>
            <a:r>
              <a:rPr lang="en-GB" sz="3100" dirty="0"/>
              <a:t>The Internet </a:t>
            </a:r>
          </a:p>
          <a:p>
            <a:pPr marL="457200" lvl="1" indent="0">
              <a:buNone/>
            </a:pPr>
            <a:endParaRPr lang="en-GB" sz="3100" dirty="0"/>
          </a:p>
          <a:p>
            <a:r>
              <a:rPr lang="en-GB" sz="3100" dirty="0"/>
              <a:t>Bad management of institutional information systems. </a:t>
            </a:r>
          </a:p>
          <a:p>
            <a:pPr marL="0" indent="0">
              <a:buNone/>
            </a:pPr>
            <a:endParaRPr lang="en-GB" sz="3100" dirty="0"/>
          </a:p>
          <a:p>
            <a:r>
              <a:rPr lang="en-GB" sz="3100" dirty="0"/>
              <a:t>Manual information systems</a:t>
            </a:r>
          </a:p>
          <a:p>
            <a:pPr marL="0" indent="0">
              <a:buNone/>
            </a:pPr>
            <a:r>
              <a:rPr lang="en-GB" sz="3100" dirty="0"/>
              <a:t> </a:t>
            </a:r>
          </a:p>
          <a:p>
            <a:r>
              <a:rPr lang="en-GB" sz="3100" dirty="0"/>
              <a:t>Legal constraints such as copyright and intellectual property rights, </a:t>
            </a:r>
          </a:p>
          <a:p>
            <a:pPr marL="0" indent="0">
              <a:buNone/>
            </a:pPr>
            <a:endParaRPr lang="en-GB" sz="3100" dirty="0"/>
          </a:p>
          <a:p>
            <a:r>
              <a:rPr lang="en-GB" sz="3100" dirty="0"/>
              <a:t>Lack of viable cooperative resource sharing schemes </a:t>
            </a:r>
          </a:p>
          <a:p>
            <a:pPr marL="0" indent="0">
              <a:buNone/>
            </a:pPr>
            <a:endParaRPr lang="en-GB" sz="3100" dirty="0"/>
          </a:p>
          <a:p>
            <a:r>
              <a:rPr lang="en-GB" sz="3100" dirty="0"/>
              <a:t>Cost of information </a:t>
            </a:r>
          </a:p>
          <a:p>
            <a:pPr marL="0" indent="0">
              <a:buNone/>
            </a:pPr>
            <a:endParaRPr lang="en-GB" sz="3100" dirty="0"/>
          </a:p>
          <a:p>
            <a:r>
              <a:rPr lang="en-GB" sz="3100" dirty="0"/>
              <a:t>User background and information seeking habits </a:t>
            </a:r>
          </a:p>
          <a:p>
            <a:endParaRPr lang="en-GB" dirty="0"/>
          </a:p>
        </p:txBody>
      </p:sp>
      <p:sp>
        <p:nvSpPr>
          <p:cNvPr id="4" name="Footer Placeholder 3"/>
          <p:cNvSpPr>
            <a:spLocks noGrp="1"/>
          </p:cNvSpPr>
          <p:nvPr>
            <p:ph type="ftr" sz="quarter" idx="3"/>
          </p:nvPr>
        </p:nvSpPr>
        <p:spPr/>
        <p:txBody>
          <a:bodyPr/>
          <a:lstStyle/>
          <a:p>
            <a:r>
              <a:rPr lang="en-US"/>
              <a:t>Dr. Richard Boateng, UGBS</a:t>
            </a:r>
            <a:endParaRPr lang="en-US" dirty="0"/>
          </a:p>
        </p:txBody>
      </p:sp>
      <p:sp>
        <p:nvSpPr>
          <p:cNvPr id="5" name="Slide Number Placeholder 4"/>
          <p:cNvSpPr>
            <a:spLocks noGrp="1"/>
          </p:cNvSpPr>
          <p:nvPr>
            <p:ph type="sldNum" sz="quarter" idx="4"/>
          </p:nvPr>
        </p:nvSpPr>
        <p:spPr/>
        <p:txBody>
          <a:bodyPr/>
          <a:lstStyle/>
          <a:p>
            <a:r>
              <a:rPr lang="en-US"/>
              <a:t>Slide </a:t>
            </a:r>
            <a:fld id="{FD3DDBF2-094B-4CA4-965C-FB22D307DBD7}" type="slidenum">
              <a:rPr lang="en-US" smtClean="0"/>
              <a:pPr/>
              <a:t>25</a:t>
            </a:fld>
            <a:endParaRPr lang="en-US" dirty="0"/>
          </a:p>
        </p:txBody>
      </p:sp>
    </p:spTree>
    <p:extLst>
      <p:ext uri="{BB962C8B-B14F-4D97-AF65-F5344CB8AC3E}">
        <p14:creationId xmlns:p14="http://schemas.microsoft.com/office/powerpoint/2010/main" val="7626031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Players in the Provision of Access to Information </a:t>
            </a:r>
          </a:p>
        </p:txBody>
      </p:sp>
      <p:sp>
        <p:nvSpPr>
          <p:cNvPr id="3" name="Content Placeholder 2"/>
          <p:cNvSpPr>
            <a:spLocks noGrp="1"/>
          </p:cNvSpPr>
          <p:nvPr>
            <p:ph idx="1"/>
          </p:nvPr>
        </p:nvSpPr>
        <p:spPr/>
        <p:txBody>
          <a:bodyPr/>
          <a:lstStyle/>
          <a:p>
            <a:r>
              <a:rPr lang="en-GB" dirty="0"/>
              <a:t>Information handlers</a:t>
            </a:r>
          </a:p>
          <a:p>
            <a:pPr marL="0" indent="0">
              <a:buNone/>
            </a:pPr>
            <a:endParaRPr lang="en-GB" dirty="0"/>
          </a:p>
          <a:p>
            <a:r>
              <a:rPr lang="en-GB" dirty="0"/>
              <a:t>Information users</a:t>
            </a:r>
          </a:p>
          <a:p>
            <a:endParaRPr lang="en-GB" dirty="0"/>
          </a:p>
        </p:txBody>
      </p:sp>
      <p:sp>
        <p:nvSpPr>
          <p:cNvPr id="4" name="Footer Placeholder 3"/>
          <p:cNvSpPr>
            <a:spLocks noGrp="1"/>
          </p:cNvSpPr>
          <p:nvPr>
            <p:ph type="ftr" sz="quarter" idx="3"/>
          </p:nvPr>
        </p:nvSpPr>
        <p:spPr/>
        <p:txBody>
          <a:bodyPr/>
          <a:lstStyle/>
          <a:p>
            <a:r>
              <a:rPr lang="en-US" dirty="0"/>
              <a:t>S.N.B. </a:t>
            </a:r>
            <a:r>
              <a:rPr lang="en-US" dirty="0" err="1"/>
              <a:t>Tackie</a:t>
            </a:r>
            <a:r>
              <a:rPr lang="en-US" dirty="0"/>
              <a:t>, SICS-DIS</a:t>
            </a:r>
          </a:p>
        </p:txBody>
      </p:sp>
      <p:sp>
        <p:nvSpPr>
          <p:cNvPr id="5" name="Slide Number Placeholder 4"/>
          <p:cNvSpPr>
            <a:spLocks noGrp="1"/>
          </p:cNvSpPr>
          <p:nvPr>
            <p:ph type="sldNum" sz="quarter" idx="4"/>
          </p:nvPr>
        </p:nvSpPr>
        <p:spPr/>
        <p:txBody>
          <a:bodyPr/>
          <a:lstStyle/>
          <a:p>
            <a:r>
              <a:rPr lang="en-US"/>
              <a:t>Slide </a:t>
            </a:r>
            <a:fld id="{FD3DDBF2-094B-4CA4-965C-FB22D307DBD7}" type="slidenum">
              <a:rPr lang="en-US" smtClean="0"/>
              <a:pPr/>
              <a:t>26</a:t>
            </a:fld>
            <a:endParaRPr lang="en-US" dirty="0"/>
          </a:p>
        </p:txBody>
      </p:sp>
    </p:spTree>
    <p:extLst>
      <p:ext uri="{BB962C8B-B14F-4D97-AF65-F5344CB8AC3E}">
        <p14:creationId xmlns:p14="http://schemas.microsoft.com/office/powerpoint/2010/main" val="40187010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References</a:t>
            </a:r>
          </a:p>
        </p:txBody>
      </p:sp>
      <p:sp>
        <p:nvSpPr>
          <p:cNvPr id="3" name="Content Placeholder 2"/>
          <p:cNvSpPr>
            <a:spLocks noGrp="1"/>
          </p:cNvSpPr>
          <p:nvPr>
            <p:ph idx="1"/>
          </p:nvPr>
        </p:nvSpPr>
        <p:spPr>
          <a:xfrm>
            <a:off x="304800" y="1752600"/>
            <a:ext cx="7924800" cy="4724400"/>
          </a:xfrm>
        </p:spPr>
        <p:txBody>
          <a:bodyPr>
            <a:normAutofit fontScale="77500" lnSpcReduction="20000"/>
          </a:bodyPr>
          <a:lstStyle/>
          <a:p>
            <a:r>
              <a:rPr lang="en-GB" sz="2600" dirty="0"/>
              <a:t>Buckland, Michael K. ( 1997). “What Is a ‘Document’?”. </a:t>
            </a:r>
            <a:r>
              <a:rPr lang="en-GB" sz="2600" i="1" dirty="0"/>
              <a:t>Journal of the 	American Society for Information Science. </a:t>
            </a:r>
            <a:r>
              <a:rPr lang="en-GB" sz="2600" dirty="0"/>
              <a:t>48 (September): 804-	809.</a:t>
            </a:r>
          </a:p>
          <a:p>
            <a:endParaRPr lang="en-GB" sz="2600" dirty="0"/>
          </a:p>
          <a:p>
            <a:r>
              <a:rPr lang="en-GB" sz="2600" dirty="0" err="1"/>
              <a:t>Debons</a:t>
            </a:r>
            <a:r>
              <a:rPr lang="en-GB" sz="2600" dirty="0"/>
              <a:t>  Anthony, Esther Horne and Scott </a:t>
            </a:r>
            <a:r>
              <a:rPr lang="en-GB" sz="2600" dirty="0" err="1"/>
              <a:t>Cronenweth</a:t>
            </a:r>
            <a:r>
              <a:rPr lang="en-GB" sz="2600" dirty="0"/>
              <a:t>.  (1998). 	</a:t>
            </a:r>
            <a:r>
              <a:rPr lang="en-GB" sz="2600" i="1" dirty="0"/>
              <a:t>Information Science: An Integrated View</a:t>
            </a:r>
            <a:r>
              <a:rPr lang="en-GB" sz="2600" dirty="0"/>
              <a:t>. Boston, MA: G.K. Hall.</a:t>
            </a:r>
          </a:p>
          <a:p>
            <a:endParaRPr lang="en-GB" sz="2600" dirty="0"/>
          </a:p>
          <a:p>
            <a:r>
              <a:rPr lang="en-GB" sz="2600" dirty="0"/>
              <a:t>Derr, Richard L. (1985) “The Concept of Information in Ordinary 	discourse.” </a:t>
            </a:r>
            <a:r>
              <a:rPr lang="en-GB" sz="2600" i="1" dirty="0"/>
              <a:t>Information Processing &amp; Management, </a:t>
            </a:r>
            <a:r>
              <a:rPr lang="en-GB" sz="2600" dirty="0"/>
              <a:t>21: 489-99.</a:t>
            </a:r>
          </a:p>
          <a:p>
            <a:endParaRPr lang="en-GB" sz="2600" dirty="0"/>
          </a:p>
          <a:p>
            <a:r>
              <a:rPr lang="en-GB" sz="2600" dirty="0"/>
              <a:t>Paisley, William. ( 1992). “Information and Work.” In Progress in 	Communication Sciences, edited by Brenda </a:t>
            </a:r>
            <a:r>
              <a:rPr lang="en-GB" sz="2600" dirty="0" err="1"/>
              <a:t>Dervin</a:t>
            </a:r>
            <a:r>
              <a:rPr lang="en-GB" sz="2600" dirty="0"/>
              <a:t> and Melvin J. 	Voigt, 2 (1980): 118. Quoted in Robert M. Hayes, “Measurement 	of Information,” 272. In Conceptions of Library and Information 	Science:  Historical, Empirical, and </a:t>
            </a:r>
            <a:r>
              <a:rPr lang="en-GB" sz="2600" dirty="0" err="1"/>
              <a:t>Theoritical</a:t>
            </a:r>
            <a:r>
              <a:rPr lang="en-GB" sz="2600" dirty="0"/>
              <a:t> Perspectives, edited 	by </a:t>
            </a:r>
            <a:r>
              <a:rPr lang="en-GB" sz="2600" dirty="0" err="1"/>
              <a:t>Pertti</a:t>
            </a:r>
            <a:r>
              <a:rPr lang="en-GB" sz="2600" dirty="0"/>
              <a:t> </a:t>
            </a:r>
            <a:r>
              <a:rPr lang="en-GB" sz="2600" dirty="0" err="1"/>
              <a:t>Vakkari</a:t>
            </a:r>
            <a:r>
              <a:rPr lang="en-GB" sz="2600" dirty="0"/>
              <a:t> and Blaise </a:t>
            </a:r>
            <a:r>
              <a:rPr lang="en-GB" sz="2600" dirty="0" err="1"/>
              <a:t>cronin</a:t>
            </a:r>
            <a:r>
              <a:rPr lang="en-GB" sz="2600" dirty="0"/>
              <a:t>, 268-285. London: </a:t>
            </a:r>
            <a:r>
              <a:rPr lang="en-GB" sz="2600"/>
              <a:t>Taylor 	Graham</a:t>
            </a:r>
            <a:r>
              <a:rPr lang="en-GB" sz="2600" dirty="0"/>
              <a:t>.</a:t>
            </a:r>
          </a:p>
          <a:p>
            <a:endParaRPr lang="en-GB" sz="2600" dirty="0"/>
          </a:p>
        </p:txBody>
      </p:sp>
      <p:sp>
        <p:nvSpPr>
          <p:cNvPr id="7" name="Footer Placeholder 6"/>
          <p:cNvSpPr>
            <a:spLocks noGrp="1"/>
          </p:cNvSpPr>
          <p:nvPr>
            <p:ph type="ftr" sz="quarter" idx="3"/>
          </p:nvPr>
        </p:nvSpPr>
        <p:spPr/>
        <p:txBody>
          <a:bodyPr/>
          <a:lstStyle/>
          <a:p>
            <a:r>
              <a:rPr lang="en-US" dirty="0"/>
              <a:t>S.N.B. Tackie, SICS-DIS</a:t>
            </a:r>
          </a:p>
        </p:txBody>
      </p:sp>
      <p:sp>
        <p:nvSpPr>
          <p:cNvPr id="8" name="Slide Number Placeholder 7"/>
          <p:cNvSpPr>
            <a:spLocks noGrp="1"/>
          </p:cNvSpPr>
          <p:nvPr>
            <p:ph type="sldNum" sz="quarter" idx="4"/>
          </p:nvPr>
        </p:nvSpPr>
        <p:spPr/>
        <p:txBody>
          <a:bodyPr/>
          <a:lstStyle/>
          <a:p>
            <a:r>
              <a:rPr lang="en-US"/>
              <a:t>Slide </a:t>
            </a:r>
            <a:fld id="{FD3DDBF2-094B-4CA4-965C-FB22D307DBD7}" type="slidenum">
              <a:rPr lang="en-US" smtClean="0"/>
              <a:pPr/>
              <a:t>27</a:t>
            </a:fld>
            <a:endParaRPr lang="en-US" dirty="0"/>
          </a:p>
        </p:txBody>
      </p:sp>
    </p:spTree>
    <p:extLst>
      <p:ext uri="{BB962C8B-B14F-4D97-AF65-F5344CB8AC3E}">
        <p14:creationId xmlns:p14="http://schemas.microsoft.com/office/powerpoint/2010/main" val="5156534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References</a:t>
            </a:r>
            <a:endParaRPr lang="en-US" dirty="0"/>
          </a:p>
        </p:txBody>
      </p:sp>
      <p:sp>
        <p:nvSpPr>
          <p:cNvPr id="3" name="Content Placeholder 2"/>
          <p:cNvSpPr>
            <a:spLocks noGrp="1"/>
          </p:cNvSpPr>
          <p:nvPr>
            <p:ph idx="1"/>
          </p:nvPr>
        </p:nvSpPr>
        <p:spPr/>
        <p:txBody>
          <a:bodyPr>
            <a:normAutofit fontScale="70000" lnSpcReduction="20000"/>
          </a:bodyPr>
          <a:lstStyle/>
          <a:p>
            <a:r>
              <a:rPr lang="en-GB" dirty="0"/>
              <a:t>Porat, Marc Uri.  (1977). </a:t>
            </a:r>
            <a:r>
              <a:rPr lang="en-GB" i="1" dirty="0"/>
              <a:t>The Information Economy: Definition and 	Measurement.</a:t>
            </a:r>
            <a:r>
              <a:rPr lang="en-GB" dirty="0"/>
              <a:t>  Washington, DC: U.S. Department of 	Commerce, 	Office of Telecommunications.</a:t>
            </a:r>
          </a:p>
          <a:p>
            <a:endParaRPr lang="en-GB" dirty="0"/>
          </a:p>
          <a:p>
            <a:r>
              <a:rPr lang="en-GB" dirty="0"/>
              <a:t>Lester J. and Koehler W. C. ( 2007). </a:t>
            </a:r>
            <a:r>
              <a:rPr lang="en-GB" i="1" dirty="0"/>
              <a:t>“Fundamentals of Information 	Studies: Understanding Information and Its Environment”. </a:t>
            </a:r>
            <a:r>
              <a:rPr lang="en-GB" dirty="0"/>
              <a:t>	Second Edition. Neal-Schuman Publishers, New York.</a:t>
            </a:r>
          </a:p>
          <a:p>
            <a:endParaRPr lang="en-GB" dirty="0"/>
          </a:p>
          <a:p>
            <a:r>
              <a:rPr lang="en-GB" dirty="0" err="1"/>
              <a:t>Debons</a:t>
            </a:r>
            <a:r>
              <a:rPr lang="en-GB" dirty="0"/>
              <a:t>, Anthony. (2008). </a:t>
            </a:r>
            <a:r>
              <a:rPr lang="en-GB" i="1" dirty="0"/>
              <a:t>“Information Science 101.” </a:t>
            </a:r>
            <a:r>
              <a:rPr lang="en-GB" dirty="0"/>
              <a:t>Plymouth, </a:t>
            </a:r>
            <a:r>
              <a:rPr lang="en-GB" dirty="0" err="1"/>
              <a:t>Uk</a:t>
            </a:r>
            <a:r>
              <a:rPr lang="en-GB" dirty="0"/>
              <a:t>: The 	Scarecrow </a:t>
            </a:r>
            <a:r>
              <a:rPr lang="en-GB" dirty="0" err="1"/>
              <a:t>Press,Inc</a:t>
            </a:r>
            <a:r>
              <a:rPr lang="en-GB" dirty="0"/>
              <a:t>. </a:t>
            </a:r>
          </a:p>
          <a:p>
            <a:pPr>
              <a:buNone/>
            </a:pPr>
            <a:endParaRPr lang="en-GB" dirty="0"/>
          </a:p>
          <a:p>
            <a:r>
              <a:rPr lang="en-GB" dirty="0"/>
              <a:t>Deloitte </a:t>
            </a:r>
            <a:r>
              <a:rPr lang="en-GB" dirty="0" err="1"/>
              <a:t>Touche</a:t>
            </a:r>
            <a:r>
              <a:rPr lang="en-GB" dirty="0"/>
              <a:t> Tohmatsu. “Technology, Media &amp; Telecommunications.” 2006. TMT trends: Predictions, 2006, A Focus on the </a:t>
            </a:r>
            <a:r>
              <a:rPr lang="en-GB" dirty="0" err="1"/>
              <a:t>TechnologySector</a:t>
            </a:r>
            <a:r>
              <a:rPr lang="en-GB" dirty="0"/>
              <a:t>. London: Deloitte &amp; </a:t>
            </a:r>
            <a:r>
              <a:rPr lang="en-GB" dirty="0" err="1"/>
              <a:t>Touche</a:t>
            </a:r>
            <a:r>
              <a:rPr lang="en-GB" dirty="0"/>
              <a:t>. Available: www.deloitte.com/dtt/cda/doc/content/us_tmt_techpredictions2006_020206(1).pdf (accessed December 2006). </a:t>
            </a:r>
          </a:p>
          <a:p>
            <a:endParaRPr lang="en-US" dirty="0"/>
          </a:p>
        </p:txBody>
      </p:sp>
      <p:sp>
        <p:nvSpPr>
          <p:cNvPr id="4" name="Footer Placeholder 3"/>
          <p:cNvSpPr>
            <a:spLocks noGrp="1"/>
          </p:cNvSpPr>
          <p:nvPr>
            <p:ph type="ftr" sz="quarter" idx="3"/>
          </p:nvPr>
        </p:nvSpPr>
        <p:spPr>
          <a:xfrm>
            <a:off x="152400" y="6388445"/>
            <a:ext cx="3124200" cy="317155"/>
          </a:xfrm>
        </p:spPr>
        <p:txBody>
          <a:bodyPr/>
          <a:lstStyle/>
          <a:p>
            <a:r>
              <a:rPr lang="en-US" dirty="0"/>
              <a:t>S.N.B. </a:t>
            </a:r>
            <a:r>
              <a:rPr lang="en-US" dirty="0" err="1"/>
              <a:t>Tackie</a:t>
            </a:r>
            <a:r>
              <a:rPr lang="en-US" dirty="0"/>
              <a:t>, SICS-DIS</a:t>
            </a:r>
          </a:p>
        </p:txBody>
      </p:sp>
      <p:sp>
        <p:nvSpPr>
          <p:cNvPr id="5" name="Slide Number Placeholder 4"/>
          <p:cNvSpPr>
            <a:spLocks noGrp="1"/>
          </p:cNvSpPr>
          <p:nvPr>
            <p:ph type="sldNum" sz="quarter" idx="4"/>
          </p:nvPr>
        </p:nvSpPr>
        <p:spPr/>
        <p:txBody>
          <a:bodyPr/>
          <a:lstStyle/>
          <a:p>
            <a:r>
              <a:rPr lang="en-US"/>
              <a:t>Slide </a:t>
            </a:r>
            <a:fld id="{FD3DDBF2-094B-4CA4-965C-FB22D307DBD7}" type="slidenum">
              <a:rPr lang="en-US" smtClean="0"/>
              <a:pPr/>
              <a:t>28</a:t>
            </a:fld>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4066</TotalTime>
  <Words>1157</Words>
  <Application>Microsoft Office PowerPoint</Application>
  <PresentationFormat>On-screen Show (4:3)</PresentationFormat>
  <Paragraphs>267</Paragraphs>
  <Slides>28</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28</vt:i4>
      </vt:variant>
    </vt:vector>
  </HeadingPairs>
  <TitlesOfParts>
    <vt:vector size="35" baseType="lpstr">
      <vt:lpstr>Arial</vt:lpstr>
      <vt:lpstr>Calibri</vt:lpstr>
      <vt:lpstr>Myriad Pro</vt:lpstr>
      <vt:lpstr>Times New Roman</vt:lpstr>
      <vt:lpstr>Tw Cen MT</vt:lpstr>
      <vt:lpstr>Wingdings</vt:lpstr>
      <vt:lpstr>Office Theme</vt:lpstr>
      <vt:lpstr>INFS 111 INFORMATION IN SOCIETY</vt:lpstr>
      <vt:lpstr>Session Overview</vt:lpstr>
      <vt:lpstr>Session Objectives</vt:lpstr>
      <vt:lpstr>Session Outline</vt:lpstr>
      <vt:lpstr>Reading List</vt:lpstr>
      <vt:lpstr>Communication OF INFORMATION</vt:lpstr>
      <vt:lpstr>Introduction</vt:lpstr>
      <vt:lpstr>The Communication Process</vt:lpstr>
      <vt:lpstr>Forms of Communication</vt:lpstr>
      <vt:lpstr>Forms of Communication</vt:lpstr>
      <vt:lpstr>Communication in Pre-literate Societies</vt:lpstr>
      <vt:lpstr>Introduction</vt:lpstr>
      <vt:lpstr>Information Dissemination  in Pre-literate Societies</vt:lpstr>
      <vt:lpstr>The Discovery of Writing</vt:lpstr>
      <vt:lpstr>The Discovery of Writing(Cont.)</vt:lpstr>
      <vt:lpstr>Limitations of Oral Tradition</vt:lpstr>
      <vt:lpstr>Oral Tradition in Africa</vt:lpstr>
      <vt:lpstr>Advantages of Oral Communication </vt:lpstr>
      <vt:lpstr>Limitations of Oral Communication</vt:lpstr>
      <vt:lpstr>Communication in literate societies</vt:lpstr>
      <vt:lpstr> Literate Societies  </vt:lpstr>
      <vt:lpstr>Information in Literate Societies </vt:lpstr>
      <vt:lpstr>ACCESS TO INFORMATION</vt:lpstr>
      <vt:lpstr>Information Access</vt:lpstr>
      <vt:lpstr>Obstacles to Information Access</vt:lpstr>
      <vt:lpstr>Players in the Provision of Access to Information </vt:lpstr>
      <vt:lpstr>References</vt:lpstr>
      <vt:lpstr>References</vt:lpstr>
    </vt:vector>
  </TitlesOfParts>
  <Company>Toshiba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Some title</dc:title>
  <dc:creator>Nana Yaw Akuamoah</dc:creator>
  <cp:lastModifiedBy>user</cp:lastModifiedBy>
  <cp:revision>262</cp:revision>
  <dcterms:created xsi:type="dcterms:W3CDTF">2011-06-07T13:56:57Z</dcterms:created>
  <dcterms:modified xsi:type="dcterms:W3CDTF">2017-09-25T22:27:03Z</dcterms:modified>
</cp:coreProperties>
</file>