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handoutMasterIdLst>
    <p:handoutMasterId r:id="rId25"/>
  </p:handoutMasterIdLst>
  <p:sldIdLst>
    <p:sldId id="256" r:id="rId2"/>
    <p:sldId id="319" r:id="rId3"/>
    <p:sldId id="320" r:id="rId4"/>
    <p:sldId id="321" r:id="rId5"/>
    <p:sldId id="322" r:id="rId6"/>
    <p:sldId id="323" r:id="rId7"/>
    <p:sldId id="374" r:id="rId8"/>
    <p:sldId id="424" r:id="rId9"/>
    <p:sldId id="375" r:id="rId10"/>
    <p:sldId id="409" r:id="rId11"/>
    <p:sldId id="426" r:id="rId12"/>
    <p:sldId id="421" r:id="rId13"/>
    <p:sldId id="427" r:id="rId14"/>
    <p:sldId id="428" r:id="rId15"/>
    <p:sldId id="429" r:id="rId16"/>
    <p:sldId id="430" r:id="rId17"/>
    <p:sldId id="431" r:id="rId18"/>
    <p:sldId id="411" r:id="rId19"/>
    <p:sldId id="413" r:id="rId20"/>
    <p:sldId id="414" r:id="rId21"/>
    <p:sldId id="433" r:id="rId22"/>
    <p:sldId id="43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CDE" initials="I"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8B57"/>
    <a:srgbClr val="000066"/>
    <a:srgbClr val="006CA1"/>
    <a:srgbClr val="EEEEEE"/>
    <a:srgbClr val="F8F3EF"/>
    <a:srgbClr val="FFFF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194" y="1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5-09-05T17:39:07.491" idx="1">
    <p:pos x="3633" y="-18"/>
    <p:text>:</p:text>
  </p:cm>
  <p:cm authorId="0" dt="2015-09-05T18:03:16.131" idx="2">
    <p:pos x="3261" y="363"/>
    <p:text>I</p:text>
  </p:cm>
  <p:cm authorId="0" dt="2015-09-05T18:03:20.370" idx="3">
    <p:pos x="2180" y="744"/>
    <p:text>M</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0527F3-EB79-49FF-912B-041B9C4FB81F}" type="datetimeFigureOut">
              <a:rPr lang="en-US" smtClean="0"/>
              <a:pPr/>
              <a:t>2/19/2017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DD8CEFE-5176-4370-99E3-0069C87A9448}" type="slidenum">
              <a:rPr lang="en-US" smtClean="0"/>
              <a:pPr/>
              <a:t>‹#›</a:t>
            </a:fld>
            <a:endParaRPr lang="en-US"/>
          </a:p>
        </p:txBody>
      </p:sp>
    </p:spTree>
    <p:extLst>
      <p:ext uri="{BB962C8B-B14F-4D97-AF65-F5344CB8AC3E}">
        <p14:creationId xmlns:p14="http://schemas.microsoft.com/office/powerpoint/2010/main" val="3271993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1F51EC-9B9E-44A7-B1DF-C15828FE6524}" type="datetimeFigureOut">
              <a:rPr lang="en-US" smtClean="0"/>
              <a:pPr/>
              <a:t>2/19/2017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38A8A1-E2B8-4BD1-8409-EFE61EA494FD}" type="slidenum">
              <a:rPr lang="en-US" smtClean="0"/>
              <a:pPr/>
              <a:t>‹#›</a:t>
            </a:fld>
            <a:endParaRPr lang="en-US"/>
          </a:p>
        </p:txBody>
      </p:sp>
    </p:spTree>
    <p:extLst>
      <p:ext uri="{BB962C8B-B14F-4D97-AF65-F5344CB8AC3E}">
        <p14:creationId xmlns:p14="http://schemas.microsoft.com/office/powerpoint/2010/main" val="1826407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38A8A1-E2B8-4BD1-8409-EFE61EA494FD}" type="slidenum">
              <a:rPr lang="en-US" smtClean="0"/>
              <a:pPr/>
              <a:t>1</a:t>
            </a:fld>
            <a:endParaRPr lang="en-US"/>
          </a:p>
        </p:txBody>
      </p:sp>
    </p:spTree>
    <p:extLst>
      <p:ext uri="{BB962C8B-B14F-4D97-AF65-F5344CB8AC3E}">
        <p14:creationId xmlns:p14="http://schemas.microsoft.com/office/powerpoint/2010/main" val="2296090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38A8A1-E2B8-4BD1-8409-EFE61EA494FD}" type="slidenum">
              <a:rPr lang="en-US" smtClean="0"/>
              <a:pPr/>
              <a:t>2</a:t>
            </a:fld>
            <a:endParaRPr lang="en-US"/>
          </a:p>
        </p:txBody>
      </p:sp>
    </p:spTree>
    <p:extLst>
      <p:ext uri="{BB962C8B-B14F-4D97-AF65-F5344CB8AC3E}">
        <p14:creationId xmlns:p14="http://schemas.microsoft.com/office/powerpoint/2010/main" val="12886372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t="-90000" b="-10000"/>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3" cstate="print"/>
          <a:srcRect t="16072"/>
          <a:stretch/>
        </p:blipFill>
        <p:spPr>
          <a:xfrm>
            <a:off x="600075" y="4949099"/>
            <a:ext cx="7858125" cy="1223101"/>
          </a:xfrm>
          <a:prstGeom prst="rect">
            <a:avLst/>
          </a:prstGeom>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7" name="Rectangle 6"/>
          <p:cNvSpPr/>
          <p:nvPr userDrawn="1"/>
        </p:nvSpPr>
        <p:spPr>
          <a:xfrm>
            <a:off x="1988545" y="5602069"/>
            <a:ext cx="6477000" cy="646331"/>
          </a:xfrm>
          <a:prstGeom prst="rect">
            <a:avLst/>
          </a:prstGeom>
        </p:spPr>
        <p:txBody>
          <a:bodyPr wrap="square">
            <a:spAutoFit/>
          </a:bodyPr>
          <a:lstStyle/>
          <a:p>
            <a:r>
              <a:rPr lang="en-US" dirty="0" smtClean="0">
                <a:solidFill>
                  <a:srgbClr val="002060"/>
                </a:solidFill>
                <a:latin typeface="Tw Cen MT" panose="020B0602020104020603" pitchFamily="34" charset="0"/>
              </a:rPr>
              <a:t>College of Education</a:t>
            </a:r>
          </a:p>
          <a:p>
            <a:r>
              <a:rPr lang="en-US" b="1" dirty="0" smtClean="0">
                <a:solidFill>
                  <a:srgbClr val="002060"/>
                </a:solidFill>
                <a:latin typeface="Tw Cen MT" panose="020B0602020104020603" pitchFamily="34" charset="0"/>
              </a:rPr>
              <a:t>School of Continuing and Distance Education</a:t>
            </a:r>
            <a:endParaRPr lang="en-US" b="1" dirty="0">
              <a:solidFill>
                <a:srgbClr val="002060"/>
              </a:solidFill>
              <a:latin typeface="Tw Cen MT" panose="020B0602020104020603" pitchFamily="34" charset="0"/>
            </a:endParaRPr>
          </a:p>
        </p:txBody>
      </p:sp>
      <p:sp>
        <p:nvSpPr>
          <p:cNvPr id="9" name="TextBox 8"/>
          <p:cNvSpPr txBox="1"/>
          <p:nvPr userDrawn="1"/>
        </p:nvSpPr>
        <p:spPr>
          <a:xfrm>
            <a:off x="7010400" y="6362838"/>
            <a:ext cx="2133600" cy="390732"/>
          </a:xfrm>
          <a:prstGeom prst="rect">
            <a:avLst/>
          </a:prstGeom>
          <a:solidFill>
            <a:schemeClr val="bg1"/>
          </a:solidFill>
        </p:spPr>
        <p:txBody>
          <a:bodyPr wrap="square" rtlCol="0">
            <a:spAutoFit/>
          </a:bodyPr>
          <a:lstStyle/>
          <a:p>
            <a:endParaRPr lang="en-US" dirty="0"/>
          </a:p>
        </p:txBody>
      </p:sp>
      <p:sp>
        <p:nvSpPr>
          <p:cNvPr id="13" name="Slide Number Placeholder 5"/>
          <p:cNvSpPr>
            <a:spLocks noGrp="1"/>
          </p:cNvSpPr>
          <p:nvPr>
            <p:ph type="sldNum" sz="quarter" idx="4"/>
          </p:nvPr>
        </p:nvSpPr>
        <p:spPr>
          <a:xfrm>
            <a:off x="228600" y="6393013"/>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
        <p:nvSpPr>
          <p:cNvPr id="14" name="TextBox 13"/>
          <p:cNvSpPr txBox="1"/>
          <p:nvPr userDrawn="1"/>
        </p:nvSpPr>
        <p:spPr>
          <a:xfrm>
            <a:off x="1988545" y="6172200"/>
            <a:ext cx="3124200" cy="307777"/>
          </a:xfrm>
          <a:prstGeom prst="rect">
            <a:avLst/>
          </a:prstGeom>
          <a:noFill/>
        </p:spPr>
        <p:txBody>
          <a:bodyPr wrap="square" rtlCol="0">
            <a:spAutoFit/>
          </a:bodyPr>
          <a:lstStyle/>
          <a:p>
            <a:r>
              <a:rPr lang="en-US" sz="1400" b="0" kern="1200" dirty="0" smtClean="0">
                <a:solidFill>
                  <a:srgbClr val="002060"/>
                </a:solidFill>
                <a:latin typeface="Tw Cen MT" panose="020B0602020104020603" pitchFamily="34" charset="0"/>
                <a:ea typeface="+mn-ea"/>
                <a:cs typeface="+mn-cs"/>
              </a:rPr>
              <a:t>2014/2015 – 2016/2017</a:t>
            </a:r>
            <a:endParaRPr lang="en-US" sz="1400" b="0" kern="1200" dirty="0">
              <a:solidFill>
                <a:srgbClr val="002060"/>
              </a:solidFill>
              <a:latin typeface="Tw Cen MT" panose="020B0602020104020603" pitchFamily="34" charset="0"/>
              <a:ea typeface="+mn-ea"/>
              <a:cs typeface="+mn-cs"/>
            </a:endParaRPr>
          </a:p>
        </p:txBody>
      </p:sp>
    </p:spTree>
    <p:extLst>
      <p:ext uri="{BB962C8B-B14F-4D97-AF65-F5344CB8AC3E}">
        <p14:creationId xmlns:p14="http://schemas.microsoft.com/office/powerpoint/2010/main" val="309777083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sz="2400"/>
            </a:lvl2pPr>
            <a:lvl3pPr>
              <a:defRPr sz="22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9D2CB103-8D07-4BCC-B2C2-56B935B92000}" type="datetime1">
              <a:rPr lang="en-US" smtClean="0"/>
              <a:pPr/>
              <a:t>2/19/2017</a:t>
            </a:fld>
            <a:endParaRPr lang="en-US" dirty="0"/>
          </a:p>
        </p:txBody>
      </p:sp>
      <p:sp>
        <p:nvSpPr>
          <p:cNvPr id="11"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3"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335705389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DB120138-0896-4473-BE39-9DAAF25F0B9E}" type="datetime1">
              <a:rPr lang="en-US" smtClean="0"/>
              <a:pPr/>
              <a:t>2/19/2017</a:t>
            </a:fld>
            <a:endParaRPr lang="en-US" dirty="0"/>
          </a:p>
        </p:txBody>
      </p:sp>
      <p:sp>
        <p:nvSpPr>
          <p:cNvPr id="8"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0"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412219607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908A9B24-2DFF-4A7D-8F4C-5A03421F0BE3}" type="datetime1">
              <a:rPr lang="en-US" smtClean="0"/>
              <a:pPr/>
              <a:t>2/19/2017</a:t>
            </a:fld>
            <a:endParaRPr lang="en-US" dirty="0"/>
          </a:p>
        </p:txBody>
      </p:sp>
      <p:sp>
        <p:nvSpPr>
          <p:cNvPr id="9"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1"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114052958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AC91DFCB-C6FE-4155-81B1-F2C26A8F0089}" type="datetime1">
              <a:rPr lang="en-US" smtClean="0"/>
              <a:pPr/>
              <a:t>2/19/2017</a:t>
            </a:fld>
            <a:endParaRPr lang="en-US" dirty="0"/>
          </a:p>
        </p:txBody>
      </p:sp>
      <p:sp>
        <p:nvSpPr>
          <p:cNvPr id="11" name="Footer Placeholder 4"/>
          <p:cNvSpPr>
            <a:spLocks noGrp="1"/>
          </p:cNvSpPr>
          <p:nvPr>
            <p:ph type="ftr" sz="quarter" idx="11"/>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3" name="Slide Number Placeholder 5"/>
          <p:cNvSpPr>
            <a:spLocks noGrp="1"/>
          </p:cNvSpPr>
          <p:nvPr>
            <p:ph type="sldNum" sz="quarter" idx="12"/>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161845812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D762D5FB-9B18-41B0-BB14-4C52CF93577B}" type="datetime1">
              <a:rPr lang="en-US" smtClean="0"/>
              <a:pPr/>
              <a:t>2/19/2017</a:t>
            </a:fld>
            <a:endParaRPr lang="en-US" dirty="0"/>
          </a:p>
        </p:txBody>
      </p:sp>
      <p:sp>
        <p:nvSpPr>
          <p:cNvPr id="7"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9"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8654953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62747C29-8450-4444-B5DF-A0B5F9EFFF57}" type="datetime1">
              <a:rPr lang="en-US" smtClean="0"/>
              <a:pPr/>
              <a:t>2/19/2017</a:t>
            </a:fld>
            <a:endParaRPr lang="en-US" dirty="0"/>
          </a:p>
        </p:txBody>
      </p:sp>
      <p:sp>
        <p:nvSpPr>
          <p:cNvPr id="6"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8"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145484542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D2615C31-E286-47EA-A8CF-89AD5484102F}" type="datetime1">
              <a:rPr lang="en-US" smtClean="0"/>
              <a:pPr/>
              <a:t>2/19/2017</a:t>
            </a:fld>
            <a:endParaRPr lang="en-US" dirty="0"/>
          </a:p>
        </p:txBody>
      </p:sp>
      <p:sp>
        <p:nvSpPr>
          <p:cNvPr id="9"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1"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132054635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5115561A-62CE-4943-AC2A-36EDFADD7B30}" type="datetime1">
              <a:rPr lang="en-US" smtClean="0"/>
              <a:pPr/>
              <a:t>2/19/2017</a:t>
            </a:fld>
            <a:endParaRPr lang="en-US" dirty="0"/>
          </a:p>
        </p:txBody>
      </p:sp>
      <p:sp>
        <p:nvSpPr>
          <p:cNvPr id="9"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1"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368497057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60FA4D94-4213-4210-8AF2-8B598C570C46}" type="datetime1">
              <a:rPr lang="en-US" smtClean="0"/>
              <a:pPr/>
              <a:t>2/19/2017</a:t>
            </a:fld>
            <a:endParaRPr lang="en-US" dirty="0"/>
          </a:p>
        </p:txBody>
      </p:sp>
      <p:sp>
        <p:nvSpPr>
          <p:cNvPr id="8"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0"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342342320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64075A0E-8CCB-43FA-ADEE-BDE796473683}" type="datetime1">
              <a:rPr lang="en-US" smtClean="0"/>
              <a:pPr/>
              <a:t>2/19/2017</a:t>
            </a:fld>
            <a:endParaRPr lang="en-US" dirty="0"/>
          </a:p>
        </p:txBody>
      </p:sp>
      <p:sp>
        <p:nvSpPr>
          <p:cNvPr id="8"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0"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368610151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34"/>
        <p:cNvGrpSpPr/>
        <p:nvPr/>
      </p:nvGrpSpPr>
      <p:grpSpPr>
        <a:xfrm>
          <a:off x="0" y="0"/>
          <a:ext cx="0" cy="0"/>
          <a:chOff x="0" y="0"/>
          <a:chExt cx="0" cy="0"/>
        </a:xfrm>
      </p:grpSpPr>
      <p:sp>
        <p:nvSpPr>
          <p:cNvPr id="60" name="Shape 60"/>
          <p:cNvSpPr txBox="1">
            <a:spLocks noGrp="1"/>
          </p:cNvSpPr>
          <p:nvPr>
            <p:ph type="body" idx="1"/>
          </p:nvPr>
        </p:nvSpPr>
        <p:spPr>
          <a:xfrm>
            <a:off x="381000" y="1828800"/>
            <a:ext cx="8229600" cy="4830899"/>
          </a:xfrm>
          <a:prstGeom prst="rect">
            <a:avLst/>
          </a:prstGeom>
          <a:noFill/>
          <a:ln>
            <a:noFill/>
          </a:ln>
        </p:spPr>
        <p:txBody>
          <a:bodyPr lIns="91425" tIns="91425" rIns="91425" bIns="91425" anchor="t" anchorCtr="0"/>
          <a:lstStyle>
            <a:lvl1pPr rtl="0">
              <a:defRPr sz="2400"/>
            </a:lvl1pPr>
            <a:lvl2pPr rtl="0">
              <a:defRPr sz="2400"/>
            </a:lvl2pPr>
            <a:lvl3pPr rtl="0">
              <a:defRPr sz="2400"/>
            </a:lvl3pPr>
            <a:lvl4pPr rtl="0">
              <a:defRPr sz="1800"/>
            </a:lvl4pPr>
            <a:lvl5pPr rtl="0">
              <a:defRPr sz="1800"/>
            </a:lvl5pPr>
            <a:lvl6pPr rtl="0">
              <a:defRPr sz="1800"/>
            </a:lvl6pPr>
            <a:lvl7pPr rtl="0">
              <a:defRPr sz="1800"/>
            </a:lvl7pPr>
            <a:lvl8pPr rtl="0">
              <a:defRPr sz="1800"/>
            </a:lvl8pPr>
            <a:lvl9pPr rtl="0">
              <a:defRPr sz="1800"/>
            </a:lvl9pPr>
          </a:lstStyle>
          <a:p>
            <a:endParaRPr dirty="0"/>
          </a:p>
        </p:txBody>
      </p:sp>
      <p:sp>
        <p:nvSpPr>
          <p:cNvPr id="35" name="Shape 35"/>
          <p:cNvSpPr txBox="1">
            <a:spLocks noGrp="1"/>
          </p:cNvSpPr>
          <p:nvPr>
            <p:ph type="title"/>
          </p:nvPr>
        </p:nvSpPr>
        <p:spPr>
          <a:xfrm>
            <a:off x="457200" y="274637"/>
            <a:ext cx="6705599" cy="901199"/>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bg1"/>
                </a:solidFill>
                <a:latin typeface="Arial"/>
                <a:ea typeface="Arial"/>
                <a:cs typeface="Arial"/>
                <a:sym typeface="Arial"/>
              </a:defRPr>
            </a:lvl1pPr>
            <a:lvl2pPr algn="l" rtl="0">
              <a:spcBef>
                <a:spcPts val="0"/>
              </a:spcBef>
              <a:buSzPct val="100000"/>
              <a:buFont typeface="Arial"/>
              <a:buNone/>
              <a:defRPr sz="3600" b="1">
                <a:solidFill>
                  <a:schemeClr val="dk2"/>
                </a:solidFill>
                <a:latin typeface="Arial"/>
                <a:ea typeface="Arial"/>
                <a:cs typeface="Arial"/>
                <a:sym typeface="Arial"/>
              </a:defRPr>
            </a:lvl2pPr>
            <a:lvl3pPr algn="l" rtl="0">
              <a:spcBef>
                <a:spcPts val="0"/>
              </a:spcBef>
              <a:buSzPct val="100000"/>
              <a:buFont typeface="Arial"/>
              <a:buNone/>
              <a:defRPr sz="3600" b="1">
                <a:solidFill>
                  <a:schemeClr val="dk2"/>
                </a:solidFill>
                <a:latin typeface="Arial"/>
                <a:ea typeface="Arial"/>
                <a:cs typeface="Arial"/>
                <a:sym typeface="Arial"/>
              </a:defRPr>
            </a:lvl3pPr>
            <a:lvl4pPr algn="l" rtl="0">
              <a:spcBef>
                <a:spcPts val="0"/>
              </a:spcBef>
              <a:buSzPct val="100000"/>
              <a:buFont typeface="Arial"/>
              <a:buNone/>
              <a:defRPr sz="3600" b="1">
                <a:solidFill>
                  <a:schemeClr val="dk2"/>
                </a:solidFill>
                <a:latin typeface="Arial"/>
                <a:ea typeface="Arial"/>
                <a:cs typeface="Arial"/>
                <a:sym typeface="Arial"/>
              </a:defRPr>
            </a:lvl4pPr>
            <a:lvl5pPr algn="l" rtl="0">
              <a:spcBef>
                <a:spcPts val="0"/>
              </a:spcBef>
              <a:buSzPct val="100000"/>
              <a:buFont typeface="Arial"/>
              <a:buNone/>
              <a:defRPr sz="3600" b="1">
                <a:solidFill>
                  <a:schemeClr val="dk2"/>
                </a:solidFill>
                <a:latin typeface="Arial"/>
                <a:ea typeface="Arial"/>
                <a:cs typeface="Arial"/>
                <a:sym typeface="Arial"/>
              </a:defRPr>
            </a:lvl5pPr>
            <a:lvl6pPr algn="l" rtl="0">
              <a:spcBef>
                <a:spcPts val="0"/>
              </a:spcBef>
              <a:buSzPct val="100000"/>
              <a:buFont typeface="Arial"/>
              <a:buNone/>
              <a:defRPr sz="3600" b="1">
                <a:solidFill>
                  <a:schemeClr val="dk2"/>
                </a:solidFill>
                <a:latin typeface="Arial"/>
                <a:ea typeface="Arial"/>
                <a:cs typeface="Arial"/>
                <a:sym typeface="Arial"/>
              </a:defRPr>
            </a:lvl6pPr>
            <a:lvl7pPr algn="l" rtl="0">
              <a:spcBef>
                <a:spcPts val="0"/>
              </a:spcBef>
              <a:buSzPct val="100000"/>
              <a:buFont typeface="Arial"/>
              <a:buNone/>
              <a:defRPr sz="3600" b="1">
                <a:solidFill>
                  <a:schemeClr val="dk2"/>
                </a:solidFill>
                <a:latin typeface="Arial"/>
                <a:ea typeface="Arial"/>
                <a:cs typeface="Arial"/>
                <a:sym typeface="Arial"/>
              </a:defRPr>
            </a:lvl7pPr>
            <a:lvl8pPr algn="l" rtl="0">
              <a:spcBef>
                <a:spcPts val="0"/>
              </a:spcBef>
              <a:buSzPct val="100000"/>
              <a:buFont typeface="Arial"/>
              <a:buNone/>
              <a:defRPr sz="3600" b="1">
                <a:solidFill>
                  <a:schemeClr val="dk2"/>
                </a:solidFill>
                <a:latin typeface="Arial"/>
                <a:ea typeface="Arial"/>
                <a:cs typeface="Arial"/>
                <a:sym typeface="Arial"/>
              </a:defRPr>
            </a:lvl8pPr>
            <a:lvl9pPr algn="l" rtl="0">
              <a:spcBef>
                <a:spcPts val="0"/>
              </a:spcBef>
              <a:buSzPct val="100000"/>
              <a:buFont typeface="Arial"/>
              <a:buNone/>
              <a:defRPr sz="3600" b="1">
                <a:solidFill>
                  <a:schemeClr val="dk2"/>
                </a:solidFill>
                <a:latin typeface="Arial"/>
                <a:ea typeface="Arial"/>
                <a:cs typeface="Arial"/>
                <a:sym typeface="Arial"/>
              </a:defRPr>
            </a:lvl9pPr>
          </a:lstStyle>
          <a:p>
            <a:endParaRPr/>
          </a:p>
        </p:txBody>
      </p:sp>
      <p:sp>
        <p:nvSpPr>
          <p:cNvPr id="59" name="Shape 59"/>
          <p:cNvSpPr/>
          <p:nvPr/>
        </p:nvSpPr>
        <p:spPr>
          <a:xfrm>
            <a:off x="5791200" y="6400800"/>
            <a:ext cx="2895600" cy="365099"/>
          </a:xfrm>
          <a:prstGeom prst="rect">
            <a:avLst/>
          </a:prstGeom>
          <a:noFill/>
          <a:ln>
            <a:noFill/>
          </a:ln>
        </p:spPr>
        <p:txBody>
          <a:bodyPr lIns="91425" tIns="45700" rIns="91425" bIns="45700" anchor="t" anchorCtr="0">
            <a:spAutoFit/>
          </a:bodyPr>
          <a:lstStyle/>
          <a:p>
            <a:pPr marL="0" marR="0" lvl="0" indent="0" algn="r" rtl="0">
              <a:buNone/>
            </a:pPr>
            <a:r>
              <a:rPr lang="en" sz="700" b="0" i="0" u="none" strike="noStrike" cap="none" baseline="0">
                <a:solidFill>
                  <a:schemeClr val="lt2"/>
                </a:solidFill>
                <a:latin typeface="Arial"/>
                <a:ea typeface="Arial"/>
                <a:cs typeface="Arial"/>
                <a:sym typeface="Arial"/>
              </a:rPr>
              <a:t>Google Confidential and Proprietary</a:t>
            </a:r>
          </a:p>
        </p:txBody>
      </p:sp>
    </p:spTree>
    <p:extLst>
      <p:ext uri="{BB962C8B-B14F-4D97-AF65-F5344CB8AC3E}">
        <p14:creationId xmlns:p14="http://schemas.microsoft.com/office/powerpoint/2010/main" val="1020316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b="-10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5" cstate="print"/>
          <a:stretch>
            <a:fillRect/>
          </a:stretch>
        </p:blipFill>
        <p:spPr>
          <a:xfrm>
            <a:off x="7086599" y="6388445"/>
            <a:ext cx="2057401" cy="400291"/>
          </a:xfrm>
          <a:prstGeom prst="rect">
            <a:avLst/>
          </a:prstGeom>
        </p:spPr>
      </p:pic>
      <p:sp useBgFill="1">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E5711AA9-49D3-4DF7-9EBA-5763C143474B}" type="datetime1">
              <a:rPr lang="en-US" smtClean="0"/>
              <a:pPr/>
              <a:t>2/19/2017</a:t>
            </a:fld>
            <a:endParaRPr lang="en-US" dirty="0"/>
          </a:p>
        </p:txBody>
      </p:sp>
      <p:sp>
        <p:nvSpPr>
          <p:cNvPr id="12"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3"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2097329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managementstudyguide.com/seven-cs-of-effective-communication.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553"/>
            <a:ext cx="7772400" cy="1470025"/>
          </a:xfrm>
        </p:spPr>
        <p:txBody>
          <a:bodyPr>
            <a:normAutofit fontScale="90000"/>
          </a:bodyPr>
          <a:lstStyle/>
          <a:p>
            <a:r>
              <a:rPr lang="en-US" b="1" dirty="0" smtClean="0">
                <a:solidFill>
                  <a:schemeClr val="bg1"/>
                </a:solidFill>
                <a:latin typeface="Myriad Pro" pitchFamily="34" charset="0"/>
              </a:rPr>
              <a:t>INFS 112:</a:t>
            </a:r>
            <a:br>
              <a:rPr lang="en-US" b="1" dirty="0" smtClean="0">
                <a:solidFill>
                  <a:schemeClr val="bg1"/>
                </a:solidFill>
                <a:latin typeface="Myriad Pro" pitchFamily="34" charset="0"/>
              </a:rPr>
            </a:br>
            <a:r>
              <a:rPr lang="en-US" b="1" dirty="0" smtClean="0">
                <a:solidFill>
                  <a:schemeClr val="bg1"/>
                </a:solidFill>
                <a:latin typeface="Myriad Pro" pitchFamily="34" charset="0"/>
              </a:rPr>
              <a:t>Introduction to </a:t>
            </a:r>
            <a:r>
              <a:rPr lang="en-US" b="1" smtClean="0">
                <a:solidFill>
                  <a:schemeClr val="bg1"/>
                </a:solidFill>
                <a:latin typeface="Myriad Pro" pitchFamily="34" charset="0"/>
              </a:rPr>
              <a:t>Information Management</a:t>
            </a:r>
            <a:endParaRPr lang="en-US" b="1" dirty="0">
              <a:solidFill>
                <a:schemeClr val="bg1"/>
              </a:solidFill>
              <a:latin typeface="Myriad Pro" pitchFamily="34" charset="0"/>
            </a:endParaRPr>
          </a:p>
        </p:txBody>
      </p:sp>
      <p:sp>
        <p:nvSpPr>
          <p:cNvPr id="3" name="Subtitle 2"/>
          <p:cNvSpPr>
            <a:spLocks noGrp="1"/>
          </p:cNvSpPr>
          <p:nvPr>
            <p:ph type="subTitle" idx="1"/>
          </p:nvPr>
        </p:nvSpPr>
        <p:spPr>
          <a:xfrm>
            <a:off x="1371600" y="2667000"/>
            <a:ext cx="6400800" cy="609600"/>
          </a:xfrm>
        </p:spPr>
        <p:txBody>
          <a:bodyPr>
            <a:normAutofit/>
          </a:bodyPr>
          <a:lstStyle/>
          <a:p>
            <a:r>
              <a:rPr lang="en-US" dirty="0" smtClean="0">
                <a:solidFill>
                  <a:schemeClr val="bg1"/>
                </a:solidFill>
                <a:latin typeface="Myriad Pro" pitchFamily="34" charset="0"/>
              </a:rPr>
              <a:t>Session 4 – Communication  </a:t>
            </a:r>
            <a:endParaRPr lang="en-US" dirty="0">
              <a:solidFill>
                <a:schemeClr val="bg1"/>
              </a:solidFill>
              <a:latin typeface="Myriad Pro" pitchFamily="34" charset="0"/>
            </a:endParaRPr>
          </a:p>
        </p:txBody>
      </p:sp>
      <p:sp>
        <p:nvSpPr>
          <p:cNvPr id="7" name="TextBox 6"/>
          <p:cNvSpPr txBox="1"/>
          <p:nvPr/>
        </p:nvSpPr>
        <p:spPr>
          <a:xfrm>
            <a:off x="304800" y="3657600"/>
            <a:ext cx="8458200" cy="707886"/>
          </a:xfrm>
          <a:prstGeom prst="rect">
            <a:avLst/>
          </a:prstGeom>
          <a:noFill/>
        </p:spPr>
        <p:txBody>
          <a:bodyPr wrap="square" rtlCol="0">
            <a:spAutoFit/>
          </a:bodyPr>
          <a:lstStyle/>
          <a:p>
            <a:pPr algn="ctr"/>
            <a:r>
              <a:rPr lang="en-US" sz="2000" b="1" dirty="0" smtClean="0">
                <a:solidFill>
                  <a:schemeClr val="accent1">
                    <a:lumMod val="20000"/>
                    <a:lumOff val="80000"/>
                  </a:schemeClr>
                </a:solidFill>
              </a:rPr>
              <a:t>Lecturer: Dr. </a:t>
            </a:r>
            <a:r>
              <a:rPr lang="en-US" sz="2000" b="1" dirty="0" err="1" smtClean="0">
                <a:solidFill>
                  <a:schemeClr val="accent1">
                    <a:lumMod val="20000"/>
                    <a:lumOff val="80000"/>
                  </a:schemeClr>
                </a:solidFill>
              </a:rPr>
              <a:t>Perpetua</a:t>
            </a:r>
            <a:r>
              <a:rPr lang="en-US" sz="2000" b="1" dirty="0" smtClean="0">
                <a:solidFill>
                  <a:schemeClr val="accent1">
                    <a:lumMod val="20000"/>
                    <a:lumOff val="80000"/>
                  </a:schemeClr>
                </a:solidFill>
              </a:rPr>
              <a:t> S. </a:t>
            </a:r>
            <a:r>
              <a:rPr lang="en-US" sz="2000" b="1" dirty="0" err="1" smtClean="0">
                <a:solidFill>
                  <a:schemeClr val="accent1">
                    <a:lumMod val="20000"/>
                    <a:lumOff val="80000"/>
                  </a:schemeClr>
                </a:solidFill>
              </a:rPr>
              <a:t>Dadzie</a:t>
            </a:r>
            <a:r>
              <a:rPr lang="en-US" sz="2000" dirty="0" smtClean="0">
                <a:solidFill>
                  <a:schemeClr val="bg1"/>
                </a:solidFill>
              </a:rPr>
              <a:t>, Dept. of Information Studies</a:t>
            </a:r>
          </a:p>
          <a:p>
            <a:pPr algn="ctr"/>
            <a:r>
              <a:rPr lang="en-US" sz="2000" dirty="0" smtClean="0">
                <a:solidFill>
                  <a:schemeClr val="bg1"/>
                </a:solidFill>
              </a:rPr>
              <a:t>Contact Information: psdadzie@ug.edu.gh</a:t>
            </a:r>
            <a:endParaRPr lang="en-US" sz="2000" dirty="0">
              <a:solidFill>
                <a:schemeClr val="bg1"/>
              </a:solidFill>
            </a:endParaRPr>
          </a:p>
        </p:txBody>
      </p:sp>
    </p:spTree>
    <p:extLst>
      <p:ext uri="{BB962C8B-B14F-4D97-AF65-F5344CB8AC3E}">
        <p14:creationId xmlns:p14="http://schemas.microsoft.com/office/powerpoint/2010/main" val="9206929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Overview </a:t>
            </a:r>
            <a:endParaRPr lang="en-US" dirty="0"/>
          </a:p>
        </p:txBody>
      </p:sp>
      <p:sp>
        <p:nvSpPr>
          <p:cNvPr id="3" name="Content Placeholder 2"/>
          <p:cNvSpPr>
            <a:spLocks noGrp="1"/>
          </p:cNvSpPr>
          <p:nvPr>
            <p:ph idx="1"/>
          </p:nvPr>
        </p:nvSpPr>
        <p:spPr>
          <a:xfrm>
            <a:off x="457200" y="1676400"/>
            <a:ext cx="8229600" cy="4449763"/>
          </a:xfrm>
        </p:spPr>
        <p:txBody>
          <a:bodyPr>
            <a:normAutofit/>
          </a:bodyPr>
          <a:lstStyle/>
          <a:p>
            <a:pPr marL="0" indent="0">
              <a:buNone/>
            </a:pPr>
            <a:r>
              <a:rPr lang="en-US" sz="3200" dirty="0"/>
              <a:t>At the end of the session, the student will be able to</a:t>
            </a:r>
            <a:r>
              <a:rPr lang="en-US" sz="3200" dirty="0" smtClean="0"/>
              <a:t>:</a:t>
            </a:r>
          </a:p>
          <a:p>
            <a:r>
              <a:rPr lang="en-US" sz="3200" dirty="0" smtClean="0"/>
              <a:t>Define and explain the importance of communication</a:t>
            </a:r>
          </a:p>
          <a:p>
            <a:r>
              <a:rPr lang="en-US" sz="3200" dirty="0" smtClean="0"/>
              <a:t>Understand the goals of communication</a:t>
            </a:r>
          </a:p>
          <a:p>
            <a:r>
              <a:rPr lang="en-US" sz="3200" dirty="0" smtClean="0"/>
              <a:t>Explain the 7C’s of Communication </a:t>
            </a:r>
          </a:p>
          <a:p>
            <a:r>
              <a:rPr lang="en-US" sz="3200" dirty="0" smtClean="0"/>
              <a:t>Understand the One-Way and Two-way communication processes</a:t>
            </a:r>
          </a:p>
          <a:p>
            <a:endParaRPr lang="en-US" sz="3200" dirty="0" smtClean="0"/>
          </a:p>
          <a:p>
            <a:pPr>
              <a:buNone/>
            </a:pPr>
            <a:endParaRPr lang="en-US" sz="3200" dirty="0" smtClean="0"/>
          </a:p>
        </p:txBody>
      </p:sp>
      <p:sp>
        <p:nvSpPr>
          <p:cNvPr id="8" name="Footer Placeholder 7"/>
          <p:cNvSpPr>
            <a:spLocks noGrp="1"/>
          </p:cNvSpPr>
          <p:nvPr>
            <p:ph type="ftr" sz="quarter" idx="3"/>
          </p:nvPr>
        </p:nvSpPr>
        <p:spPr/>
        <p:txBody>
          <a:bodyPr/>
          <a:lstStyle/>
          <a:p>
            <a:r>
              <a:rPr lang="en-US" smtClean="0"/>
              <a:t>Dr. Perpetua Dadzie, Dept of Information Studies</a:t>
            </a:r>
            <a:endParaRPr lang="en-US" dirty="0"/>
          </a:p>
        </p:txBody>
      </p:sp>
      <p:sp>
        <p:nvSpPr>
          <p:cNvPr id="9" name="Slide Number Placeholder 8"/>
          <p:cNvSpPr>
            <a:spLocks noGrp="1"/>
          </p:cNvSpPr>
          <p:nvPr>
            <p:ph type="sldNum" sz="quarter" idx="4"/>
          </p:nvPr>
        </p:nvSpPr>
        <p:spPr/>
        <p:txBody>
          <a:bodyPr/>
          <a:lstStyle/>
          <a:p>
            <a:r>
              <a:rPr lang="en-US" smtClean="0"/>
              <a:t>Slide </a:t>
            </a:r>
            <a:fld id="{FD3DDBF2-094B-4CA4-965C-FB22D307DBD7}" type="slidenum">
              <a:rPr lang="en-US" smtClean="0"/>
              <a:pPr/>
              <a:t>2</a:t>
            </a:fld>
            <a:endParaRPr lang="en-US" dirty="0"/>
          </a:p>
        </p:txBody>
      </p:sp>
    </p:spTree>
    <p:extLst>
      <p:ext uri="{BB962C8B-B14F-4D97-AF65-F5344CB8AC3E}">
        <p14:creationId xmlns:p14="http://schemas.microsoft.com/office/powerpoint/2010/main" val="2317820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Outline</a:t>
            </a:r>
            <a:endParaRPr lang="en-US" dirty="0"/>
          </a:p>
        </p:txBody>
      </p:sp>
      <p:sp>
        <p:nvSpPr>
          <p:cNvPr id="3" name="Content Placeholder 2"/>
          <p:cNvSpPr>
            <a:spLocks noGrp="1"/>
          </p:cNvSpPr>
          <p:nvPr>
            <p:ph idx="1"/>
          </p:nvPr>
        </p:nvSpPr>
        <p:spPr>
          <a:xfrm>
            <a:off x="457200" y="1600200"/>
            <a:ext cx="8534400" cy="4495800"/>
          </a:xfrm>
        </p:spPr>
        <p:txBody>
          <a:bodyPr>
            <a:normAutofit/>
          </a:bodyPr>
          <a:lstStyle/>
          <a:p>
            <a:pPr marL="0" indent="0">
              <a:buNone/>
            </a:pPr>
            <a:r>
              <a:rPr lang="en-US" sz="3200" dirty="0" smtClean="0"/>
              <a:t>The key topics to be covered in the session are as follows:</a:t>
            </a:r>
          </a:p>
          <a:p>
            <a:r>
              <a:rPr lang="en-US" sz="3200" dirty="0" smtClean="0"/>
              <a:t>Topic One  - Definition and Importance of Communication</a:t>
            </a:r>
          </a:p>
          <a:p>
            <a:r>
              <a:rPr lang="en-US" sz="3200" dirty="0" smtClean="0"/>
              <a:t>Topic Two -  Goals of Communication </a:t>
            </a:r>
          </a:p>
          <a:p>
            <a:r>
              <a:rPr lang="en-US" sz="3200" dirty="0" smtClean="0"/>
              <a:t>Topic Three – 7Cs of Communication</a:t>
            </a:r>
          </a:p>
          <a:p>
            <a:r>
              <a:rPr lang="en-US" sz="3200" dirty="0" smtClean="0"/>
              <a:t>Topic Four – One-way and Two-Way Communication Processes</a:t>
            </a:r>
          </a:p>
          <a:p>
            <a:endParaRPr lang="en-US" sz="2400" dirty="0" smtClean="0"/>
          </a:p>
          <a:p>
            <a:endParaRPr lang="en-US" sz="2400" dirty="0" smtClean="0"/>
          </a:p>
        </p:txBody>
      </p:sp>
      <p:sp>
        <p:nvSpPr>
          <p:cNvPr id="7" name="Footer Placeholder 6"/>
          <p:cNvSpPr>
            <a:spLocks noGrp="1"/>
          </p:cNvSpPr>
          <p:nvPr>
            <p:ph type="ftr" sz="quarter" idx="3"/>
          </p:nvPr>
        </p:nvSpPr>
        <p:spPr/>
        <p:txBody>
          <a:bodyPr/>
          <a:lstStyle/>
          <a:p>
            <a:r>
              <a:rPr lang="en-US" smtClean="0"/>
              <a:t>Dr. Perpetua Dadzie, Dept of Information Studies</a:t>
            </a:r>
            <a:endParaRPr lang="en-US" dirty="0"/>
          </a:p>
        </p:txBody>
      </p:sp>
      <p:sp>
        <p:nvSpPr>
          <p:cNvPr id="8" name="Slide Number Placeholder 7"/>
          <p:cNvSpPr>
            <a:spLocks noGrp="1"/>
          </p:cNvSpPr>
          <p:nvPr>
            <p:ph type="sldNum" sz="quarter" idx="4"/>
          </p:nvPr>
        </p:nvSpPr>
        <p:spPr/>
        <p:txBody>
          <a:bodyPr/>
          <a:lstStyle/>
          <a:p>
            <a:r>
              <a:rPr lang="en-US" smtClean="0"/>
              <a:t>Slide </a:t>
            </a:r>
            <a:fld id="{FD3DDBF2-094B-4CA4-965C-FB22D307DBD7}" type="slidenum">
              <a:rPr lang="en-US" smtClean="0"/>
              <a:pPr/>
              <a:t>3</a:t>
            </a:fld>
            <a:endParaRPr lang="en-US" dirty="0"/>
          </a:p>
        </p:txBody>
      </p:sp>
    </p:spTree>
    <p:extLst>
      <p:ext uri="{BB962C8B-B14F-4D97-AF65-F5344CB8AC3E}">
        <p14:creationId xmlns:p14="http://schemas.microsoft.com/office/powerpoint/2010/main" val="3696084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List</a:t>
            </a:r>
            <a:endParaRPr lang="en-US" dirty="0"/>
          </a:p>
        </p:txBody>
      </p:sp>
      <p:sp>
        <p:nvSpPr>
          <p:cNvPr id="3" name="Content Placeholder 2"/>
          <p:cNvSpPr>
            <a:spLocks noGrp="1"/>
          </p:cNvSpPr>
          <p:nvPr>
            <p:ph idx="1"/>
          </p:nvPr>
        </p:nvSpPr>
        <p:spPr>
          <a:xfrm>
            <a:off x="457200" y="1600200"/>
            <a:ext cx="8229600" cy="4762638"/>
          </a:xfrm>
        </p:spPr>
        <p:txBody>
          <a:bodyPr>
            <a:normAutofit/>
          </a:bodyPr>
          <a:lstStyle/>
          <a:p>
            <a:pPr lvl="0"/>
            <a:r>
              <a:rPr lang="en-US" sz="2400" dirty="0" smtClean="0"/>
              <a:t>Palmer, S.  &amp; Weaver, M. (1998). </a:t>
            </a:r>
            <a:r>
              <a:rPr lang="en-US" sz="2400" i="1" dirty="0" smtClean="0"/>
              <a:t>Information Management</a:t>
            </a:r>
            <a:r>
              <a:rPr lang="en-US" sz="2400" dirty="0" smtClean="0"/>
              <a:t>. Oxford: Butterworth Heinemann. pp.70</a:t>
            </a:r>
            <a:endParaRPr lang="en-GB" sz="2400" dirty="0"/>
          </a:p>
        </p:txBody>
      </p:sp>
      <p:sp>
        <p:nvSpPr>
          <p:cNvPr id="6" name="Footer Placeholder 5"/>
          <p:cNvSpPr>
            <a:spLocks noGrp="1"/>
          </p:cNvSpPr>
          <p:nvPr>
            <p:ph type="ftr" sz="quarter" idx="3"/>
          </p:nvPr>
        </p:nvSpPr>
        <p:spPr/>
        <p:txBody>
          <a:bodyPr/>
          <a:lstStyle/>
          <a:p>
            <a:r>
              <a:rPr lang="en-US" smtClean="0"/>
              <a:t>Dr. Perpetua Dadzie, Dept of Information Studies</a:t>
            </a:r>
            <a:endParaRPr lang="en-US" dirty="0"/>
          </a:p>
        </p:txBody>
      </p:sp>
      <p:sp>
        <p:nvSpPr>
          <p:cNvPr id="7" name="Slide Number Placeholder 6"/>
          <p:cNvSpPr>
            <a:spLocks noGrp="1"/>
          </p:cNvSpPr>
          <p:nvPr>
            <p:ph type="sldNum" sz="quarter" idx="4"/>
          </p:nvPr>
        </p:nvSpPr>
        <p:spPr/>
        <p:txBody>
          <a:bodyPr/>
          <a:lstStyle/>
          <a:p>
            <a:r>
              <a:rPr lang="en-US" smtClean="0"/>
              <a:t>Slide </a:t>
            </a:r>
            <a:fld id="{FD3DDBF2-094B-4CA4-965C-FB22D307DBD7}" type="slidenum">
              <a:rPr lang="en-US" smtClean="0"/>
              <a:pPr/>
              <a:t>4</a:t>
            </a:fld>
            <a:endParaRPr lang="en-US" dirty="0"/>
          </a:p>
        </p:txBody>
      </p:sp>
    </p:spTree>
    <p:extLst>
      <p:ext uri="{BB962C8B-B14F-4D97-AF65-F5344CB8AC3E}">
        <p14:creationId xmlns:p14="http://schemas.microsoft.com/office/powerpoint/2010/main" val="14420447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Definition and Importance of communication</a:t>
            </a:r>
            <a:endParaRPr lang="en-US" dirty="0">
              <a:solidFill>
                <a:schemeClr val="tx1"/>
              </a:solidFill>
            </a:endParaRPr>
          </a:p>
        </p:txBody>
      </p:sp>
      <p:sp>
        <p:nvSpPr>
          <p:cNvPr id="8" name="Text Placeholder 7"/>
          <p:cNvSpPr>
            <a:spLocks noGrp="1"/>
          </p:cNvSpPr>
          <p:nvPr>
            <p:ph type="body" idx="1"/>
          </p:nvPr>
        </p:nvSpPr>
        <p:spPr/>
        <p:txBody>
          <a:bodyPr/>
          <a:lstStyle/>
          <a:p>
            <a:r>
              <a:rPr lang="en-US" dirty="0" smtClean="0"/>
              <a:t>Topic One</a:t>
            </a:r>
            <a:endParaRPr lang="en-US" dirty="0"/>
          </a:p>
        </p:txBody>
      </p:sp>
      <p:sp>
        <p:nvSpPr>
          <p:cNvPr id="6" name="Footer Placeholder 5"/>
          <p:cNvSpPr>
            <a:spLocks noGrp="1"/>
          </p:cNvSpPr>
          <p:nvPr>
            <p:ph type="ftr" sz="quarter" idx="3"/>
          </p:nvPr>
        </p:nvSpPr>
        <p:spPr/>
        <p:txBody>
          <a:bodyPr/>
          <a:lstStyle/>
          <a:p>
            <a:r>
              <a:rPr lang="en-US" smtClean="0"/>
              <a:t>Dr. Perpetua Dadzie, Dept of Information Studies</a:t>
            </a:r>
            <a:endParaRPr lang="en-US" dirty="0"/>
          </a:p>
        </p:txBody>
      </p:sp>
      <p:sp>
        <p:nvSpPr>
          <p:cNvPr id="7" name="Slide Number Placeholder 6"/>
          <p:cNvSpPr>
            <a:spLocks noGrp="1"/>
          </p:cNvSpPr>
          <p:nvPr>
            <p:ph type="sldNum" sz="quarter" idx="4"/>
          </p:nvPr>
        </p:nvSpPr>
        <p:spPr/>
        <p:txBody>
          <a:bodyPr/>
          <a:lstStyle/>
          <a:p>
            <a:r>
              <a:rPr lang="en-US" smtClean="0"/>
              <a:t>Slide </a:t>
            </a:r>
            <a:fld id="{FD3DDBF2-094B-4CA4-965C-FB22D307DBD7}" type="slidenum">
              <a:rPr lang="en-US" smtClean="0"/>
              <a:pPr/>
              <a:t>5</a:t>
            </a:fld>
            <a:endParaRPr lang="en-US" dirty="0"/>
          </a:p>
        </p:txBody>
      </p:sp>
    </p:spTree>
    <p:extLst>
      <p:ext uri="{BB962C8B-B14F-4D97-AF65-F5344CB8AC3E}">
        <p14:creationId xmlns:p14="http://schemas.microsoft.com/office/powerpoint/2010/main" val="3167304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is Communication?</a:t>
            </a:r>
            <a:endParaRPr lang="en-US" dirty="0"/>
          </a:p>
        </p:txBody>
      </p:sp>
      <p:sp>
        <p:nvSpPr>
          <p:cNvPr id="3" name="Content Placeholder 2"/>
          <p:cNvSpPr>
            <a:spLocks noGrp="1"/>
          </p:cNvSpPr>
          <p:nvPr>
            <p:ph idx="1"/>
          </p:nvPr>
        </p:nvSpPr>
        <p:spPr>
          <a:xfrm>
            <a:off x="304800" y="1752600"/>
            <a:ext cx="7924800" cy="4724400"/>
          </a:xfrm>
        </p:spPr>
        <p:txBody>
          <a:bodyPr>
            <a:normAutofit/>
          </a:bodyPr>
          <a:lstStyle/>
          <a:p>
            <a:r>
              <a:rPr lang="en-US" altLang="zh-CN" sz="3200" dirty="0" smtClean="0">
                <a:effectLst>
                  <a:outerShdw blurRad="38100" dist="38100" dir="2700000" algn="tl">
                    <a:srgbClr val="C0C0C0"/>
                  </a:outerShdw>
                </a:effectLst>
                <a:ea typeface="宋体" pitchFamily="2" charset="-122"/>
              </a:rPr>
              <a:t>It is about sending and receiving information or the transmission of information and meaning from one party to another through using shared symbols. </a:t>
            </a:r>
          </a:p>
          <a:p>
            <a:r>
              <a:rPr lang="en-US" altLang="zh-CN" sz="3200" dirty="0" smtClean="0">
                <a:effectLst>
                  <a:outerShdw blurRad="38100" dist="38100" dir="2700000" algn="tl">
                    <a:srgbClr val="C0C0C0"/>
                  </a:outerShdw>
                </a:effectLst>
                <a:ea typeface="宋体" pitchFamily="2" charset="-122"/>
              </a:rPr>
              <a:t>It is the process of exchanging information, ideas, thoughts, feelings, emotions through speech, signals, writing, </a:t>
            </a:r>
            <a:r>
              <a:rPr lang="en-US" altLang="zh-CN" sz="3200" dirty="0" err="1" smtClean="0">
                <a:effectLst>
                  <a:outerShdw blurRad="38100" dist="38100" dir="2700000" algn="tl">
                    <a:srgbClr val="C0C0C0"/>
                  </a:outerShdw>
                </a:effectLst>
                <a:ea typeface="宋体" pitchFamily="2" charset="-122"/>
              </a:rPr>
              <a:t>behaviour</a:t>
            </a:r>
            <a:r>
              <a:rPr lang="en-US" altLang="zh-CN" sz="3200" dirty="0" smtClean="0">
                <a:effectLst>
                  <a:outerShdw blurRad="38100" dist="38100" dir="2700000" algn="tl">
                    <a:srgbClr val="C0C0C0"/>
                  </a:outerShdw>
                </a:effectLst>
                <a:ea typeface="宋体" pitchFamily="2" charset="-122"/>
              </a:rPr>
              <a:t>  </a:t>
            </a:r>
          </a:p>
          <a:p>
            <a:r>
              <a:rPr lang="en-US" altLang="zh-CN" sz="3200" dirty="0" smtClean="0">
                <a:effectLst>
                  <a:outerShdw blurRad="38100" dist="38100" dir="2700000" algn="tl">
                    <a:srgbClr val="C0C0C0"/>
                  </a:outerShdw>
                </a:effectLst>
                <a:ea typeface="宋体" pitchFamily="2" charset="-122"/>
              </a:rPr>
              <a:t>It involves the interchange of facts, thoughts, value judgments and opinions</a:t>
            </a:r>
          </a:p>
        </p:txBody>
      </p:sp>
      <p:pic>
        <p:nvPicPr>
          <p:cNvPr id="4" name="Picture 3"/>
          <p:cNvPicPr>
            <a:picLocks noChangeAspect="1"/>
          </p:cNvPicPr>
          <p:nvPr/>
        </p:nvPicPr>
        <p:blipFill>
          <a:blip r:embed="rId2" cstate="print"/>
          <a:stretch>
            <a:fillRect/>
          </a:stretch>
        </p:blipFill>
        <p:spPr>
          <a:xfrm>
            <a:off x="7010400" y="5652052"/>
            <a:ext cx="2133600" cy="1205948"/>
          </a:xfrm>
          <a:prstGeom prst="rect">
            <a:avLst/>
          </a:prstGeom>
          <a:ln>
            <a:noFill/>
          </a:ln>
          <a:effectLst>
            <a:softEdge rad="112500"/>
          </a:effectLst>
        </p:spPr>
      </p:pic>
      <p:sp>
        <p:nvSpPr>
          <p:cNvPr id="7" name="Footer Placeholder 6"/>
          <p:cNvSpPr>
            <a:spLocks noGrp="1"/>
          </p:cNvSpPr>
          <p:nvPr>
            <p:ph type="ftr" sz="quarter" idx="3"/>
          </p:nvPr>
        </p:nvSpPr>
        <p:spPr>
          <a:xfrm>
            <a:off x="381000" y="6172201"/>
            <a:ext cx="2895600" cy="581370"/>
          </a:xfrm>
        </p:spPr>
        <p:txBody>
          <a:bodyPr/>
          <a:lstStyle/>
          <a:p>
            <a:r>
              <a:rPr lang="en-US" dirty="0" smtClean="0"/>
              <a:t>Dr. </a:t>
            </a:r>
            <a:r>
              <a:rPr lang="en-US" dirty="0" err="1" smtClean="0"/>
              <a:t>Perpetua</a:t>
            </a:r>
            <a:r>
              <a:rPr lang="en-US" dirty="0" smtClean="0"/>
              <a:t> </a:t>
            </a:r>
            <a:r>
              <a:rPr lang="en-US" dirty="0" err="1" smtClean="0"/>
              <a:t>Dadzie</a:t>
            </a:r>
            <a:r>
              <a:rPr lang="en-US" dirty="0" smtClean="0"/>
              <a:t>, Dept of Information Studies</a:t>
            </a:r>
            <a:endParaRPr lang="en-US" dirty="0"/>
          </a:p>
        </p:txBody>
      </p:sp>
      <p:sp>
        <p:nvSpPr>
          <p:cNvPr id="8" name="Slide Number Placeholder 7"/>
          <p:cNvSpPr>
            <a:spLocks noGrp="1"/>
          </p:cNvSpPr>
          <p:nvPr>
            <p:ph type="sldNum" sz="quarter" idx="4"/>
          </p:nvPr>
        </p:nvSpPr>
        <p:spPr/>
        <p:txBody>
          <a:bodyPr/>
          <a:lstStyle/>
          <a:p>
            <a:r>
              <a:rPr lang="en-US" smtClean="0"/>
              <a:t>Slide </a:t>
            </a:r>
            <a:fld id="{FD3DDBF2-094B-4CA4-965C-FB22D307DBD7}" type="slidenum">
              <a:rPr lang="en-US" smtClean="0"/>
              <a:pPr/>
              <a:t>6</a:t>
            </a:fld>
            <a:endParaRPr lang="en-US" dirty="0"/>
          </a:p>
        </p:txBody>
      </p:sp>
    </p:spTree>
    <p:extLst>
      <p:ext uri="{BB962C8B-B14F-4D97-AF65-F5344CB8AC3E}">
        <p14:creationId xmlns:p14="http://schemas.microsoft.com/office/powerpoint/2010/main" val="265530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Importance of Communication</a:t>
            </a:r>
            <a:endParaRPr lang="en-US" dirty="0"/>
          </a:p>
        </p:txBody>
      </p:sp>
      <p:sp>
        <p:nvSpPr>
          <p:cNvPr id="3" name="Content Placeholder 2"/>
          <p:cNvSpPr>
            <a:spLocks noGrp="1"/>
          </p:cNvSpPr>
          <p:nvPr>
            <p:ph idx="1"/>
          </p:nvPr>
        </p:nvSpPr>
        <p:spPr>
          <a:xfrm>
            <a:off x="304800" y="1752600"/>
            <a:ext cx="7924800" cy="4724400"/>
          </a:xfrm>
        </p:spPr>
        <p:txBody>
          <a:bodyPr>
            <a:noAutofit/>
          </a:bodyPr>
          <a:lstStyle/>
          <a:p>
            <a:r>
              <a:rPr lang="cy-GB" dirty="0" smtClean="0"/>
              <a:t>Communication </a:t>
            </a:r>
            <a:r>
              <a:rPr lang="cy-GB" dirty="0" smtClean="0"/>
              <a:t>is used </a:t>
            </a:r>
            <a:r>
              <a:rPr lang="cy-GB" dirty="0" smtClean="0"/>
              <a:t>everywhere</a:t>
            </a:r>
          </a:p>
          <a:p>
            <a:r>
              <a:rPr lang="cy-GB" dirty="0" smtClean="0"/>
              <a:t>At work – used to provide people with information that they need to make decisions</a:t>
            </a:r>
          </a:p>
          <a:p>
            <a:r>
              <a:rPr lang="cy-GB" dirty="0" smtClean="0"/>
              <a:t>Used to motivate people by explaining what needs to be done, by setting goals and providing feedback</a:t>
            </a:r>
          </a:p>
          <a:p>
            <a:r>
              <a:rPr lang="cy-GB" dirty="0" smtClean="0"/>
              <a:t>In social lives – used to build good relationships and create mutual understanding in groups, clubs and societies</a:t>
            </a:r>
          </a:p>
        </p:txBody>
      </p:sp>
      <p:pic>
        <p:nvPicPr>
          <p:cNvPr id="4" name="Picture 3"/>
          <p:cNvPicPr>
            <a:picLocks noChangeAspect="1"/>
          </p:cNvPicPr>
          <p:nvPr/>
        </p:nvPicPr>
        <p:blipFill>
          <a:blip r:embed="rId2" cstate="print"/>
          <a:stretch>
            <a:fillRect/>
          </a:stretch>
        </p:blipFill>
        <p:spPr>
          <a:xfrm>
            <a:off x="7010400" y="5652052"/>
            <a:ext cx="2133600" cy="1205948"/>
          </a:xfrm>
          <a:prstGeom prst="rect">
            <a:avLst/>
          </a:prstGeom>
          <a:ln>
            <a:noFill/>
          </a:ln>
          <a:effectLst>
            <a:softEdge rad="112500"/>
          </a:effectLst>
        </p:spPr>
      </p:pic>
      <p:sp>
        <p:nvSpPr>
          <p:cNvPr id="7" name="Footer Placeholder 6"/>
          <p:cNvSpPr>
            <a:spLocks noGrp="1"/>
          </p:cNvSpPr>
          <p:nvPr>
            <p:ph type="ftr" sz="quarter" idx="3"/>
          </p:nvPr>
        </p:nvSpPr>
        <p:spPr>
          <a:xfrm>
            <a:off x="381000" y="6172201"/>
            <a:ext cx="2895600" cy="581370"/>
          </a:xfrm>
        </p:spPr>
        <p:txBody>
          <a:bodyPr/>
          <a:lstStyle/>
          <a:p>
            <a:r>
              <a:rPr lang="en-US" dirty="0" smtClean="0"/>
              <a:t>Dr. </a:t>
            </a:r>
            <a:r>
              <a:rPr lang="en-US" dirty="0" err="1" smtClean="0"/>
              <a:t>Perpetua</a:t>
            </a:r>
            <a:r>
              <a:rPr lang="en-US" dirty="0" smtClean="0"/>
              <a:t> </a:t>
            </a:r>
            <a:r>
              <a:rPr lang="en-US" dirty="0" err="1" smtClean="0"/>
              <a:t>Dadzie</a:t>
            </a:r>
            <a:r>
              <a:rPr lang="en-US" dirty="0" smtClean="0"/>
              <a:t>, Dept of Information Studies</a:t>
            </a:r>
            <a:endParaRPr lang="en-US" dirty="0"/>
          </a:p>
        </p:txBody>
      </p:sp>
      <p:sp>
        <p:nvSpPr>
          <p:cNvPr id="8" name="Slide Number Placeholder 7"/>
          <p:cNvSpPr>
            <a:spLocks noGrp="1"/>
          </p:cNvSpPr>
          <p:nvPr>
            <p:ph type="sldNum" sz="quarter" idx="4"/>
          </p:nvPr>
        </p:nvSpPr>
        <p:spPr/>
        <p:txBody>
          <a:bodyPr/>
          <a:lstStyle/>
          <a:p>
            <a:r>
              <a:rPr lang="en-US" smtClean="0"/>
              <a:t>Slide </a:t>
            </a:r>
            <a:fld id="{FD3DDBF2-094B-4CA4-965C-FB22D307DBD7}" type="slidenum">
              <a:rPr lang="en-US" smtClean="0"/>
              <a:pPr/>
              <a:t>7</a:t>
            </a:fld>
            <a:endParaRPr lang="en-US" dirty="0"/>
          </a:p>
        </p:txBody>
      </p:sp>
    </p:spTree>
    <p:extLst>
      <p:ext uri="{BB962C8B-B14F-4D97-AF65-F5344CB8AC3E}">
        <p14:creationId xmlns:p14="http://schemas.microsoft.com/office/powerpoint/2010/main" val="265530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Goals of communication</a:t>
            </a:r>
            <a:endParaRPr lang="en-US" dirty="0">
              <a:solidFill>
                <a:schemeClr val="tx1"/>
              </a:solidFill>
            </a:endParaRPr>
          </a:p>
        </p:txBody>
      </p:sp>
      <p:sp>
        <p:nvSpPr>
          <p:cNvPr id="8" name="Text Placeholder 7"/>
          <p:cNvSpPr>
            <a:spLocks noGrp="1"/>
          </p:cNvSpPr>
          <p:nvPr>
            <p:ph type="body" idx="1"/>
          </p:nvPr>
        </p:nvSpPr>
        <p:spPr/>
        <p:txBody>
          <a:bodyPr/>
          <a:lstStyle/>
          <a:p>
            <a:r>
              <a:rPr lang="en-US" dirty="0" smtClean="0"/>
              <a:t>Topic Two</a:t>
            </a:r>
            <a:endParaRPr lang="en-US" dirty="0"/>
          </a:p>
        </p:txBody>
      </p:sp>
      <p:sp>
        <p:nvSpPr>
          <p:cNvPr id="6" name="Footer Placeholder 5"/>
          <p:cNvSpPr>
            <a:spLocks noGrp="1"/>
          </p:cNvSpPr>
          <p:nvPr>
            <p:ph type="ftr" sz="quarter" idx="3"/>
          </p:nvPr>
        </p:nvSpPr>
        <p:spPr/>
        <p:txBody>
          <a:bodyPr/>
          <a:lstStyle/>
          <a:p>
            <a:r>
              <a:rPr lang="en-US" smtClean="0"/>
              <a:t>Dr. Perpetua Dadzie, Dept of Information Studies</a:t>
            </a:r>
            <a:endParaRPr lang="en-US" dirty="0"/>
          </a:p>
        </p:txBody>
      </p:sp>
      <p:sp>
        <p:nvSpPr>
          <p:cNvPr id="7" name="Slide Number Placeholder 6"/>
          <p:cNvSpPr>
            <a:spLocks noGrp="1"/>
          </p:cNvSpPr>
          <p:nvPr>
            <p:ph type="sldNum" sz="quarter" idx="4"/>
          </p:nvPr>
        </p:nvSpPr>
        <p:spPr/>
        <p:txBody>
          <a:bodyPr/>
          <a:lstStyle/>
          <a:p>
            <a:r>
              <a:rPr lang="en-US" smtClean="0"/>
              <a:t>Slide </a:t>
            </a:r>
            <a:fld id="{FD3DDBF2-094B-4CA4-965C-FB22D307DBD7}" type="slidenum">
              <a:rPr lang="en-US" smtClean="0"/>
              <a:pPr/>
              <a:t>8</a:t>
            </a:fld>
            <a:endParaRPr lang="en-US" dirty="0"/>
          </a:p>
        </p:txBody>
      </p:sp>
    </p:spTree>
    <p:extLst>
      <p:ext uri="{BB962C8B-B14F-4D97-AF65-F5344CB8AC3E}">
        <p14:creationId xmlns:p14="http://schemas.microsoft.com/office/powerpoint/2010/main" val="3167304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143000"/>
          </a:xfrm>
        </p:spPr>
        <p:txBody>
          <a:bodyPr>
            <a:normAutofit/>
          </a:bodyPr>
          <a:lstStyle/>
          <a:p>
            <a:r>
              <a:rPr lang="en-US" dirty="0" smtClean="0"/>
              <a:t>Goals of Communication</a:t>
            </a:r>
            <a:endParaRPr lang="en-US" dirty="0"/>
          </a:p>
        </p:txBody>
      </p:sp>
      <p:sp>
        <p:nvSpPr>
          <p:cNvPr id="3" name="Content Placeholder 2"/>
          <p:cNvSpPr>
            <a:spLocks noGrp="1"/>
          </p:cNvSpPr>
          <p:nvPr>
            <p:ph idx="1"/>
          </p:nvPr>
        </p:nvSpPr>
        <p:spPr>
          <a:xfrm>
            <a:off x="304800" y="1752600"/>
            <a:ext cx="7924800" cy="4724400"/>
          </a:xfrm>
        </p:spPr>
        <p:txBody>
          <a:bodyPr>
            <a:normAutofit/>
          </a:bodyPr>
          <a:lstStyle/>
          <a:p>
            <a:r>
              <a:rPr lang="cy-GB" dirty="0" smtClean="0"/>
              <a:t>Four main goals of communication have been identified:</a:t>
            </a:r>
          </a:p>
          <a:p>
            <a:r>
              <a:rPr lang="cy-GB" dirty="0" smtClean="0"/>
              <a:t>To inform</a:t>
            </a:r>
          </a:p>
          <a:p>
            <a:r>
              <a:rPr lang="cy-GB" dirty="0" smtClean="0"/>
              <a:t>To persuade</a:t>
            </a:r>
          </a:p>
          <a:p>
            <a:r>
              <a:rPr lang="cy-GB" dirty="0" smtClean="0"/>
              <a:t>To motivate</a:t>
            </a:r>
          </a:p>
          <a:p>
            <a:r>
              <a:rPr lang="cy-GB" dirty="0" smtClean="0"/>
              <a:t>To build mutual understanding</a:t>
            </a:r>
          </a:p>
        </p:txBody>
      </p:sp>
      <p:pic>
        <p:nvPicPr>
          <p:cNvPr id="4" name="Picture 3"/>
          <p:cNvPicPr>
            <a:picLocks noChangeAspect="1"/>
          </p:cNvPicPr>
          <p:nvPr/>
        </p:nvPicPr>
        <p:blipFill>
          <a:blip r:embed="rId2" cstate="print"/>
          <a:stretch>
            <a:fillRect/>
          </a:stretch>
        </p:blipFill>
        <p:spPr>
          <a:xfrm>
            <a:off x="7010400" y="5652052"/>
            <a:ext cx="2133600" cy="1205948"/>
          </a:xfrm>
          <a:prstGeom prst="rect">
            <a:avLst/>
          </a:prstGeom>
          <a:ln>
            <a:noFill/>
          </a:ln>
          <a:effectLst>
            <a:softEdge rad="112500"/>
          </a:effectLst>
        </p:spPr>
      </p:pic>
      <p:sp>
        <p:nvSpPr>
          <p:cNvPr id="7" name="Footer Placeholder 6"/>
          <p:cNvSpPr>
            <a:spLocks noGrp="1"/>
          </p:cNvSpPr>
          <p:nvPr>
            <p:ph type="ftr" sz="quarter" idx="3"/>
          </p:nvPr>
        </p:nvSpPr>
        <p:spPr>
          <a:xfrm>
            <a:off x="381000" y="6172201"/>
            <a:ext cx="2895600" cy="581370"/>
          </a:xfrm>
        </p:spPr>
        <p:txBody>
          <a:bodyPr/>
          <a:lstStyle/>
          <a:p>
            <a:r>
              <a:rPr lang="en-US" dirty="0" smtClean="0"/>
              <a:t>Dr. </a:t>
            </a:r>
            <a:r>
              <a:rPr lang="en-US" dirty="0" err="1" smtClean="0"/>
              <a:t>Perpetua</a:t>
            </a:r>
            <a:r>
              <a:rPr lang="en-US" dirty="0" smtClean="0"/>
              <a:t> </a:t>
            </a:r>
            <a:r>
              <a:rPr lang="en-US" dirty="0" err="1" smtClean="0"/>
              <a:t>Dadzie</a:t>
            </a:r>
            <a:r>
              <a:rPr lang="en-US" dirty="0" smtClean="0"/>
              <a:t>, Dept of Information Studies</a:t>
            </a:r>
            <a:endParaRPr lang="en-US" dirty="0"/>
          </a:p>
        </p:txBody>
      </p:sp>
      <p:sp>
        <p:nvSpPr>
          <p:cNvPr id="8" name="Slide Number Placeholder 7"/>
          <p:cNvSpPr>
            <a:spLocks noGrp="1"/>
          </p:cNvSpPr>
          <p:nvPr>
            <p:ph type="sldNum" sz="quarter" idx="4"/>
          </p:nvPr>
        </p:nvSpPr>
        <p:spPr/>
        <p:txBody>
          <a:bodyPr/>
          <a:lstStyle/>
          <a:p>
            <a:r>
              <a:rPr lang="en-US" smtClean="0"/>
              <a:t>Slide </a:t>
            </a:r>
            <a:fld id="{FD3DDBF2-094B-4CA4-965C-FB22D307DBD7}" type="slidenum">
              <a:rPr lang="en-US" smtClean="0"/>
              <a:pPr/>
              <a:t>9</a:t>
            </a:fld>
            <a:endParaRPr lang="en-US" dirty="0"/>
          </a:p>
        </p:txBody>
      </p:sp>
    </p:spTree>
    <p:extLst>
      <p:ext uri="{BB962C8B-B14F-4D97-AF65-F5344CB8AC3E}">
        <p14:creationId xmlns:p14="http://schemas.microsoft.com/office/powerpoint/2010/main" val="265530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Goals of Communication(2)</a:t>
            </a:r>
            <a:endParaRPr lang="en-US" dirty="0"/>
          </a:p>
        </p:txBody>
      </p:sp>
      <p:sp>
        <p:nvSpPr>
          <p:cNvPr id="3" name="Content Placeholder 2"/>
          <p:cNvSpPr>
            <a:spLocks noGrp="1"/>
          </p:cNvSpPr>
          <p:nvPr>
            <p:ph idx="1"/>
          </p:nvPr>
        </p:nvSpPr>
        <p:spPr>
          <a:xfrm>
            <a:off x="304800" y="1752600"/>
            <a:ext cx="7924800" cy="4724400"/>
          </a:xfrm>
        </p:spPr>
        <p:txBody>
          <a:bodyPr>
            <a:normAutofit lnSpcReduction="10000"/>
          </a:bodyPr>
          <a:lstStyle/>
          <a:p>
            <a:r>
              <a:rPr lang="cy-GB" dirty="0" smtClean="0"/>
              <a:t>To inform: without communication, no one would know your achievements, programmes or plans.  </a:t>
            </a:r>
          </a:p>
          <a:p>
            <a:r>
              <a:rPr lang="cy-GB" dirty="0" smtClean="0"/>
              <a:t>To persuade: you may want to influence people to take certain actions and the way to do so is to communicate</a:t>
            </a:r>
          </a:p>
          <a:p>
            <a:r>
              <a:rPr lang="cy-GB" dirty="0" smtClean="0"/>
              <a:t>To motivate: you need to communicate to motivate or encourage people to give of their best</a:t>
            </a:r>
          </a:p>
          <a:p>
            <a:r>
              <a:rPr lang="cy-GB" dirty="0" smtClean="0"/>
              <a:t>To build mutual understanding: if someone is talking to you and you understand exactly what is being said then communication has been successful</a:t>
            </a:r>
          </a:p>
        </p:txBody>
      </p:sp>
      <p:pic>
        <p:nvPicPr>
          <p:cNvPr id="4" name="Picture 3"/>
          <p:cNvPicPr>
            <a:picLocks noChangeAspect="1"/>
          </p:cNvPicPr>
          <p:nvPr/>
        </p:nvPicPr>
        <p:blipFill>
          <a:blip r:embed="rId2" cstate="print"/>
          <a:stretch>
            <a:fillRect/>
          </a:stretch>
        </p:blipFill>
        <p:spPr>
          <a:xfrm>
            <a:off x="7010400" y="5652052"/>
            <a:ext cx="2133600" cy="1205948"/>
          </a:xfrm>
          <a:prstGeom prst="rect">
            <a:avLst/>
          </a:prstGeom>
          <a:ln>
            <a:noFill/>
          </a:ln>
          <a:effectLst>
            <a:softEdge rad="112500"/>
          </a:effectLst>
        </p:spPr>
      </p:pic>
      <p:sp>
        <p:nvSpPr>
          <p:cNvPr id="7" name="Footer Placeholder 6"/>
          <p:cNvSpPr>
            <a:spLocks noGrp="1"/>
          </p:cNvSpPr>
          <p:nvPr>
            <p:ph type="ftr" sz="quarter" idx="3"/>
          </p:nvPr>
        </p:nvSpPr>
        <p:spPr>
          <a:xfrm>
            <a:off x="381000" y="6172201"/>
            <a:ext cx="2895600" cy="581370"/>
          </a:xfrm>
        </p:spPr>
        <p:txBody>
          <a:bodyPr/>
          <a:lstStyle/>
          <a:p>
            <a:r>
              <a:rPr lang="en-US" dirty="0" smtClean="0"/>
              <a:t>Dr. </a:t>
            </a:r>
            <a:r>
              <a:rPr lang="en-US" dirty="0" err="1" smtClean="0"/>
              <a:t>Perpetua</a:t>
            </a:r>
            <a:r>
              <a:rPr lang="en-US" dirty="0" smtClean="0"/>
              <a:t> </a:t>
            </a:r>
            <a:r>
              <a:rPr lang="en-US" dirty="0" err="1" smtClean="0"/>
              <a:t>Dadzie</a:t>
            </a:r>
            <a:r>
              <a:rPr lang="en-US" dirty="0" smtClean="0"/>
              <a:t>, Dept of Information Studies</a:t>
            </a:r>
            <a:endParaRPr lang="en-US" dirty="0"/>
          </a:p>
        </p:txBody>
      </p:sp>
      <p:sp>
        <p:nvSpPr>
          <p:cNvPr id="8" name="Slide Number Placeholder 7"/>
          <p:cNvSpPr>
            <a:spLocks noGrp="1"/>
          </p:cNvSpPr>
          <p:nvPr>
            <p:ph type="sldNum" sz="quarter" idx="4"/>
          </p:nvPr>
        </p:nvSpPr>
        <p:spPr/>
        <p:txBody>
          <a:bodyPr/>
          <a:lstStyle/>
          <a:p>
            <a:r>
              <a:rPr lang="en-US" smtClean="0"/>
              <a:t>Slide </a:t>
            </a:r>
            <a:fld id="{FD3DDBF2-094B-4CA4-965C-FB22D307DBD7}" type="slidenum">
              <a:rPr lang="en-US" smtClean="0"/>
              <a:pPr/>
              <a:t>10</a:t>
            </a:fld>
            <a:endParaRPr lang="en-US" dirty="0"/>
          </a:p>
        </p:txBody>
      </p:sp>
    </p:spTree>
    <p:extLst>
      <p:ext uri="{BB962C8B-B14F-4D97-AF65-F5344CB8AC3E}">
        <p14:creationId xmlns:p14="http://schemas.microsoft.com/office/powerpoint/2010/main" val="265530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7cs of communication</a:t>
            </a:r>
            <a:endParaRPr lang="en-US" dirty="0">
              <a:solidFill>
                <a:schemeClr val="tx1"/>
              </a:solidFill>
            </a:endParaRPr>
          </a:p>
        </p:txBody>
      </p:sp>
      <p:sp>
        <p:nvSpPr>
          <p:cNvPr id="8" name="Text Placeholder 7"/>
          <p:cNvSpPr>
            <a:spLocks noGrp="1"/>
          </p:cNvSpPr>
          <p:nvPr>
            <p:ph type="body" idx="1"/>
          </p:nvPr>
        </p:nvSpPr>
        <p:spPr/>
        <p:txBody>
          <a:bodyPr/>
          <a:lstStyle/>
          <a:p>
            <a:r>
              <a:rPr lang="en-US" dirty="0" smtClean="0"/>
              <a:t>Topic Three</a:t>
            </a:r>
            <a:endParaRPr lang="en-US" dirty="0"/>
          </a:p>
        </p:txBody>
      </p:sp>
      <p:sp>
        <p:nvSpPr>
          <p:cNvPr id="6" name="Footer Placeholder 5"/>
          <p:cNvSpPr>
            <a:spLocks noGrp="1"/>
          </p:cNvSpPr>
          <p:nvPr>
            <p:ph type="ftr" sz="quarter" idx="3"/>
          </p:nvPr>
        </p:nvSpPr>
        <p:spPr/>
        <p:txBody>
          <a:bodyPr/>
          <a:lstStyle/>
          <a:p>
            <a:r>
              <a:rPr lang="en-US" smtClean="0"/>
              <a:t>Dr. Perpetua Dadzie, Dept of Information Studies</a:t>
            </a:r>
            <a:endParaRPr lang="en-US" dirty="0"/>
          </a:p>
        </p:txBody>
      </p:sp>
      <p:sp>
        <p:nvSpPr>
          <p:cNvPr id="7" name="Slide Number Placeholder 6"/>
          <p:cNvSpPr>
            <a:spLocks noGrp="1"/>
          </p:cNvSpPr>
          <p:nvPr>
            <p:ph type="sldNum" sz="quarter" idx="4"/>
          </p:nvPr>
        </p:nvSpPr>
        <p:spPr/>
        <p:txBody>
          <a:bodyPr/>
          <a:lstStyle/>
          <a:p>
            <a:r>
              <a:rPr lang="en-US" smtClean="0"/>
              <a:t>Slide </a:t>
            </a:r>
            <a:fld id="{FD3DDBF2-094B-4CA4-965C-FB22D307DBD7}" type="slidenum">
              <a:rPr lang="en-US" smtClean="0"/>
              <a:pPr/>
              <a:t>11</a:t>
            </a:fld>
            <a:endParaRPr lang="en-US" dirty="0"/>
          </a:p>
        </p:txBody>
      </p:sp>
    </p:spTree>
    <p:extLst>
      <p:ext uri="{BB962C8B-B14F-4D97-AF65-F5344CB8AC3E}">
        <p14:creationId xmlns:p14="http://schemas.microsoft.com/office/powerpoint/2010/main" val="3167304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7C’s of Communication</a:t>
            </a:r>
            <a:endParaRPr lang="en-GB" dirty="0"/>
          </a:p>
        </p:txBody>
      </p:sp>
      <p:sp>
        <p:nvSpPr>
          <p:cNvPr id="3" name="Content Placeholder 2"/>
          <p:cNvSpPr>
            <a:spLocks noGrp="1"/>
          </p:cNvSpPr>
          <p:nvPr>
            <p:ph idx="1"/>
          </p:nvPr>
        </p:nvSpPr>
        <p:spPr/>
        <p:txBody>
          <a:bodyPr>
            <a:normAutofit fontScale="92500" lnSpcReduction="20000"/>
          </a:bodyPr>
          <a:lstStyle/>
          <a:p>
            <a:pPr lvl="0"/>
            <a:r>
              <a:rPr lang="en-GB" sz="3000" dirty="0" smtClean="0"/>
              <a:t>There are various types of communication, all of which are used in organizations.  Whichever type is used, it is important to remember that effective communication must have the following qualities:</a:t>
            </a:r>
          </a:p>
          <a:p>
            <a:pPr lvl="0"/>
            <a:r>
              <a:rPr lang="en-GB" dirty="0" smtClean="0"/>
              <a:t> Correctness</a:t>
            </a:r>
          </a:p>
          <a:p>
            <a:pPr lvl="0"/>
            <a:r>
              <a:rPr lang="en-GB" dirty="0" smtClean="0"/>
              <a:t>Clarity</a:t>
            </a:r>
          </a:p>
          <a:p>
            <a:pPr lvl="0"/>
            <a:r>
              <a:rPr lang="en-GB" dirty="0" smtClean="0"/>
              <a:t>Conciseness</a:t>
            </a:r>
          </a:p>
          <a:p>
            <a:pPr lvl="0"/>
            <a:r>
              <a:rPr lang="en-GB" dirty="0" smtClean="0"/>
              <a:t>Completeness</a:t>
            </a:r>
          </a:p>
          <a:p>
            <a:pPr lvl="0"/>
            <a:r>
              <a:rPr lang="en-GB" dirty="0" smtClean="0"/>
              <a:t>Consideration</a:t>
            </a:r>
          </a:p>
          <a:p>
            <a:pPr lvl="0"/>
            <a:r>
              <a:rPr lang="en-GB" dirty="0" smtClean="0"/>
              <a:t>Concreteness</a:t>
            </a:r>
          </a:p>
          <a:p>
            <a:pPr lvl="0"/>
            <a:r>
              <a:rPr lang="en-GB" dirty="0" smtClean="0"/>
              <a:t>Courtesy</a:t>
            </a:r>
          </a:p>
          <a:p>
            <a:endParaRPr lang="en-GB" dirty="0" smtClean="0"/>
          </a:p>
          <a:p>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7C’s of Communication (2)</a:t>
            </a:r>
            <a:endParaRPr lang="en-GB" dirty="0"/>
          </a:p>
        </p:txBody>
      </p:sp>
      <p:sp>
        <p:nvSpPr>
          <p:cNvPr id="3" name="Content Placeholder 2"/>
          <p:cNvSpPr>
            <a:spLocks noGrp="1"/>
          </p:cNvSpPr>
          <p:nvPr>
            <p:ph idx="1"/>
          </p:nvPr>
        </p:nvSpPr>
        <p:spPr/>
        <p:txBody>
          <a:bodyPr>
            <a:normAutofit fontScale="55000" lnSpcReduction="20000"/>
          </a:bodyPr>
          <a:lstStyle/>
          <a:p>
            <a:pPr>
              <a:buNone/>
            </a:pPr>
            <a:r>
              <a:rPr lang="en-GB" sz="4500" b="1" dirty="0" smtClean="0"/>
              <a:t>Correctness</a:t>
            </a:r>
            <a:r>
              <a:rPr lang="en-GB" sz="4500" dirty="0" smtClean="0"/>
              <a:t> means:</a:t>
            </a:r>
          </a:p>
          <a:p>
            <a:pPr lvl="1"/>
            <a:r>
              <a:rPr lang="en-GB" sz="4500" dirty="0" smtClean="0"/>
              <a:t>Use the right level of language</a:t>
            </a:r>
          </a:p>
          <a:p>
            <a:pPr lvl="1"/>
            <a:r>
              <a:rPr lang="en-GB" sz="4500" dirty="0" smtClean="0"/>
              <a:t>Correct use of grammar, spelling and punctuation</a:t>
            </a:r>
          </a:p>
          <a:p>
            <a:pPr lvl="1"/>
            <a:r>
              <a:rPr lang="en-GB" sz="4500" dirty="0" smtClean="0"/>
              <a:t>Accuracy in stating facts and figures</a:t>
            </a:r>
          </a:p>
          <a:p>
            <a:pPr>
              <a:buNone/>
            </a:pPr>
            <a:r>
              <a:rPr lang="en-GB" sz="4500" b="1" dirty="0" smtClean="0"/>
              <a:t>Correctness</a:t>
            </a:r>
            <a:r>
              <a:rPr lang="en-GB" sz="4500" dirty="0" smtClean="0"/>
              <a:t> in message helps in building confidence.</a:t>
            </a:r>
          </a:p>
          <a:p>
            <a:pPr>
              <a:buNone/>
            </a:pPr>
            <a:r>
              <a:rPr lang="en-GB" sz="4500" b="1" dirty="0" smtClean="0"/>
              <a:t>Clarity</a:t>
            </a:r>
          </a:p>
          <a:p>
            <a:r>
              <a:rPr lang="en-GB" sz="4500" b="1" dirty="0" smtClean="0"/>
              <a:t>Clarity demands the use of simple language</a:t>
            </a:r>
            <a:r>
              <a:rPr lang="en-GB" sz="4500" dirty="0" smtClean="0"/>
              <a:t> and easy sentence structure in composing the message. When there is clarity in presenting ideas, it’s easy for the receiver/decoder to grasp the meaning being conveyed by the sender/encoder.</a:t>
            </a:r>
          </a:p>
          <a:p>
            <a:r>
              <a:rPr lang="en-GB" sz="4500" dirty="0" smtClean="0"/>
              <a:t> </a:t>
            </a:r>
            <a:r>
              <a:rPr lang="en-GB" sz="4500" b="1" dirty="0" smtClean="0"/>
              <a:t>Clarity</a:t>
            </a:r>
            <a:r>
              <a:rPr lang="en-GB" sz="4500" dirty="0" smtClean="0"/>
              <a:t> makes comprehension easier.</a:t>
            </a:r>
          </a:p>
          <a:p>
            <a:endParaRPr lang="en-GB" sz="4000" dirty="0" smtClean="0"/>
          </a:p>
          <a:p>
            <a:pPr lvl="0"/>
            <a:endParaRPr lang="en-GB" dirty="0" smtClean="0"/>
          </a:p>
          <a:p>
            <a:endParaRPr lang="en-GB" dirty="0" smtClean="0"/>
          </a:p>
          <a:p>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7C’s of Communication (3)</a:t>
            </a:r>
            <a:endParaRPr lang="en-GB" dirty="0"/>
          </a:p>
        </p:txBody>
      </p:sp>
      <p:sp>
        <p:nvSpPr>
          <p:cNvPr id="3" name="Content Placeholder 2"/>
          <p:cNvSpPr>
            <a:spLocks noGrp="1"/>
          </p:cNvSpPr>
          <p:nvPr>
            <p:ph idx="1"/>
          </p:nvPr>
        </p:nvSpPr>
        <p:spPr/>
        <p:txBody>
          <a:bodyPr>
            <a:normAutofit fontScale="92500" lnSpcReduction="20000"/>
          </a:bodyPr>
          <a:lstStyle/>
          <a:p>
            <a:pPr>
              <a:buNone/>
            </a:pPr>
            <a:r>
              <a:rPr lang="en-GB" b="1" dirty="0" smtClean="0"/>
              <a:t>Conciseness</a:t>
            </a:r>
          </a:p>
          <a:p>
            <a:r>
              <a:rPr lang="en-GB" dirty="0" smtClean="0"/>
              <a:t>can be achieved by avoiding wordy expressions and repetition. Using brief and to the point sentences, including relevant material makes the message concise. Achieving conciseness does not mean to loose completeness of message. </a:t>
            </a:r>
            <a:r>
              <a:rPr lang="en-GB" b="1" dirty="0" smtClean="0"/>
              <a:t>Conciseness</a:t>
            </a:r>
            <a:r>
              <a:rPr lang="en-GB" dirty="0" smtClean="0"/>
              <a:t> saves time.</a:t>
            </a:r>
          </a:p>
          <a:p>
            <a:pPr lvl="0">
              <a:buNone/>
            </a:pPr>
            <a:r>
              <a:rPr lang="en-GB" b="1" dirty="0" smtClean="0"/>
              <a:t>Completeness</a:t>
            </a:r>
          </a:p>
          <a:p>
            <a:r>
              <a:rPr lang="en-GB" dirty="0" smtClean="0"/>
              <a:t>the message must bear all the necessary information to bring the response you desire. The sender should answer all the questions and with facts and figures. and when desirable, go for extra details.</a:t>
            </a:r>
          </a:p>
          <a:p>
            <a:r>
              <a:rPr lang="en-GB" b="1" dirty="0" smtClean="0"/>
              <a:t>Completeness </a:t>
            </a:r>
            <a:r>
              <a:rPr lang="en-GB" dirty="0" smtClean="0"/>
              <a:t>brings the desired response.</a:t>
            </a:r>
          </a:p>
          <a:p>
            <a:endParaRPr lang="en-GB" dirty="0" smtClean="0"/>
          </a:p>
          <a:p>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7C’s of Communication (4)</a:t>
            </a:r>
            <a:endParaRPr lang="en-GB" dirty="0"/>
          </a:p>
        </p:txBody>
      </p:sp>
      <p:sp>
        <p:nvSpPr>
          <p:cNvPr id="3" name="Content Placeholder 2"/>
          <p:cNvSpPr>
            <a:spLocks noGrp="1"/>
          </p:cNvSpPr>
          <p:nvPr>
            <p:ph idx="1"/>
          </p:nvPr>
        </p:nvSpPr>
        <p:spPr>
          <a:xfrm>
            <a:off x="457200" y="1600200"/>
            <a:ext cx="8229600" cy="4800600"/>
          </a:xfrm>
        </p:spPr>
        <p:txBody>
          <a:bodyPr>
            <a:normAutofit fontScale="77500" lnSpcReduction="20000"/>
          </a:bodyPr>
          <a:lstStyle/>
          <a:p>
            <a:pPr lvl="0">
              <a:buNone/>
            </a:pPr>
            <a:r>
              <a:rPr lang="en-GB" sz="3300" b="1" dirty="0" smtClean="0"/>
              <a:t>Consideration</a:t>
            </a:r>
          </a:p>
          <a:p>
            <a:r>
              <a:rPr lang="en-GB" sz="3300" dirty="0" smtClean="0"/>
              <a:t>Consideration demands to put oneself in the place of receiver while composing a message. It refers to the use of You attitude, emphases positive pleasant facts, visualizing reader’s problems, desires, emotions and his response.</a:t>
            </a:r>
          </a:p>
          <a:p>
            <a:r>
              <a:rPr lang="en-GB" sz="3300" b="1" dirty="0" smtClean="0"/>
              <a:t>Consideration</a:t>
            </a:r>
            <a:r>
              <a:rPr lang="en-GB" sz="3300" dirty="0" smtClean="0"/>
              <a:t> means understanding of human nature.</a:t>
            </a:r>
          </a:p>
          <a:p>
            <a:pPr lvl="0">
              <a:buNone/>
            </a:pPr>
            <a:r>
              <a:rPr lang="en-GB" sz="3300" b="1" dirty="0" smtClean="0"/>
              <a:t>Concreteness</a:t>
            </a:r>
          </a:p>
          <a:p>
            <a:r>
              <a:rPr lang="en-GB" sz="3300" dirty="0" smtClean="0"/>
              <a:t>Being definite, vivid and specific rather than vague, obscure and general leads to concreteness of the message. Facts and figures being presented in the message should be specif.</a:t>
            </a:r>
          </a:p>
          <a:p>
            <a:r>
              <a:rPr lang="en-GB" sz="3300" b="1" dirty="0" smtClean="0"/>
              <a:t>Concreteness</a:t>
            </a:r>
            <a:r>
              <a:rPr lang="en-GB" sz="3300" dirty="0" smtClean="0"/>
              <a:t> reinforces confidence.</a:t>
            </a:r>
          </a:p>
          <a:p>
            <a:pPr>
              <a:buNone/>
            </a:pP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7C’s of Communication (5)</a:t>
            </a:r>
            <a:endParaRPr lang="en-GB" dirty="0"/>
          </a:p>
        </p:txBody>
      </p:sp>
      <p:sp>
        <p:nvSpPr>
          <p:cNvPr id="3" name="Content Placeholder 2"/>
          <p:cNvSpPr>
            <a:spLocks noGrp="1"/>
          </p:cNvSpPr>
          <p:nvPr>
            <p:ph idx="1"/>
          </p:nvPr>
        </p:nvSpPr>
        <p:spPr/>
        <p:txBody>
          <a:bodyPr>
            <a:normAutofit/>
          </a:bodyPr>
          <a:lstStyle/>
          <a:p>
            <a:pPr lvl="0">
              <a:buNone/>
            </a:pPr>
            <a:r>
              <a:rPr lang="en-GB" b="1" dirty="0" smtClean="0"/>
              <a:t>Courtesy</a:t>
            </a:r>
          </a:p>
          <a:p>
            <a:r>
              <a:rPr lang="en-GB" dirty="0" smtClean="0"/>
              <a:t>Courtesy means not only thinking about receiver but also valuing his feelings. Much can be achieved by using polite words and gestures, being appreciative, thoughtful, tactful, and showing respect to the receiver. </a:t>
            </a:r>
          </a:p>
          <a:p>
            <a:r>
              <a:rPr lang="en-GB" b="1" dirty="0" smtClean="0"/>
              <a:t>Courtesy builds goodwill</a:t>
            </a:r>
            <a:r>
              <a:rPr lang="en-GB" dirty="0" smtClean="0"/>
              <a:t>.</a:t>
            </a:r>
          </a:p>
          <a:p>
            <a:pPr lvl="0"/>
            <a:endParaRPr lang="en-GB" dirty="0" smtClean="0"/>
          </a:p>
          <a:p>
            <a:endParaRPr lang="en-GB" dirty="0" smtClean="0"/>
          </a:p>
          <a:p>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Videos</a:t>
            </a:r>
            <a:endParaRPr lang="en-GB" dirty="0"/>
          </a:p>
        </p:txBody>
      </p:sp>
      <p:sp>
        <p:nvSpPr>
          <p:cNvPr id="3" name="Content Placeholder 2"/>
          <p:cNvSpPr>
            <a:spLocks noGrp="1"/>
          </p:cNvSpPr>
          <p:nvPr>
            <p:ph idx="1"/>
          </p:nvPr>
        </p:nvSpPr>
        <p:spPr/>
        <p:txBody>
          <a:bodyPr/>
          <a:lstStyle/>
          <a:p>
            <a:r>
              <a:rPr lang="en-GB" dirty="0" smtClean="0"/>
              <a:t>Communication Skill (7’Cs of communication) &lt;</a:t>
            </a:r>
            <a:r>
              <a:rPr lang="en-GB" dirty="0" err="1" smtClean="0"/>
              <a:t>iframe</a:t>
            </a:r>
            <a:r>
              <a:rPr lang="en-GB" dirty="0" smtClean="0"/>
              <a:t> width="420" height="315" </a:t>
            </a:r>
            <a:r>
              <a:rPr lang="en-GB" dirty="0" err="1" smtClean="0"/>
              <a:t>src</a:t>
            </a:r>
            <a:r>
              <a:rPr lang="en-GB" dirty="0" smtClean="0"/>
              <a:t>="https://www.youtube.com/embed/YIS_CeejrMo" </a:t>
            </a:r>
            <a:r>
              <a:rPr lang="en-GB" dirty="0" err="1" smtClean="0"/>
              <a:t>frameborder</a:t>
            </a:r>
            <a:r>
              <a:rPr lang="en-GB" dirty="0" smtClean="0"/>
              <a:t>="0" </a:t>
            </a:r>
            <a:r>
              <a:rPr lang="en-GB" dirty="0" err="1" smtClean="0"/>
              <a:t>allowfullscreen</a:t>
            </a:r>
            <a:r>
              <a:rPr lang="en-GB" dirty="0" smtClean="0"/>
              <a:t>&gt;&lt;/</a:t>
            </a:r>
            <a:r>
              <a:rPr lang="en-GB" dirty="0" err="1" smtClean="0"/>
              <a:t>iframe</a:t>
            </a:r>
            <a:r>
              <a:rPr lang="en-GB" dirty="0" smtClean="0"/>
              <a:t>&gt;</a:t>
            </a:r>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The one-way and two-way communication processes </a:t>
            </a:r>
            <a:endParaRPr lang="en-US" dirty="0">
              <a:solidFill>
                <a:schemeClr val="tx1"/>
              </a:solidFill>
            </a:endParaRPr>
          </a:p>
        </p:txBody>
      </p:sp>
      <p:sp>
        <p:nvSpPr>
          <p:cNvPr id="8" name="Text Placeholder 7"/>
          <p:cNvSpPr>
            <a:spLocks noGrp="1"/>
          </p:cNvSpPr>
          <p:nvPr>
            <p:ph type="body" idx="1"/>
          </p:nvPr>
        </p:nvSpPr>
        <p:spPr/>
        <p:txBody>
          <a:bodyPr/>
          <a:lstStyle/>
          <a:p>
            <a:r>
              <a:rPr lang="en-US" dirty="0" smtClean="0"/>
              <a:t>Topic Four</a:t>
            </a:r>
            <a:endParaRPr lang="en-US" dirty="0"/>
          </a:p>
        </p:txBody>
      </p:sp>
      <p:sp>
        <p:nvSpPr>
          <p:cNvPr id="6" name="Footer Placeholder 5"/>
          <p:cNvSpPr>
            <a:spLocks noGrp="1"/>
          </p:cNvSpPr>
          <p:nvPr>
            <p:ph type="ftr" sz="quarter" idx="3"/>
          </p:nvPr>
        </p:nvSpPr>
        <p:spPr/>
        <p:txBody>
          <a:bodyPr/>
          <a:lstStyle/>
          <a:p>
            <a:r>
              <a:rPr lang="en-US" smtClean="0"/>
              <a:t>Dr. Perpetua Dadzie, Dept of Information Studies</a:t>
            </a:r>
            <a:endParaRPr lang="en-US" dirty="0"/>
          </a:p>
        </p:txBody>
      </p:sp>
      <p:sp>
        <p:nvSpPr>
          <p:cNvPr id="7" name="Slide Number Placeholder 6"/>
          <p:cNvSpPr>
            <a:spLocks noGrp="1"/>
          </p:cNvSpPr>
          <p:nvPr>
            <p:ph type="sldNum" sz="quarter" idx="4"/>
          </p:nvPr>
        </p:nvSpPr>
        <p:spPr/>
        <p:txBody>
          <a:bodyPr/>
          <a:lstStyle/>
          <a:p>
            <a:r>
              <a:rPr lang="en-US" smtClean="0"/>
              <a:t>Slide </a:t>
            </a:r>
            <a:fld id="{FD3DDBF2-094B-4CA4-965C-FB22D307DBD7}" type="slidenum">
              <a:rPr lang="en-US" smtClean="0"/>
              <a:pPr/>
              <a:t>18</a:t>
            </a:fld>
            <a:endParaRPr lang="en-US" dirty="0"/>
          </a:p>
        </p:txBody>
      </p:sp>
    </p:spTree>
    <p:extLst>
      <p:ext uri="{BB962C8B-B14F-4D97-AF65-F5344CB8AC3E}">
        <p14:creationId xmlns:p14="http://schemas.microsoft.com/office/powerpoint/2010/main" val="3167304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One-way Communication Process</a:t>
            </a:r>
            <a:endParaRPr lang="en-GB" dirty="0"/>
          </a:p>
        </p:txBody>
      </p:sp>
      <p:sp>
        <p:nvSpPr>
          <p:cNvPr id="3" name="Content Placeholder 2"/>
          <p:cNvSpPr>
            <a:spLocks noGrp="1"/>
          </p:cNvSpPr>
          <p:nvPr>
            <p:ph idx="1"/>
          </p:nvPr>
        </p:nvSpPr>
        <p:spPr/>
        <p:txBody>
          <a:bodyPr>
            <a:normAutofit lnSpcReduction="10000"/>
          </a:bodyPr>
          <a:lstStyle/>
          <a:p>
            <a:pPr>
              <a:buNone/>
            </a:pPr>
            <a:r>
              <a:rPr lang="en-GB" sz="3200" dirty="0" smtClean="0"/>
              <a:t>There are two major</a:t>
            </a:r>
            <a:r>
              <a:rPr lang="en-GB" sz="3200" dirty="0" smtClean="0"/>
              <a:t> </a:t>
            </a:r>
            <a:r>
              <a:rPr lang="en-GB" sz="3200" dirty="0" smtClean="0"/>
              <a:t>ways of communication.  Examples: One-way communication, Two-way communications. </a:t>
            </a:r>
          </a:p>
          <a:p>
            <a:r>
              <a:rPr lang="en-GB" sz="3200" dirty="0" smtClean="0"/>
              <a:t>One-way Communication – when a person sends a message to another person and no questions, feedback or interaction follow.</a:t>
            </a:r>
          </a:p>
          <a:p>
            <a:r>
              <a:rPr lang="en-GB" sz="3200" dirty="0" smtClean="0"/>
              <a:t>Good for giving simple directions</a:t>
            </a:r>
          </a:p>
          <a:p>
            <a:r>
              <a:rPr lang="en-GB" sz="3200" dirty="0" smtClean="0"/>
              <a:t>Fast but often less accurate than two-way communication  </a:t>
            </a:r>
          </a:p>
          <a:p>
            <a:pPr>
              <a:lnSpc>
                <a:spcPct val="90000"/>
              </a:lnSpc>
              <a:buClr>
                <a:schemeClr val="accent2"/>
              </a:buClr>
              <a:buNone/>
            </a:pPr>
            <a:endParaRPr lang="en-US" sz="2800"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Two-way Communication Process</a:t>
            </a:r>
            <a:endParaRPr lang="en-GB" dirty="0"/>
          </a:p>
        </p:txBody>
      </p:sp>
      <p:sp>
        <p:nvSpPr>
          <p:cNvPr id="3" name="Content Placeholder 2"/>
          <p:cNvSpPr>
            <a:spLocks noGrp="1"/>
          </p:cNvSpPr>
          <p:nvPr>
            <p:ph idx="1"/>
          </p:nvPr>
        </p:nvSpPr>
        <p:spPr/>
        <p:txBody>
          <a:bodyPr>
            <a:normAutofit/>
          </a:bodyPr>
          <a:lstStyle/>
          <a:p>
            <a:pPr>
              <a:buNone/>
            </a:pPr>
            <a:r>
              <a:rPr lang="en-GB" sz="3200" dirty="0" smtClean="0"/>
              <a:t>Two-way Communication</a:t>
            </a:r>
          </a:p>
          <a:p>
            <a:pPr>
              <a:lnSpc>
                <a:spcPct val="80000"/>
              </a:lnSpc>
            </a:pPr>
            <a:r>
              <a:rPr lang="en-US" altLang="zh-CN" sz="3200" dirty="0" smtClean="0">
                <a:effectLst>
                  <a:outerShdw blurRad="38100" dist="38100" dir="2700000" algn="tl">
                    <a:srgbClr val="C0C0C0"/>
                  </a:outerShdw>
                </a:effectLst>
                <a:ea typeface="宋体" pitchFamily="2" charset="-122"/>
              </a:rPr>
              <a:t> A process in which information flows in two-directions –the receiver provides feedback and the sender receptive to the feedback. </a:t>
            </a:r>
          </a:p>
          <a:p>
            <a:pPr>
              <a:lnSpc>
                <a:spcPct val="80000"/>
              </a:lnSpc>
            </a:pPr>
            <a:r>
              <a:rPr lang="en-US" sz="3200" dirty="0" smtClean="0"/>
              <a:t>Good for problem solving </a:t>
            </a:r>
            <a:r>
              <a:rPr lang="en-US" altLang="zh-CN" sz="3200" dirty="0" smtClean="0">
                <a:effectLst>
                  <a:outerShdw blurRad="38100" dist="38100" dir="2700000" algn="tl">
                    <a:srgbClr val="C0C0C0"/>
                  </a:outerShdw>
                </a:effectLst>
                <a:ea typeface="宋体" pitchFamily="2" charset="-122"/>
              </a:rPr>
              <a:t>It is more accurate and fewer mistakes in transmission.</a:t>
            </a:r>
          </a:p>
          <a:p>
            <a:pPr>
              <a:lnSpc>
                <a:spcPct val="80000"/>
              </a:lnSpc>
            </a:pPr>
            <a:r>
              <a:rPr lang="en-US" altLang="zh-CN" sz="3200" dirty="0" smtClean="0">
                <a:effectLst>
                  <a:outerShdw blurRad="38100" dist="38100" dir="2700000" algn="tl">
                    <a:srgbClr val="C0C0C0"/>
                  </a:outerShdw>
                </a:effectLst>
                <a:ea typeface="宋体" pitchFamily="2" charset="-122"/>
              </a:rPr>
              <a:t>it is time-consuming and more difficult for the sender. </a:t>
            </a:r>
          </a:p>
          <a:p>
            <a:pPr>
              <a:lnSpc>
                <a:spcPct val="90000"/>
              </a:lnSpc>
              <a:buClr>
                <a:schemeClr val="accent2"/>
              </a:buClr>
              <a:buNone/>
            </a:pPr>
            <a:endParaRPr lang="en-US" sz="2800"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Activities</a:t>
            </a:r>
            <a:endParaRPr lang="en-GB" dirty="0"/>
          </a:p>
        </p:txBody>
      </p:sp>
      <p:sp>
        <p:nvSpPr>
          <p:cNvPr id="3" name="Content Placeholder 2"/>
          <p:cNvSpPr>
            <a:spLocks noGrp="1"/>
          </p:cNvSpPr>
          <p:nvPr>
            <p:ph idx="1"/>
          </p:nvPr>
        </p:nvSpPr>
        <p:spPr/>
        <p:txBody>
          <a:bodyPr/>
          <a:lstStyle/>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p:txBody>
          <a:bodyPr/>
          <a:lstStyle/>
          <a:p>
            <a:r>
              <a:rPr lang="en-GB" b="1" dirty="0" smtClean="0"/>
              <a:t>Seven C’s of Effective Communication </a:t>
            </a:r>
            <a:r>
              <a:rPr lang="en-GB" u="sng" dirty="0" smtClean="0">
                <a:hlinkClick r:id="rId2"/>
              </a:rPr>
              <a:t>http://www.managementstudyguide.com/seven-cs-of-effective-communication.htm</a:t>
            </a: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22</a:t>
            </a:fld>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3140</TotalTime>
  <Words>1126</Words>
  <Application>Microsoft Office PowerPoint</Application>
  <PresentationFormat>On-screen Show (4:3)</PresentationFormat>
  <Paragraphs>147</Paragraphs>
  <Slides>22</Slides>
  <Notes>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INFS 112: Introduction to Information Management</vt:lpstr>
      <vt:lpstr>Session Overview </vt:lpstr>
      <vt:lpstr>Session Outline</vt:lpstr>
      <vt:lpstr>Reading List</vt:lpstr>
      <vt:lpstr>Definition and Importance of communication</vt:lpstr>
      <vt:lpstr>What is Communication?</vt:lpstr>
      <vt:lpstr>Importance of Communication</vt:lpstr>
      <vt:lpstr>Goals of communication</vt:lpstr>
      <vt:lpstr>Goals of Communication</vt:lpstr>
      <vt:lpstr>Goals of Communication(2)</vt:lpstr>
      <vt:lpstr>7cs of communication</vt:lpstr>
      <vt:lpstr>7C’s of Communication</vt:lpstr>
      <vt:lpstr>7C’s of Communication (2)</vt:lpstr>
      <vt:lpstr>7C’s of Communication (3)</vt:lpstr>
      <vt:lpstr>7C’s of Communication (4)</vt:lpstr>
      <vt:lpstr>7C’s of Communication (5)</vt:lpstr>
      <vt:lpstr>Videos</vt:lpstr>
      <vt:lpstr>The one-way and two-way communication processes </vt:lpstr>
      <vt:lpstr>The One-way Communication Process</vt:lpstr>
      <vt:lpstr>The Two-way Communication Process</vt:lpstr>
      <vt:lpstr>Activities</vt:lpstr>
      <vt:lpstr>References</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 title</dc:title>
  <dc:creator>Nana Yaw Akuamoah</dc:creator>
  <cp:lastModifiedBy>ACER</cp:lastModifiedBy>
  <cp:revision>259</cp:revision>
  <dcterms:created xsi:type="dcterms:W3CDTF">2011-06-07T13:56:57Z</dcterms:created>
  <dcterms:modified xsi:type="dcterms:W3CDTF">2017-02-19T23:16:06Z</dcterms:modified>
</cp:coreProperties>
</file>