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319" r:id="rId3"/>
    <p:sldId id="320" r:id="rId4"/>
    <p:sldId id="321" r:id="rId5"/>
    <p:sldId id="322" r:id="rId6"/>
    <p:sldId id="436" r:id="rId7"/>
    <p:sldId id="438" r:id="rId8"/>
    <p:sldId id="439" r:id="rId9"/>
    <p:sldId id="440" r:id="rId10"/>
    <p:sldId id="441" r:id="rId11"/>
    <p:sldId id="442" r:id="rId12"/>
    <p:sldId id="443" r:id="rId13"/>
    <p:sldId id="445" r:id="rId14"/>
    <p:sldId id="446" r:id="rId15"/>
    <p:sldId id="424" r:id="rId16"/>
    <p:sldId id="447" r:id="rId17"/>
    <p:sldId id="448" r:id="rId18"/>
    <p:sldId id="449" r:id="rId19"/>
    <p:sldId id="450" r:id="rId20"/>
    <p:sldId id="451" r:id="rId21"/>
    <p:sldId id="452" r:id="rId22"/>
    <p:sldId id="462" r:id="rId23"/>
    <p:sldId id="463" r:id="rId24"/>
    <p:sldId id="456" r:id="rId25"/>
    <p:sldId id="458" r:id="rId26"/>
    <p:sldId id="464" r:id="rId27"/>
    <p:sldId id="457" r:id="rId28"/>
    <p:sldId id="459" r:id="rId29"/>
    <p:sldId id="461" r:id="rId30"/>
    <p:sldId id="460" r:id="rId31"/>
    <p:sldId id="46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CDE" initials="I"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54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05T17:40:08.257" idx="1">
    <p:pos x="3633" y="-18"/>
    <p:text>:</p:text>
  </p:cm>
  <p:cm authorId="0" dt="2015-09-05T17:41:23.141" idx="3">
    <p:pos x="3456" y="363"/>
    <p:text>I</p:text>
  </p:cm>
  <p:cm authorId="0" dt="2015-09-05T17:42:27.529" idx="4">
    <p:pos x="2180" y="744"/>
    <p:text>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9/13/2015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xmlns=""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9/13/2015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xmlns=""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xmlns=""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xmlns=""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1988545" y="5602069"/>
            <a:ext cx="6477000" cy="646331"/>
          </a:xfrm>
          <a:prstGeom prst="rect">
            <a:avLst/>
          </a:prstGeom>
        </p:spPr>
        <p:txBody>
          <a:bodyPr wrap="square">
            <a:spAutoFit/>
          </a:bodyPr>
          <a:lstStyle/>
          <a:p>
            <a:r>
              <a:rPr lang="en-US" dirty="0" smtClean="0">
                <a:solidFill>
                  <a:srgbClr val="002060"/>
                </a:solidFill>
                <a:latin typeface="Tw Cen MT" panose="020B0602020104020603" pitchFamily="34" charset="0"/>
              </a:rPr>
              <a:t>College of Education</a:t>
            </a:r>
          </a:p>
          <a:p>
            <a:r>
              <a:rPr lang="en-US" b="1" dirty="0" smtClean="0">
                <a:solidFill>
                  <a:srgbClr val="002060"/>
                </a:solidFill>
                <a:latin typeface="Tw Cen MT" panose="020B0602020104020603" pitchFamily="34" charset="0"/>
              </a:rPr>
              <a:t>School of Continuing and Distance Education</a:t>
            </a:r>
            <a:endParaRPr lang="en-US" b="1" dirty="0">
              <a:solidFill>
                <a:srgbClr val="002060"/>
              </a:solidFill>
              <a:latin typeface="Tw Cen MT" panose="020B0602020104020603" pitchFamily="34" charset="0"/>
            </a:endParaRP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smtClean="0">
                <a:solidFill>
                  <a:srgbClr val="002060"/>
                </a:solidFill>
                <a:latin typeface="Tw Cen MT" panose="020B0602020104020603" pitchFamily="34" charset="0"/>
                <a:ea typeface="+mn-ea"/>
                <a:cs typeface="+mn-cs"/>
              </a:rPr>
              <a:t>2014/2015 – 2016/2017</a:t>
            </a:r>
            <a:endParaRPr lang="en-US" sz="1400" b="0" kern="1200" dirty="0">
              <a:solidFill>
                <a:srgbClr val="002060"/>
              </a:solidFill>
              <a:latin typeface="Tw Cen MT" panose="020B0602020104020603" pitchFamily="34" charset="0"/>
              <a:ea typeface="+mn-ea"/>
              <a:cs typeface="+mn-cs"/>
            </a:endParaRPr>
          </a:p>
        </p:txBody>
      </p:sp>
    </p:spTree>
    <p:extLst>
      <p:ext uri="{BB962C8B-B14F-4D97-AF65-F5344CB8AC3E}">
        <p14:creationId xmlns:p14="http://schemas.microsoft.com/office/powerpoint/2010/main" xmlns="" val="30977708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9D2CB103-8D07-4BCC-B2C2-56B935B92000}" type="datetime1">
              <a:rPr lang="en-US" smtClean="0"/>
              <a:pPr/>
              <a:t>9/13/2015</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357053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B120138-0896-4473-BE39-9DAAF25F0B9E}"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412219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908A9B24-2DFF-4A7D-8F4C-5A03421F0BE3}"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1405295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C91DFCB-C6FE-4155-81B1-F2C26A8F0089}" type="datetime1">
              <a:rPr lang="en-US" smtClean="0"/>
              <a:pPr/>
              <a:t>9/13/2015</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6184581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762D5FB-9B18-41B0-BB14-4C52CF93577B}" type="datetime1">
              <a:rPr lang="en-US" smtClean="0"/>
              <a:pPr/>
              <a:t>9/13/2015</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8654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2747C29-8450-4444-B5DF-A0B5F9EFFF57}" type="datetime1">
              <a:rPr lang="en-US" smtClean="0"/>
              <a:pPr/>
              <a:t>9/13/2015</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4548454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D2615C31-E286-47EA-A8CF-89AD5484102F}"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3205463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5115561A-62CE-4943-AC2A-36EDFADD7B30}"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684970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0FA4D94-4213-4210-8AF2-8B598C570C46}"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4234232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4075A0E-8CCB-43FA-ADEE-BDE796473683}"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686101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xmlns=""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E5711AA9-49D3-4DF7-9EBA-5763C143474B}" type="datetime1">
              <a:rPr lang="en-US" smtClean="0"/>
              <a:pPr/>
              <a:t>9/13/2015</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en.wikipedia.org/wiki/Communic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normAutofit fontScale="90000"/>
          </a:bodyPr>
          <a:lstStyle/>
          <a:p>
            <a:r>
              <a:rPr lang="en-US" b="1" smtClean="0">
                <a:solidFill>
                  <a:schemeClr val="bg1"/>
                </a:solidFill>
                <a:latin typeface="Myriad Pro" pitchFamily="34" charset="0"/>
              </a:rPr>
              <a:t>INFS </a:t>
            </a:r>
            <a:r>
              <a:rPr lang="en-US" b="1" smtClean="0">
                <a:solidFill>
                  <a:schemeClr val="bg1"/>
                </a:solidFill>
                <a:latin typeface="Myriad Pro" pitchFamily="34" charset="0"/>
              </a:rPr>
              <a:t>112:</a:t>
            </a:r>
            <a:r>
              <a:rPr lang="en-US" b="1" dirty="0" smtClean="0">
                <a:solidFill>
                  <a:schemeClr val="bg1"/>
                </a:solidFill>
                <a:latin typeface="Myriad Pro" pitchFamily="34" charset="0"/>
              </a:rPr>
              <a:t/>
            </a:r>
            <a:br>
              <a:rPr lang="en-US" b="1" dirty="0" smtClean="0">
                <a:solidFill>
                  <a:schemeClr val="bg1"/>
                </a:solidFill>
                <a:latin typeface="Myriad Pro" pitchFamily="34" charset="0"/>
              </a:rPr>
            </a:br>
            <a:r>
              <a:rPr lang="en-US" b="1" dirty="0" smtClean="0">
                <a:solidFill>
                  <a:schemeClr val="bg1"/>
                </a:solidFill>
                <a:latin typeface="Myriad Pro" pitchFamily="34" charset="0"/>
              </a:rPr>
              <a:t>Introduction </a:t>
            </a:r>
            <a:r>
              <a:rPr lang="en-US" b="1" smtClean="0">
                <a:solidFill>
                  <a:schemeClr val="bg1"/>
                </a:solidFill>
                <a:latin typeface="Myriad Pro" pitchFamily="34" charset="0"/>
              </a:rPr>
              <a:t>to </a:t>
            </a:r>
            <a:r>
              <a:rPr lang="en-US" b="1" smtClean="0">
                <a:solidFill>
                  <a:schemeClr val="bg1"/>
                </a:solidFill>
                <a:latin typeface="Myriad Pro" pitchFamily="34" charset="0"/>
              </a:rPr>
              <a:t>Information Management</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6400800" cy="609600"/>
          </a:xfrm>
        </p:spPr>
        <p:txBody>
          <a:bodyPr>
            <a:normAutofit fontScale="70000" lnSpcReduction="20000"/>
          </a:bodyPr>
          <a:lstStyle/>
          <a:p>
            <a:r>
              <a:rPr lang="en-US" dirty="0" smtClean="0">
                <a:solidFill>
                  <a:schemeClr val="bg1"/>
                </a:solidFill>
                <a:latin typeface="Myriad Pro" pitchFamily="34" charset="0"/>
              </a:rPr>
              <a:t>Session 5 – Verbal, Visual </a:t>
            </a:r>
            <a:r>
              <a:rPr lang="en-US" smtClean="0">
                <a:solidFill>
                  <a:schemeClr val="bg1"/>
                </a:solidFill>
                <a:latin typeface="Myriad Pro" pitchFamily="34" charset="0"/>
              </a:rPr>
              <a:t>and Electronic Communication </a:t>
            </a:r>
            <a:endParaRPr lang="en-US" dirty="0">
              <a:solidFill>
                <a:schemeClr val="bg1"/>
              </a:solidFill>
              <a:latin typeface="Myriad Pro" pitchFamily="34" charset="0"/>
            </a:endParaRPr>
          </a:p>
        </p:txBody>
      </p:sp>
      <p:sp>
        <p:nvSpPr>
          <p:cNvPr id="7" name="TextBox 6"/>
          <p:cNvSpPr txBox="1"/>
          <p:nvPr/>
        </p:nvSpPr>
        <p:spPr>
          <a:xfrm>
            <a:off x="304800" y="3657600"/>
            <a:ext cx="8458200" cy="707886"/>
          </a:xfrm>
          <a:prstGeom prst="rect">
            <a:avLst/>
          </a:prstGeom>
          <a:noFill/>
        </p:spPr>
        <p:txBody>
          <a:bodyPr wrap="square" rtlCol="0">
            <a:spAutoFit/>
          </a:bodyPr>
          <a:lstStyle/>
          <a:p>
            <a:pPr algn="ctr"/>
            <a:r>
              <a:rPr lang="en-US" sz="2000" b="1" dirty="0" smtClean="0">
                <a:solidFill>
                  <a:schemeClr val="accent1">
                    <a:lumMod val="20000"/>
                    <a:lumOff val="80000"/>
                  </a:schemeClr>
                </a:solidFill>
              </a:rPr>
              <a:t>Lecturer: Dr. </a:t>
            </a:r>
            <a:r>
              <a:rPr lang="en-US" sz="2000" b="1" dirty="0" err="1" smtClean="0">
                <a:solidFill>
                  <a:schemeClr val="accent1">
                    <a:lumMod val="20000"/>
                    <a:lumOff val="80000"/>
                  </a:schemeClr>
                </a:solidFill>
              </a:rPr>
              <a:t>Perpetua</a:t>
            </a:r>
            <a:r>
              <a:rPr lang="en-US" sz="2000" b="1" dirty="0" smtClean="0">
                <a:solidFill>
                  <a:schemeClr val="accent1">
                    <a:lumMod val="20000"/>
                    <a:lumOff val="80000"/>
                  </a:schemeClr>
                </a:solidFill>
              </a:rPr>
              <a:t> S. </a:t>
            </a:r>
            <a:r>
              <a:rPr lang="en-US" sz="2000" b="1" dirty="0" err="1" smtClean="0">
                <a:solidFill>
                  <a:schemeClr val="accent1">
                    <a:lumMod val="20000"/>
                    <a:lumOff val="80000"/>
                  </a:schemeClr>
                </a:solidFill>
              </a:rPr>
              <a:t>Dadzie</a:t>
            </a:r>
            <a:r>
              <a:rPr lang="en-US" sz="2000" dirty="0" smtClean="0">
                <a:solidFill>
                  <a:schemeClr val="bg1"/>
                </a:solidFill>
              </a:rPr>
              <a:t>, Dept. of Information Studies</a:t>
            </a:r>
          </a:p>
          <a:p>
            <a:pPr algn="ctr"/>
            <a:r>
              <a:rPr lang="en-US" sz="2000" dirty="0" smtClean="0">
                <a:solidFill>
                  <a:schemeClr val="bg1"/>
                </a:solidFill>
              </a:rPr>
              <a:t>Contact Information: psdadzie@ug.edu.gh</a:t>
            </a:r>
            <a:endParaRPr lang="en-US" sz="2000" dirty="0">
              <a:solidFill>
                <a:schemeClr val="bg1"/>
              </a:solidFill>
            </a:endParaRPr>
          </a:p>
        </p:txBody>
      </p:sp>
    </p:spTree>
    <p:extLst>
      <p:ext uri="{BB962C8B-B14F-4D97-AF65-F5344CB8AC3E}">
        <p14:creationId xmlns:p14="http://schemas.microsoft.com/office/powerpoint/2010/main" xmlns="" val="920692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 </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pPr marL="0" indent="0">
              <a:buNone/>
            </a:pPr>
            <a:r>
              <a:rPr lang="en-US" sz="3200" dirty="0"/>
              <a:t>At the end of the session, the student will be able to</a:t>
            </a:r>
            <a:r>
              <a:rPr lang="en-US" sz="3200" dirty="0" smtClean="0"/>
              <a:t>:</a:t>
            </a:r>
          </a:p>
          <a:p>
            <a:r>
              <a:rPr lang="en-US" sz="3200" dirty="0" smtClean="0"/>
              <a:t>Understand  a model of the Communication Process </a:t>
            </a:r>
          </a:p>
          <a:p>
            <a:r>
              <a:rPr lang="en-US" sz="3200" dirty="0" smtClean="0"/>
              <a:t>Explain three types of communication</a:t>
            </a:r>
          </a:p>
          <a:p>
            <a:endParaRPr lang="en-US" sz="3200" dirty="0" smtClean="0"/>
          </a:p>
          <a:p>
            <a:endParaRPr lang="en-US" sz="3200" dirty="0" smtClean="0"/>
          </a:p>
          <a:p>
            <a:pPr marL="0" indent="0"/>
            <a:endParaRPr lang="en-US" sz="3200" dirty="0" smtClean="0"/>
          </a:p>
          <a:p>
            <a:pPr marL="0" indent="0"/>
            <a:endParaRPr lang="en-US" sz="3200" dirty="0" smtClean="0"/>
          </a:p>
          <a:p>
            <a:endParaRPr lang="en-US" sz="3200" dirty="0" smtClean="0"/>
          </a:p>
          <a:p>
            <a:pPr>
              <a:buNone/>
            </a:pPr>
            <a:endParaRPr lang="en-US" sz="3200" dirty="0" smtClean="0"/>
          </a:p>
        </p:txBody>
      </p:sp>
      <p:sp>
        <p:nvSpPr>
          <p:cNvPr id="8" name="Footer Placeholder 7"/>
          <p:cNvSpPr>
            <a:spLocks noGrp="1"/>
          </p:cNvSpPr>
          <p:nvPr>
            <p:ph type="ftr" sz="quarter" idx="3"/>
          </p:nvPr>
        </p:nvSpPr>
        <p:spPr/>
        <p:txBody>
          <a:bodyPr/>
          <a:lstStyle/>
          <a:p>
            <a:r>
              <a:rPr lang="en-US" smtClean="0"/>
              <a:t>Dr. Perpetua Dadzie, Dept of Information Studies</a:t>
            </a:r>
            <a:endParaRPr lang="en-US" dirty="0"/>
          </a:p>
        </p:txBody>
      </p:sp>
      <p:sp>
        <p:nvSpPr>
          <p:cNvPr id="9" name="Slide Number Placeholder 8"/>
          <p:cNvSpPr>
            <a:spLocks noGrp="1"/>
          </p:cNvSpPr>
          <p:nvPr>
            <p:ph type="sldNum" sz="quarter" idx="4"/>
          </p:nvPr>
        </p:nvSpPr>
        <p:spPr/>
        <p:txBody>
          <a:bodyPr/>
          <a:lstStyle/>
          <a:p>
            <a:r>
              <a:rPr lang="en-US" smtClean="0"/>
              <a:t>Slide </a:t>
            </a:r>
            <a:fld id="{FD3DDBF2-094B-4CA4-965C-FB22D307DBD7}" type="slidenum">
              <a:rPr lang="en-US" smtClean="0"/>
              <a:pPr/>
              <a:t>2</a:t>
            </a:fld>
            <a:endParaRPr lang="en-US" dirty="0"/>
          </a:p>
        </p:txBody>
      </p:sp>
    </p:spTree>
    <p:extLst>
      <p:ext uri="{BB962C8B-B14F-4D97-AF65-F5344CB8AC3E}">
        <p14:creationId xmlns:p14="http://schemas.microsoft.com/office/powerpoint/2010/main" xmlns="" val="23178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Outline</a:t>
            </a:r>
            <a:endParaRPr lang="en-US" dirty="0"/>
          </a:p>
        </p:txBody>
      </p:sp>
      <p:sp>
        <p:nvSpPr>
          <p:cNvPr id="3" name="Content Placeholder 2"/>
          <p:cNvSpPr>
            <a:spLocks noGrp="1"/>
          </p:cNvSpPr>
          <p:nvPr>
            <p:ph idx="1"/>
          </p:nvPr>
        </p:nvSpPr>
        <p:spPr>
          <a:xfrm>
            <a:off x="457200" y="1600200"/>
            <a:ext cx="8534400" cy="4495800"/>
          </a:xfrm>
        </p:spPr>
        <p:txBody>
          <a:bodyPr>
            <a:normAutofit/>
          </a:bodyPr>
          <a:lstStyle/>
          <a:p>
            <a:pPr marL="0" indent="0">
              <a:buNone/>
            </a:pPr>
            <a:r>
              <a:rPr lang="en-US" sz="3200" dirty="0" smtClean="0"/>
              <a:t>The key topics to be covered in the session are as follows:</a:t>
            </a:r>
          </a:p>
          <a:p>
            <a:r>
              <a:rPr lang="en-US" sz="3200" dirty="0" smtClean="0"/>
              <a:t>Topic One  - Components of the communication process</a:t>
            </a:r>
          </a:p>
          <a:p>
            <a:r>
              <a:rPr lang="en-US" sz="3200" dirty="0" smtClean="0"/>
              <a:t>Topic Two – Verbal Communication</a:t>
            </a:r>
          </a:p>
          <a:p>
            <a:r>
              <a:rPr lang="en-US" sz="3200" dirty="0" smtClean="0"/>
              <a:t>Topic Three – Visual Communication</a:t>
            </a:r>
          </a:p>
          <a:p>
            <a:r>
              <a:rPr lang="en-US" sz="3200" dirty="0" smtClean="0"/>
              <a:t>Topic Four – Electronic Communication</a:t>
            </a:r>
          </a:p>
          <a:p>
            <a:endParaRPr lang="en-US" sz="2400" dirty="0" smtClean="0"/>
          </a:p>
          <a:p>
            <a:endParaRPr lang="en-US" sz="2400" dirty="0" smtClean="0"/>
          </a:p>
        </p:txBody>
      </p:sp>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a:t>
            </a:fld>
            <a:endParaRPr lang="en-US" dirty="0"/>
          </a:p>
        </p:txBody>
      </p:sp>
    </p:spTree>
    <p:extLst>
      <p:ext uri="{BB962C8B-B14F-4D97-AF65-F5344CB8AC3E}">
        <p14:creationId xmlns:p14="http://schemas.microsoft.com/office/powerpoint/2010/main" xmlns="" val="369608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List</a:t>
            </a:r>
            <a:endParaRPr lang="en-US" dirty="0"/>
          </a:p>
        </p:txBody>
      </p:sp>
      <p:sp>
        <p:nvSpPr>
          <p:cNvPr id="3" name="Content Placeholder 2"/>
          <p:cNvSpPr>
            <a:spLocks noGrp="1"/>
          </p:cNvSpPr>
          <p:nvPr>
            <p:ph idx="1"/>
          </p:nvPr>
        </p:nvSpPr>
        <p:spPr>
          <a:xfrm>
            <a:off x="457200" y="1600200"/>
            <a:ext cx="8229600" cy="4762638"/>
          </a:xfrm>
        </p:spPr>
        <p:txBody>
          <a:bodyPr>
            <a:normAutofit/>
          </a:bodyPr>
          <a:lstStyle/>
          <a:p>
            <a:pPr lvl="0"/>
            <a:r>
              <a:rPr lang="en-US" sz="2400" dirty="0" smtClean="0"/>
              <a:t>Palmer, S.  &amp; Weaver, M. (1998). </a:t>
            </a:r>
            <a:r>
              <a:rPr lang="en-US" sz="2400" i="1" dirty="0" smtClean="0"/>
              <a:t>Information Management</a:t>
            </a:r>
            <a:r>
              <a:rPr lang="en-US" sz="2400" dirty="0" smtClean="0"/>
              <a:t>. Oxford: Butterworth Heinemann. pp.73 - 77</a:t>
            </a:r>
            <a:endParaRPr lang="en-GB" sz="2400"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4</a:t>
            </a:fld>
            <a:endParaRPr lang="en-US" dirty="0"/>
          </a:p>
        </p:txBody>
      </p:sp>
    </p:spTree>
    <p:extLst>
      <p:ext uri="{BB962C8B-B14F-4D97-AF65-F5344CB8AC3E}">
        <p14:creationId xmlns:p14="http://schemas.microsoft.com/office/powerpoint/2010/main" xmlns="" val="144204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Components of the communication process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One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5</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a:t>
            </a:r>
            <a:endParaRPr lang="en-GB" dirty="0"/>
          </a:p>
        </p:txBody>
      </p:sp>
      <p:sp>
        <p:nvSpPr>
          <p:cNvPr id="3" name="Content Placeholder 2"/>
          <p:cNvSpPr>
            <a:spLocks noGrp="1"/>
          </p:cNvSpPr>
          <p:nvPr>
            <p:ph idx="1"/>
          </p:nvPr>
        </p:nvSpPr>
        <p:spPr/>
        <p:txBody>
          <a:bodyPr>
            <a:normAutofit fontScale="92500" lnSpcReduction="20000"/>
          </a:bodyPr>
          <a:lstStyle/>
          <a:p>
            <a:pPr lvl="0"/>
            <a:r>
              <a:rPr lang="en-GB" dirty="0" smtClean="0"/>
              <a:t>This model of the communication process is basically a Two-way communication process:</a:t>
            </a:r>
          </a:p>
          <a:p>
            <a:pPr lvl="0"/>
            <a:r>
              <a:rPr lang="en-GB" dirty="0" smtClean="0"/>
              <a:t>Basic components are: </a:t>
            </a:r>
          </a:p>
          <a:p>
            <a:pPr lvl="0"/>
            <a:r>
              <a:rPr lang="en-GB" dirty="0" smtClean="0"/>
              <a:t>Source/sender</a:t>
            </a:r>
          </a:p>
          <a:p>
            <a:pPr lvl="0"/>
            <a:r>
              <a:rPr lang="en-GB" dirty="0" smtClean="0"/>
              <a:t>Encoder</a:t>
            </a:r>
          </a:p>
          <a:p>
            <a:pPr lvl="0"/>
            <a:r>
              <a:rPr lang="en-GB" dirty="0" smtClean="0"/>
              <a:t>Message</a:t>
            </a:r>
          </a:p>
          <a:p>
            <a:pPr lvl="0"/>
            <a:r>
              <a:rPr lang="en-GB" dirty="0" smtClean="0"/>
              <a:t>Medium/Channel</a:t>
            </a:r>
          </a:p>
          <a:p>
            <a:pPr lvl="0"/>
            <a:r>
              <a:rPr lang="en-GB" dirty="0" smtClean="0"/>
              <a:t>Decoder</a:t>
            </a:r>
          </a:p>
          <a:p>
            <a:pPr lvl="0"/>
            <a:r>
              <a:rPr lang="en-GB" dirty="0" smtClean="0"/>
              <a:t>Receiver</a:t>
            </a:r>
          </a:p>
          <a:p>
            <a:pPr lvl="0"/>
            <a:r>
              <a:rPr lang="en-GB" dirty="0" smtClean="0"/>
              <a:t>Feedback</a:t>
            </a:r>
          </a:p>
          <a:p>
            <a:pPr lvl="0"/>
            <a:r>
              <a:rPr lang="en-GB" dirty="0" smtClean="0"/>
              <a:t>Noise</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(2)</a:t>
            </a:r>
            <a:endParaRPr lang="en-GB" dirty="0"/>
          </a:p>
        </p:txBody>
      </p:sp>
      <p:sp>
        <p:nvSpPr>
          <p:cNvPr id="3" name="Content Placeholder 2"/>
          <p:cNvSpPr>
            <a:spLocks noGrp="1"/>
          </p:cNvSpPr>
          <p:nvPr>
            <p:ph idx="1"/>
          </p:nvPr>
        </p:nvSpPr>
        <p:spPr/>
        <p:txBody>
          <a:bodyPr>
            <a:normAutofit fontScale="85000" lnSpcReduction="20000"/>
          </a:bodyPr>
          <a:lstStyle/>
          <a:p>
            <a:pPr lvl="0"/>
            <a:r>
              <a:rPr lang="en-US" sz="3300" dirty="0" smtClean="0"/>
              <a:t>Communication Process starts with a </a:t>
            </a:r>
            <a:r>
              <a:rPr lang="en-US" sz="3300" b="1" dirty="0" smtClean="0"/>
              <a:t>Sende</a:t>
            </a:r>
            <a:r>
              <a:rPr lang="en-US" sz="3300" dirty="0" smtClean="0"/>
              <a:t>r (an individual or group) who wants to share information.</a:t>
            </a:r>
          </a:p>
          <a:p>
            <a:pPr lvl="0"/>
            <a:r>
              <a:rPr lang="en-GB" sz="3300" b="1" dirty="0" smtClean="0"/>
              <a:t>Sender / Encoder </a:t>
            </a:r>
            <a:r>
              <a:rPr lang="en-GB" sz="3300" dirty="0" smtClean="0"/>
              <a:t>is a person who sends the message. A sender makes use of symbols (words or graphic or visual aids) to convey the message and produce the required response. </a:t>
            </a:r>
          </a:p>
          <a:p>
            <a:pPr lvl="0"/>
            <a:r>
              <a:rPr lang="en-US" sz="3300" dirty="0" smtClean="0"/>
              <a:t>Senders must decide what information to share and puts the message into symbols or language (encoding).</a:t>
            </a:r>
          </a:p>
          <a:p>
            <a:pPr lvl="0"/>
            <a:r>
              <a:rPr lang="en-US" sz="3300" dirty="0" smtClean="0"/>
              <a:t>The views, background, approach, skills, competencies and knowledge of the sender have a great impact on the message</a:t>
            </a:r>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(3)</a:t>
            </a:r>
            <a:endParaRPr lang="en-GB" dirty="0"/>
          </a:p>
        </p:txBody>
      </p:sp>
      <p:sp>
        <p:nvSpPr>
          <p:cNvPr id="3" name="Content Placeholder 2"/>
          <p:cNvSpPr>
            <a:spLocks noGrp="1"/>
          </p:cNvSpPr>
          <p:nvPr>
            <p:ph idx="1"/>
          </p:nvPr>
        </p:nvSpPr>
        <p:spPr/>
        <p:txBody>
          <a:bodyPr>
            <a:normAutofit/>
          </a:bodyPr>
          <a:lstStyle/>
          <a:p>
            <a:r>
              <a:rPr lang="en-US" b="1" dirty="0" smtClean="0"/>
              <a:t>Encoding</a:t>
            </a:r>
            <a:r>
              <a:rPr lang="en-US" dirty="0" smtClean="0"/>
              <a:t> – process where the information you would like to communicate gets transferred into a form to be sent and decoded by the receiver.</a:t>
            </a:r>
          </a:p>
          <a:p>
            <a:r>
              <a:rPr lang="en-US" dirty="0" smtClean="0"/>
              <a:t>Once encoded the message is sent through a medium to a receiver</a:t>
            </a:r>
            <a:endParaRPr lang="en-GB" dirty="0" smtClean="0"/>
          </a:p>
          <a:p>
            <a:r>
              <a:rPr lang="en-US" b="1" dirty="0" smtClean="0"/>
              <a:t>Message </a:t>
            </a:r>
            <a:r>
              <a:rPr lang="en-US" dirty="0" smtClean="0"/>
              <a:t>is a key idea that the sender wants to communicate.  It is a sign that elicits the response of recipient. </a:t>
            </a:r>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(4)</a:t>
            </a:r>
            <a:endParaRPr lang="en-GB" dirty="0"/>
          </a:p>
        </p:txBody>
      </p:sp>
      <p:sp>
        <p:nvSpPr>
          <p:cNvPr id="3" name="Content Placeholder 2"/>
          <p:cNvSpPr>
            <a:spLocks noGrp="1"/>
          </p:cNvSpPr>
          <p:nvPr>
            <p:ph idx="1"/>
          </p:nvPr>
        </p:nvSpPr>
        <p:spPr/>
        <p:txBody>
          <a:bodyPr>
            <a:normAutofit fontScale="92500" lnSpcReduction="20000"/>
          </a:bodyPr>
          <a:lstStyle/>
          <a:p>
            <a:pPr lvl="0"/>
            <a:r>
              <a:rPr lang="en-US" sz="3000" dirty="0" smtClean="0"/>
              <a:t>Communication process begins with deciding about the </a:t>
            </a:r>
            <a:r>
              <a:rPr lang="en-US" sz="3000" b="1" dirty="0" smtClean="0"/>
              <a:t>Message</a:t>
            </a:r>
            <a:r>
              <a:rPr lang="en-US" sz="3000" dirty="0" smtClean="0"/>
              <a:t> to be conveyed.  It must be ensured that the main objective of the message is clear</a:t>
            </a:r>
          </a:p>
          <a:p>
            <a:pPr lvl="0"/>
            <a:r>
              <a:rPr lang="en-US" sz="3000" b="1" dirty="0" smtClean="0"/>
              <a:t>Medium</a:t>
            </a:r>
            <a:r>
              <a:rPr lang="en-US" sz="3000" dirty="0" smtClean="0"/>
              <a:t> – is a means used to exchange/transmit message.   Medium can be written or oral.  Written medium is chosen when a message has to be conveyed to a small group of people. Oral medium is chosen when spontaneous feedback is required </a:t>
            </a:r>
          </a:p>
          <a:p>
            <a:pPr lvl="0"/>
            <a:r>
              <a:rPr lang="en-US" sz="3000" b="1" dirty="0" smtClean="0"/>
              <a:t>Channels </a:t>
            </a:r>
            <a:r>
              <a:rPr lang="en-US" sz="3000" dirty="0" smtClean="0"/>
              <a:t>– the way you convey your message.  These channels include verbal such as telephone and face-to –face conversations as well as non-verbal such as email and text messaging.  </a:t>
            </a:r>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(5)</a:t>
            </a:r>
            <a:endParaRPr lang="en-GB" dirty="0"/>
          </a:p>
        </p:txBody>
      </p:sp>
      <p:sp>
        <p:nvSpPr>
          <p:cNvPr id="3" name="Content Placeholder 2"/>
          <p:cNvSpPr>
            <a:spLocks noGrp="1"/>
          </p:cNvSpPr>
          <p:nvPr>
            <p:ph idx="1"/>
          </p:nvPr>
        </p:nvSpPr>
        <p:spPr/>
        <p:txBody>
          <a:bodyPr>
            <a:normAutofit/>
          </a:bodyPr>
          <a:lstStyle/>
          <a:p>
            <a:r>
              <a:rPr lang="en-US" sz="3000" b="1" dirty="0" smtClean="0"/>
              <a:t>Noise:</a:t>
            </a:r>
            <a:r>
              <a:rPr lang="en-US" sz="3000" dirty="0" smtClean="0"/>
              <a:t> anything harming the communication process</a:t>
            </a:r>
            <a:endParaRPr lang="en-GB" sz="3000" dirty="0" smtClean="0"/>
          </a:p>
          <a:p>
            <a:pPr lvl="0"/>
            <a:r>
              <a:rPr lang="en-GB" sz="3000" b="1" dirty="0" smtClean="0"/>
              <a:t>Decoding</a:t>
            </a:r>
            <a:r>
              <a:rPr lang="en-GB" sz="3000" dirty="0" smtClean="0"/>
              <a:t> is on the receiving end of communication.  This stage is just as important as encoding.  Communication can go downhill at this stage if the receiver is not practicing active listening skills or if they do not possess enough information to accurately decode the message.</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(6)</a:t>
            </a:r>
            <a:endParaRPr lang="en-GB" dirty="0"/>
          </a:p>
        </p:txBody>
      </p:sp>
      <p:sp>
        <p:nvSpPr>
          <p:cNvPr id="3" name="Content Placeholder 2"/>
          <p:cNvSpPr>
            <a:spLocks noGrp="1"/>
          </p:cNvSpPr>
          <p:nvPr>
            <p:ph idx="1"/>
          </p:nvPr>
        </p:nvSpPr>
        <p:spPr/>
        <p:txBody>
          <a:bodyPr>
            <a:noAutofit/>
          </a:bodyPr>
          <a:lstStyle/>
          <a:p>
            <a:r>
              <a:rPr lang="en-GB" sz="3200" b="1" dirty="0" smtClean="0"/>
              <a:t>Receiver </a:t>
            </a:r>
            <a:r>
              <a:rPr lang="en-GB" sz="3200" dirty="0" smtClean="0"/>
              <a:t>– person for whom the message is intended or aimed.  The degree to which the decoder understands the message is dependent upon various factors such as knowledge of recipient, their responsiveness to the message and the reliance of encoder on decoder.</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Components of the Communication Process (7)</a:t>
            </a:r>
            <a:endParaRPr lang="en-GB" dirty="0"/>
          </a:p>
        </p:txBody>
      </p:sp>
      <p:sp>
        <p:nvSpPr>
          <p:cNvPr id="3" name="Content Placeholder 2"/>
          <p:cNvSpPr>
            <a:spLocks noGrp="1"/>
          </p:cNvSpPr>
          <p:nvPr>
            <p:ph idx="1"/>
          </p:nvPr>
        </p:nvSpPr>
        <p:spPr/>
        <p:txBody>
          <a:bodyPr>
            <a:noAutofit/>
          </a:bodyPr>
          <a:lstStyle/>
          <a:p>
            <a:pPr lvl="0"/>
            <a:r>
              <a:rPr lang="en-GB" sz="3200" dirty="0" smtClean="0"/>
              <a:t>Feedback is the main component of communication process as it permits the sender to analyze the efficacy of the message.  It helps the sender in confirming the correct interpretation of message by the decoder.  Feedback may be verbal through words or non-verbal in form of smiles, sighs.  It may take written form also in form of memos, reports, etc</a:t>
            </a:r>
            <a:endParaRPr lang="en-GB" sz="3200"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GB" sz="4000" dirty="0" smtClean="0"/>
              <a:t>Components of the Communication Process (8)</a:t>
            </a:r>
            <a:endParaRPr lang="en-US" sz="4000" dirty="0"/>
          </a:p>
        </p:txBody>
      </p:sp>
      <p:pic>
        <p:nvPicPr>
          <p:cNvPr id="22532" name="Picture 4" descr="C:\My Documents\PowerPoint Files\Books\McGraw-Hill\Contemporary Management 3e\CM3e GIFS\jon69447_1501.gif"/>
          <p:cNvPicPr>
            <a:picLocks noChangeAspect="1" noChangeArrowheads="1"/>
          </p:cNvPicPr>
          <p:nvPr/>
        </p:nvPicPr>
        <p:blipFill>
          <a:blip r:embed="rId2" cstate="print"/>
          <a:srcRect/>
          <a:stretch>
            <a:fillRect/>
          </a:stretch>
        </p:blipFill>
        <p:spPr bwMode="auto">
          <a:xfrm>
            <a:off x="762000" y="1676400"/>
            <a:ext cx="7769225" cy="3886200"/>
          </a:xfrm>
          <a:prstGeom prst="rect">
            <a:avLst/>
          </a:prstGeom>
          <a:noFill/>
        </p:spPr>
      </p:pic>
    </p:spTree>
  </p:cSld>
  <p:clrMapOvr>
    <a:masterClrMapping/>
  </p:clrMapOvr>
  <p:transition>
    <p:cut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Video </a:t>
            </a:r>
            <a:endParaRPr lang="en-GB" dirty="0"/>
          </a:p>
        </p:txBody>
      </p:sp>
      <p:sp>
        <p:nvSpPr>
          <p:cNvPr id="3" name="Content Placeholder 2"/>
          <p:cNvSpPr>
            <a:spLocks noGrp="1"/>
          </p:cNvSpPr>
          <p:nvPr>
            <p:ph idx="1"/>
          </p:nvPr>
        </p:nvSpPr>
        <p:spPr/>
        <p:txBody>
          <a:bodyPr>
            <a:noAutofit/>
          </a:bodyPr>
          <a:lstStyle/>
          <a:p>
            <a:pPr lvl="0"/>
            <a:r>
              <a:rPr lang="en-GB" sz="3200" dirty="0" smtClean="0"/>
              <a:t>The Communication Process Model</a:t>
            </a:r>
          </a:p>
          <a:p>
            <a:pPr lvl="0"/>
            <a:r>
              <a:rPr lang="en-US" sz="3200" dirty="0"/>
              <a:t>&lt;</a:t>
            </a:r>
            <a:r>
              <a:rPr lang="en-US" sz="3200" dirty="0" err="1"/>
              <a:t>iframe</a:t>
            </a:r>
            <a:r>
              <a:rPr lang="en-US" sz="3200" dirty="0"/>
              <a:t> width="420" height="315" </a:t>
            </a:r>
            <a:r>
              <a:rPr lang="en-US" sz="3200" dirty="0" err="1"/>
              <a:t>src</a:t>
            </a:r>
            <a:r>
              <a:rPr lang="en-US" sz="3200" dirty="0"/>
              <a:t>="https://www.youtube.com/embed/Btj94IHVc6I" </a:t>
            </a:r>
            <a:r>
              <a:rPr lang="en-US" sz="3200" dirty="0" err="1"/>
              <a:t>frameborder</a:t>
            </a:r>
            <a:r>
              <a:rPr lang="en-US" sz="3200" dirty="0"/>
              <a:t>="0" </a:t>
            </a:r>
            <a:r>
              <a:rPr lang="en-US" sz="3200" dirty="0" err="1"/>
              <a:t>allowfullscreen</a:t>
            </a:r>
            <a:r>
              <a:rPr lang="en-US" sz="3200" dirty="0"/>
              <a:t>&gt;&lt;/</a:t>
            </a:r>
            <a:r>
              <a:rPr lang="en-US" sz="3200" dirty="0" err="1"/>
              <a:t>iframe</a:t>
            </a:r>
            <a:r>
              <a:rPr lang="en-US" sz="3200" dirty="0" smtClean="0"/>
              <a:t>&gt;</a:t>
            </a:r>
          </a:p>
          <a:p>
            <a:pPr lvl="0"/>
            <a:endParaRPr lang="en-GB" sz="3200"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Verbal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Two</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communication (2)</a:t>
            </a:r>
            <a:endParaRPr lang="en-GB" dirty="0"/>
          </a:p>
        </p:txBody>
      </p:sp>
      <p:sp>
        <p:nvSpPr>
          <p:cNvPr id="3" name="Content Placeholder 2"/>
          <p:cNvSpPr>
            <a:spLocks noGrp="1"/>
          </p:cNvSpPr>
          <p:nvPr>
            <p:ph idx="1"/>
          </p:nvPr>
        </p:nvSpPr>
        <p:spPr/>
        <p:txBody>
          <a:bodyPr/>
          <a:lstStyle/>
          <a:p>
            <a:pPr>
              <a:buNone/>
            </a:pPr>
            <a:r>
              <a:rPr lang="en-GB" dirty="0" smtClean="0"/>
              <a:t>There are several types of communication such as: </a:t>
            </a:r>
          </a:p>
          <a:p>
            <a:r>
              <a:rPr lang="en-GB" dirty="0" smtClean="0"/>
              <a:t>Verbal Communication</a:t>
            </a:r>
          </a:p>
          <a:p>
            <a:r>
              <a:rPr lang="en-GB" altLang="zh-CN" dirty="0" smtClean="0">
                <a:effectLst>
                  <a:outerShdw blurRad="38100" dist="38100" dir="2700000" algn="tl">
                    <a:srgbClr val="C0C0C0"/>
                  </a:outerShdw>
                </a:effectLst>
                <a:ea typeface="宋体" pitchFamily="2" charset="-122"/>
              </a:rPr>
              <a:t>Nonverbal Communication</a:t>
            </a:r>
          </a:p>
          <a:p>
            <a:r>
              <a:rPr lang="en-GB" altLang="zh-CN" dirty="0" smtClean="0">
                <a:effectLst>
                  <a:outerShdw blurRad="38100" dist="38100" dir="2700000" algn="tl">
                    <a:srgbClr val="C0C0C0"/>
                  </a:outerShdw>
                </a:effectLst>
                <a:ea typeface="宋体" pitchFamily="2" charset="-122"/>
              </a:rPr>
              <a:t>Visual Communication</a:t>
            </a:r>
          </a:p>
          <a:p>
            <a:r>
              <a:rPr lang="en-GB" altLang="zh-CN" dirty="0" smtClean="0">
                <a:effectLst>
                  <a:outerShdw blurRad="38100" dist="38100" dir="2700000" algn="tl">
                    <a:srgbClr val="C0C0C0"/>
                  </a:outerShdw>
                </a:effectLst>
                <a:ea typeface="宋体" pitchFamily="2" charset="-122"/>
              </a:rPr>
              <a:t>Electronic Communication</a:t>
            </a:r>
            <a:endParaRPr lang="en-US" altLang="zh-CN" dirty="0" smtClean="0">
              <a:effectLst>
                <a:outerShdw blurRad="38100" dist="38100" dir="2700000" algn="tl">
                  <a:srgbClr val="C0C0C0"/>
                </a:outerShdw>
              </a:effectLst>
              <a:ea typeface="宋体" pitchFamily="2" charset="-122"/>
            </a:endParaRPr>
          </a:p>
          <a:p>
            <a:pPr>
              <a:lnSpc>
                <a:spcPct val="80000"/>
              </a:lnSpc>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Communication (3) </a:t>
            </a:r>
            <a:endParaRPr lang="en-GB" dirty="0"/>
          </a:p>
        </p:txBody>
      </p:sp>
      <p:sp>
        <p:nvSpPr>
          <p:cNvPr id="3" name="Content Placeholder 2"/>
          <p:cNvSpPr>
            <a:spLocks noGrp="1"/>
          </p:cNvSpPr>
          <p:nvPr>
            <p:ph idx="1"/>
          </p:nvPr>
        </p:nvSpPr>
        <p:spPr/>
        <p:txBody>
          <a:bodyPr>
            <a:normAutofit/>
          </a:bodyPr>
          <a:lstStyle/>
          <a:p>
            <a:r>
              <a:rPr lang="en-GB" altLang="zh-CN" dirty="0" smtClean="0">
                <a:effectLst>
                  <a:outerShdw blurRad="38100" dist="38100" dir="2700000" algn="tl">
                    <a:srgbClr val="C0C0C0"/>
                  </a:outerShdw>
                </a:effectLst>
                <a:ea typeface="宋体" pitchFamily="2" charset="-122"/>
              </a:rPr>
              <a:t>Refers to the form of communication in which information is transmitted verbally.</a:t>
            </a:r>
          </a:p>
          <a:p>
            <a:r>
              <a:rPr lang="en-GB" altLang="zh-CN" dirty="0" smtClean="0">
                <a:effectLst>
                  <a:outerShdw blurRad="38100" dist="38100" dir="2700000" algn="tl">
                    <a:srgbClr val="C0C0C0"/>
                  </a:outerShdw>
                </a:effectLst>
                <a:ea typeface="宋体" pitchFamily="2" charset="-122"/>
              </a:rPr>
              <a:t>Communication is done by word of mouth and by writing</a:t>
            </a:r>
          </a:p>
          <a:p>
            <a:r>
              <a:rPr lang="en-GB" altLang="zh-CN" dirty="0" smtClean="0">
                <a:effectLst>
                  <a:outerShdw blurRad="38100" dist="38100" dir="2700000" algn="tl">
                    <a:srgbClr val="C0C0C0"/>
                  </a:outerShdw>
                </a:effectLst>
                <a:ea typeface="宋体" pitchFamily="2" charset="-122"/>
              </a:rPr>
              <a:t>In verbal communication remember the acronym “KISS” (keep it short and simple)</a:t>
            </a:r>
          </a:p>
          <a:p>
            <a:r>
              <a:rPr lang="en-GB" altLang="zh-CN" dirty="0" smtClean="0">
                <a:effectLst>
                  <a:outerShdw blurRad="38100" dist="38100" dir="2700000" algn="tl">
                    <a:srgbClr val="C0C0C0"/>
                  </a:outerShdw>
                </a:effectLst>
                <a:ea typeface="宋体" pitchFamily="2" charset="-122"/>
              </a:rPr>
              <a:t>Verbal communication can be divided into:</a:t>
            </a:r>
          </a:p>
          <a:p>
            <a:pPr lvl="1"/>
            <a:r>
              <a:rPr lang="en-GB" altLang="zh-CN" dirty="0" smtClean="0">
                <a:effectLst>
                  <a:outerShdw blurRad="38100" dist="38100" dir="2700000" algn="tl">
                    <a:srgbClr val="C0C0C0"/>
                  </a:outerShdw>
                </a:effectLst>
                <a:ea typeface="宋体" pitchFamily="2" charset="-122"/>
              </a:rPr>
              <a:t>Oral communication</a:t>
            </a:r>
          </a:p>
          <a:p>
            <a:pPr lvl="1"/>
            <a:r>
              <a:rPr lang="en-GB" altLang="zh-CN" dirty="0" smtClean="0">
                <a:effectLst>
                  <a:outerShdw blurRad="38100" dist="38100" dir="2700000" algn="tl">
                    <a:srgbClr val="C0C0C0"/>
                  </a:outerShdw>
                </a:effectLst>
                <a:ea typeface="宋体" pitchFamily="2" charset="-122"/>
              </a:rPr>
              <a:t>Written Communication</a:t>
            </a:r>
            <a:endParaRPr lang="en-US" altLang="zh-CN" dirty="0" smtClean="0">
              <a:effectLst>
                <a:outerShdw blurRad="38100" dist="38100" dir="2700000" algn="tl">
                  <a:srgbClr val="C0C0C0"/>
                </a:outerShdw>
              </a:effectLst>
              <a:ea typeface="宋体" pitchFamily="2" charset="-122"/>
            </a:endParaRPr>
          </a:p>
          <a:p>
            <a:pPr>
              <a:lnSpc>
                <a:spcPct val="80000"/>
              </a:lnSpc>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Verbal Communication (4)</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altLang="zh-CN" dirty="0" smtClean="0">
                <a:effectLst>
                  <a:outerShdw blurRad="38100" dist="38100" dir="2700000" algn="tl">
                    <a:srgbClr val="C0C0C0"/>
                  </a:outerShdw>
                </a:effectLst>
                <a:ea typeface="宋体" pitchFamily="2" charset="-122"/>
              </a:rPr>
              <a:t>Oral communication</a:t>
            </a:r>
          </a:p>
          <a:p>
            <a:r>
              <a:rPr lang="en-GB" altLang="zh-CN" dirty="0" smtClean="0">
                <a:effectLst>
                  <a:outerShdw blurRad="38100" dist="38100" dir="2700000" algn="tl">
                    <a:srgbClr val="C0C0C0"/>
                  </a:outerShdw>
                </a:effectLst>
                <a:ea typeface="宋体" pitchFamily="2" charset="-122"/>
              </a:rPr>
              <a:t>Spoken words are used.</a:t>
            </a:r>
          </a:p>
          <a:p>
            <a:r>
              <a:rPr lang="en-GB" altLang="zh-CN" dirty="0" smtClean="0">
                <a:effectLst>
                  <a:outerShdw blurRad="38100" dist="38100" dir="2700000" algn="tl">
                    <a:srgbClr val="C0C0C0"/>
                  </a:outerShdw>
                </a:effectLst>
                <a:ea typeface="宋体" pitchFamily="2" charset="-122"/>
              </a:rPr>
              <a:t>It includes face-to-face conversations, speech, telephonic conversation, video, radio, television, voice over internet</a:t>
            </a:r>
          </a:p>
          <a:p>
            <a:r>
              <a:rPr lang="en-GB" altLang="zh-CN" dirty="0" smtClean="0">
                <a:effectLst>
                  <a:outerShdw blurRad="38100" dist="38100" dir="2700000" algn="tl">
                    <a:srgbClr val="C0C0C0"/>
                  </a:outerShdw>
                </a:effectLst>
                <a:ea typeface="宋体" pitchFamily="2" charset="-122"/>
              </a:rPr>
              <a:t>Communication is influenced by pitch, volume, speed and clarity of speaking</a:t>
            </a:r>
          </a:p>
          <a:p>
            <a:pPr>
              <a:buNone/>
            </a:pPr>
            <a:r>
              <a:rPr lang="en-GB" altLang="zh-CN" dirty="0" smtClean="0">
                <a:effectLst>
                  <a:outerShdw blurRad="38100" dist="38100" dir="2700000" algn="tl">
                    <a:srgbClr val="C0C0C0"/>
                  </a:outerShdw>
                </a:effectLst>
                <a:ea typeface="宋体" pitchFamily="2" charset="-122"/>
              </a:rPr>
              <a:t>Advantages of oral communication</a:t>
            </a:r>
          </a:p>
          <a:p>
            <a:r>
              <a:rPr lang="en-GB" altLang="zh-CN" dirty="0" smtClean="0">
                <a:effectLst>
                  <a:outerShdw blurRad="38100" dist="38100" dir="2700000" algn="tl">
                    <a:srgbClr val="C0C0C0"/>
                  </a:outerShdw>
                </a:effectLst>
                <a:ea typeface="宋体" pitchFamily="2" charset="-122"/>
              </a:rPr>
              <a:t>It brings quick feedback</a:t>
            </a:r>
          </a:p>
          <a:p>
            <a:r>
              <a:rPr lang="en-GB" altLang="zh-CN" dirty="0" smtClean="0">
                <a:effectLst>
                  <a:outerShdw blurRad="38100" dist="38100" dir="2700000" algn="tl">
                    <a:srgbClr val="C0C0C0"/>
                  </a:outerShdw>
                </a:effectLst>
                <a:ea typeface="宋体" pitchFamily="2" charset="-122"/>
              </a:rPr>
              <a:t>In a conversation, by reading facial expression and body language one can guess whether to trust what is being said.</a:t>
            </a:r>
          </a:p>
          <a:p>
            <a:pPr>
              <a:lnSpc>
                <a:spcPct val="80000"/>
              </a:lnSpc>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Verbal Communication (5)</a:t>
            </a:r>
            <a:endParaRPr lang="en-GB" dirty="0"/>
          </a:p>
        </p:txBody>
      </p:sp>
      <p:sp>
        <p:nvSpPr>
          <p:cNvPr id="3" name="Content Placeholder 2"/>
          <p:cNvSpPr>
            <a:spLocks noGrp="1"/>
          </p:cNvSpPr>
          <p:nvPr>
            <p:ph idx="1"/>
          </p:nvPr>
        </p:nvSpPr>
        <p:spPr/>
        <p:txBody>
          <a:bodyPr>
            <a:normAutofit/>
          </a:bodyPr>
          <a:lstStyle/>
          <a:p>
            <a:pPr>
              <a:buNone/>
            </a:pPr>
            <a:r>
              <a:rPr lang="en-GB" altLang="zh-CN" dirty="0" smtClean="0">
                <a:effectLst>
                  <a:outerShdw blurRad="38100" dist="38100" dir="2700000" algn="tl">
                    <a:srgbClr val="C0C0C0"/>
                  </a:outerShdw>
                </a:effectLst>
                <a:ea typeface="宋体" pitchFamily="2" charset="-122"/>
              </a:rPr>
              <a:t>Disadvantages of oral communication</a:t>
            </a:r>
          </a:p>
          <a:p>
            <a:r>
              <a:rPr lang="en-GB" altLang="zh-CN" dirty="0" smtClean="0">
                <a:effectLst>
                  <a:outerShdw blurRad="38100" dist="38100" dir="2700000" algn="tl">
                    <a:srgbClr val="C0C0C0"/>
                  </a:outerShdw>
                </a:effectLst>
                <a:ea typeface="宋体" pitchFamily="2" charset="-122"/>
              </a:rPr>
              <a:t>In face-to face discussion, user is unable to deeply think about what is being delivered so that could arrive at some decision which may not have been given on hindsight.</a:t>
            </a:r>
            <a:endParaRPr lang="en-US" altLang="zh-CN" dirty="0" smtClean="0">
              <a:effectLst>
                <a:outerShdw blurRad="38100" dist="38100" dir="2700000" algn="tl">
                  <a:srgbClr val="C0C0C0"/>
                </a:outerShdw>
              </a:effectLst>
              <a:ea typeface="宋体" pitchFamily="2" charset="-122"/>
            </a:endParaRPr>
          </a:p>
          <a:p>
            <a:r>
              <a:rPr lang="en-GB" dirty="0" smtClean="0"/>
              <a:t>since it is spoken, there is no written record of what has been said which can lead to disputes.</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Communication (6)</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altLang="zh-CN" sz="3000" dirty="0" smtClean="0">
                <a:effectLst>
                  <a:outerShdw blurRad="38100" dist="38100" dir="2700000" algn="tl">
                    <a:srgbClr val="C0C0C0"/>
                  </a:outerShdw>
                </a:effectLst>
                <a:ea typeface="宋体" pitchFamily="2" charset="-122"/>
              </a:rPr>
              <a:t>Written communication</a:t>
            </a:r>
          </a:p>
          <a:p>
            <a:pPr>
              <a:lnSpc>
                <a:spcPct val="80000"/>
              </a:lnSpc>
            </a:pPr>
            <a:r>
              <a:rPr lang="en-US" altLang="zh-CN" sz="3000" dirty="0" smtClean="0">
                <a:effectLst>
                  <a:outerShdw blurRad="38100" dist="38100" dir="2700000" algn="tl">
                    <a:srgbClr val="C0C0C0"/>
                  </a:outerShdw>
                </a:effectLst>
                <a:ea typeface="宋体" pitchFamily="2" charset="-122"/>
              </a:rPr>
              <a:t>In written communication, written signs or symbols are used to communicate</a:t>
            </a:r>
          </a:p>
          <a:p>
            <a:pPr>
              <a:lnSpc>
                <a:spcPct val="80000"/>
              </a:lnSpc>
            </a:pPr>
            <a:r>
              <a:rPr lang="en-US" altLang="zh-CN" sz="3000" dirty="0" smtClean="0">
                <a:effectLst>
                  <a:outerShdw blurRad="38100" dist="38100" dir="2700000" algn="tl">
                    <a:srgbClr val="C0C0C0"/>
                  </a:outerShdw>
                </a:effectLst>
                <a:ea typeface="宋体" pitchFamily="2" charset="-122"/>
              </a:rPr>
              <a:t>In written communication message can be transmitted via email, letter, report, memo etc</a:t>
            </a:r>
          </a:p>
          <a:p>
            <a:pPr>
              <a:lnSpc>
                <a:spcPct val="80000"/>
              </a:lnSpc>
            </a:pPr>
            <a:r>
              <a:rPr lang="en-US" altLang="zh-CN" sz="3000" dirty="0" smtClean="0">
                <a:effectLst>
                  <a:outerShdw blurRad="38100" dist="38100" dir="2700000" algn="tl">
                    <a:srgbClr val="C0C0C0"/>
                  </a:outerShdw>
                </a:effectLst>
                <a:ea typeface="宋体" pitchFamily="2" charset="-122"/>
              </a:rPr>
              <a:t>Most common form of communication in business</a:t>
            </a:r>
          </a:p>
          <a:p>
            <a:pPr>
              <a:lnSpc>
                <a:spcPct val="80000"/>
              </a:lnSpc>
              <a:buNone/>
            </a:pPr>
            <a:endParaRPr lang="en-US" altLang="zh-CN" sz="3000" dirty="0" smtClean="0">
              <a:effectLst>
                <a:outerShdw blurRad="38100" dist="38100" dir="2700000" algn="tl">
                  <a:srgbClr val="C0C0C0"/>
                </a:outerShdw>
              </a:effectLst>
              <a:ea typeface="宋体" pitchFamily="2" charset="-122"/>
            </a:endParaRPr>
          </a:p>
          <a:p>
            <a:pPr>
              <a:lnSpc>
                <a:spcPct val="80000"/>
              </a:lnSpc>
              <a:buNone/>
            </a:pPr>
            <a:r>
              <a:rPr lang="en-US" altLang="zh-CN" sz="3000" dirty="0" smtClean="0">
                <a:effectLst>
                  <a:outerShdw blurRad="38100" dist="38100" dir="2700000" algn="tl">
                    <a:srgbClr val="C0C0C0"/>
                  </a:outerShdw>
                </a:effectLst>
                <a:ea typeface="宋体" pitchFamily="2" charset="-122"/>
              </a:rPr>
              <a:t>Advantages of written communication</a:t>
            </a:r>
          </a:p>
          <a:p>
            <a:pPr>
              <a:lnSpc>
                <a:spcPct val="80000"/>
              </a:lnSpc>
            </a:pPr>
            <a:r>
              <a:rPr lang="en-US" altLang="zh-CN" sz="3000" dirty="0" smtClean="0">
                <a:effectLst>
                  <a:outerShdw blurRad="38100" dist="38100" dir="2700000" algn="tl">
                    <a:srgbClr val="C0C0C0"/>
                  </a:outerShdw>
                </a:effectLst>
                <a:ea typeface="宋体" pitchFamily="2" charset="-122"/>
              </a:rPr>
              <a:t>Message can be edited, revised </a:t>
            </a:r>
          </a:p>
          <a:p>
            <a:pPr>
              <a:lnSpc>
                <a:spcPct val="80000"/>
              </a:lnSpc>
            </a:pPr>
            <a:r>
              <a:rPr lang="en-US" altLang="zh-CN" sz="3000" dirty="0" smtClean="0">
                <a:effectLst>
                  <a:outerShdw blurRad="38100" dist="38100" dir="2700000" algn="tl">
                    <a:srgbClr val="C0C0C0"/>
                  </a:outerShdw>
                </a:effectLst>
                <a:ea typeface="宋体" pitchFamily="2" charset="-122"/>
              </a:rPr>
              <a:t>Provide record and backup</a:t>
            </a:r>
          </a:p>
          <a:p>
            <a:pPr>
              <a:lnSpc>
                <a:spcPct val="80000"/>
              </a:lnSpc>
            </a:pPr>
            <a:r>
              <a:rPr lang="en-US" altLang="zh-CN" sz="3000" dirty="0" smtClean="0">
                <a:effectLst>
                  <a:outerShdw blurRad="38100" dist="38100" dir="2700000" algn="tl">
                    <a:srgbClr val="C0C0C0"/>
                  </a:outerShdw>
                </a:effectLst>
                <a:ea typeface="宋体" pitchFamily="2" charset="-122"/>
              </a:rPr>
              <a:t>A written message enables receiver to fully understand it and send appropriate feedback</a:t>
            </a:r>
          </a:p>
          <a:p>
            <a:pPr>
              <a:lnSpc>
                <a:spcPct val="80000"/>
              </a:lnSpc>
              <a:buNone/>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Communication (7)</a:t>
            </a:r>
            <a:endParaRPr lang="en-GB" dirty="0"/>
          </a:p>
        </p:txBody>
      </p:sp>
      <p:sp>
        <p:nvSpPr>
          <p:cNvPr id="3" name="Content Placeholder 2"/>
          <p:cNvSpPr>
            <a:spLocks noGrp="1"/>
          </p:cNvSpPr>
          <p:nvPr>
            <p:ph idx="1"/>
          </p:nvPr>
        </p:nvSpPr>
        <p:spPr/>
        <p:txBody>
          <a:bodyPr>
            <a:normAutofit/>
          </a:bodyPr>
          <a:lstStyle/>
          <a:p>
            <a:pPr>
              <a:lnSpc>
                <a:spcPct val="80000"/>
              </a:lnSpc>
              <a:buNone/>
            </a:pPr>
            <a:r>
              <a:rPr lang="en-US" altLang="zh-CN" dirty="0" smtClean="0">
                <a:effectLst>
                  <a:outerShdw blurRad="38100" dist="38100" dir="2700000" algn="tl">
                    <a:srgbClr val="C0C0C0"/>
                  </a:outerShdw>
                </a:effectLst>
                <a:ea typeface="宋体" pitchFamily="2" charset="-122"/>
              </a:rPr>
              <a:t>Disadvantages of written communication</a:t>
            </a:r>
          </a:p>
          <a:p>
            <a:pPr>
              <a:lnSpc>
                <a:spcPct val="80000"/>
              </a:lnSpc>
            </a:pPr>
            <a:r>
              <a:rPr lang="en-US" altLang="zh-CN" dirty="0" smtClean="0">
                <a:effectLst>
                  <a:outerShdw blurRad="38100" dist="38100" dir="2700000" algn="tl">
                    <a:srgbClr val="C0C0C0"/>
                  </a:outerShdw>
                </a:effectLst>
                <a:ea typeface="宋体" pitchFamily="2" charset="-122"/>
              </a:rPr>
              <a:t>Does not bring instant feedback</a:t>
            </a:r>
          </a:p>
          <a:p>
            <a:pPr>
              <a:lnSpc>
                <a:spcPct val="80000"/>
              </a:lnSpc>
            </a:pPr>
            <a:r>
              <a:rPr lang="en-US" altLang="zh-CN" dirty="0" smtClean="0">
                <a:effectLst>
                  <a:outerShdw blurRad="38100" dist="38100" dir="2700000" algn="tl">
                    <a:srgbClr val="C0C0C0"/>
                  </a:outerShdw>
                </a:effectLst>
                <a:ea typeface="宋体" pitchFamily="2" charset="-122"/>
              </a:rPr>
              <a:t>It takes more time in composing a written message as compared to word of mouth and number of people struggle for writing ability</a:t>
            </a:r>
          </a:p>
          <a:p>
            <a:pPr>
              <a:lnSpc>
                <a:spcPct val="80000"/>
              </a:lnSpc>
            </a:pPr>
            <a:r>
              <a:rPr lang="en-US" altLang="zh-CN" dirty="0" smtClean="0">
                <a:effectLst>
                  <a:outerShdw blurRad="38100" dist="38100" dir="2700000" algn="tl">
                    <a:srgbClr val="C0C0C0"/>
                  </a:outerShdw>
                </a:effectLst>
                <a:ea typeface="宋体" pitchFamily="2" charset="-122"/>
              </a:rPr>
              <a:t>May cause problems with interpretation</a:t>
            </a:r>
          </a:p>
          <a:p>
            <a:pPr>
              <a:lnSpc>
                <a:spcPct val="80000"/>
              </a:lnSpc>
            </a:pPr>
            <a:r>
              <a:rPr lang="en-US" altLang="zh-CN" dirty="0" smtClean="0">
                <a:effectLst>
                  <a:outerShdw blurRad="38100" dist="38100" dir="2700000" algn="tl">
                    <a:srgbClr val="C0C0C0"/>
                  </a:outerShdw>
                </a:effectLst>
                <a:ea typeface="宋体" pitchFamily="2" charset="-122"/>
              </a:rPr>
              <a:t>May not allow for rapid exchange of opinion, views or attitudes</a:t>
            </a:r>
          </a:p>
          <a:p>
            <a:pPr>
              <a:lnSpc>
                <a:spcPct val="80000"/>
              </a:lnSpc>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Communication (7)</a:t>
            </a:r>
            <a:endParaRPr lang="en-GB" dirty="0"/>
          </a:p>
        </p:txBody>
      </p:sp>
      <p:sp>
        <p:nvSpPr>
          <p:cNvPr id="3" name="Content Placeholder 2"/>
          <p:cNvSpPr>
            <a:spLocks noGrp="1"/>
          </p:cNvSpPr>
          <p:nvPr>
            <p:ph idx="1"/>
          </p:nvPr>
        </p:nvSpPr>
        <p:spPr/>
        <p:txBody>
          <a:bodyPr>
            <a:normAutofit/>
          </a:bodyPr>
          <a:lstStyle/>
          <a:p>
            <a:pPr>
              <a:lnSpc>
                <a:spcPct val="80000"/>
              </a:lnSpc>
              <a:buNone/>
            </a:pPr>
            <a:r>
              <a:rPr lang="en-US" altLang="zh-CN" dirty="0" smtClean="0">
                <a:effectLst>
                  <a:outerShdw blurRad="38100" dist="38100" dir="2700000" algn="tl">
                    <a:srgbClr val="C0C0C0"/>
                  </a:outerShdw>
                </a:effectLst>
                <a:ea typeface="宋体" pitchFamily="2" charset="-122"/>
              </a:rPr>
              <a:t>Disadvantages of written communication</a:t>
            </a:r>
          </a:p>
          <a:p>
            <a:pPr>
              <a:lnSpc>
                <a:spcPct val="80000"/>
              </a:lnSpc>
            </a:pPr>
            <a:r>
              <a:rPr lang="en-US" altLang="zh-CN" dirty="0" smtClean="0">
                <a:effectLst>
                  <a:outerShdw blurRad="38100" dist="38100" dir="2700000" algn="tl">
                    <a:srgbClr val="C0C0C0"/>
                  </a:outerShdw>
                </a:effectLst>
                <a:ea typeface="宋体" pitchFamily="2" charset="-122"/>
              </a:rPr>
              <a:t>Does not bring instant feedback</a:t>
            </a:r>
          </a:p>
          <a:p>
            <a:pPr>
              <a:lnSpc>
                <a:spcPct val="80000"/>
              </a:lnSpc>
            </a:pPr>
            <a:r>
              <a:rPr lang="en-US" altLang="zh-CN" dirty="0" smtClean="0">
                <a:effectLst>
                  <a:outerShdw blurRad="38100" dist="38100" dir="2700000" algn="tl">
                    <a:srgbClr val="C0C0C0"/>
                  </a:outerShdw>
                </a:effectLst>
                <a:ea typeface="宋体" pitchFamily="2" charset="-122"/>
              </a:rPr>
              <a:t>It takes more time in composing a written message as compared to word of mouth and number of people struggle for writing ability</a:t>
            </a:r>
          </a:p>
          <a:p>
            <a:pPr>
              <a:lnSpc>
                <a:spcPct val="80000"/>
              </a:lnSpc>
            </a:pPr>
            <a:r>
              <a:rPr lang="en-US" altLang="zh-CN" dirty="0" smtClean="0">
                <a:effectLst>
                  <a:outerShdw blurRad="38100" dist="38100" dir="2700000" algn="tl">
                    <a:srgbClr val="C0C0C0"/>
                  </a:outerShdw>
                </a:effectLst>
                <a:ea typeface="宋体" pitchFamily="2" charset="-122"/>
              </a:rPr>
              <a:t>May cause problems with interpretation</a:t>
            </a:r>
          </a:p>
          <a:p>
            <a:pPr>
              <a:lnSpc>
                <a:spcPct val="80000"/>
              </a:lnSpc>
            </a:pPr>
            <a:r>
              <a:rPr lang="en-US" altLang="zh-CN" dirty="0" smtClean="0">
                <a:effectLst>
                  <a:outerShdw blurRad="38100" dist="38100" dir="2700000" algn="tl">
                    <a:srgbClr val="C0C0C0"/>
                  </a:outerShdw>
                </a:effectLst>
                <a:ea typeface="宋体" pitchFamily="2" charset="-122"/>
              </a:rPr>
              <a:t>May not allow for rapid exchange of opinion, views or attitudes</a:t>
            </a:r>
          </a:p>
          <a:p>
            <a:pPr>
              <a:lnSpc>
                <a:spcPct val="80000"/>
              </a:lnSpc>
            </a:pPr>
            <a:endParaRPr lang="en-US" altLang="zh-CN" dirty="0" smtClean="0">
              <a:effectLst>
                <a:outerShdw blurRad="38100" dist="38100" dir="2700000" algn="tl">
                  <a:srgbClr val="C0C0C0"/>
                </a:outerShdw>
              </a:effectLst>
              <a:ea typeface="宋体" pitchFamily="2" charset="-122"/>
            </a:endParaRP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Visual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Three </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23</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Visual Communication</a:t>
            </a:r>
            <a:endParaRPr lang="en-GB" dirty="0"/>
          </a:p>
        </p:txBody>
      </p:sp>
      <p:sp>
        <p:nvSpPr>
          <p:cNvPr id="3" name="Content Placeholder 2"/>
          <p:cNvSpPr>
            <a:spLocks noGrp="1"/>
          </p:cNvSpPr>
          <p:nvPr>
            <p:ph idx="1"/>
          </p:nvPr>
        </p:nvSpPr>
        <p:spPr/>
        <p:txBody>
          <a:bodyPr>
            <a:normAutofit lnSpcReduction="10000"/>
          </a:bodyPr>
          <a:lstStyle/>
          <a:p>
            <a:r>
              <a:rPr lang="en-GB" dirty="0" smtClean="0"/>
              <a:t>Communication which has to do with the act of seeing.  Examples are films and slides, videos, charts, posters, diagrams.  </a:t>
            </a:r>
          </a:p>
          <a:p>
            <a:r>
              <a:rPr lang="en-GB" dirty="0" smtClean="0"/>
              <a:t>Visual communication methods  often used to support oral communication and the written word.</a:t>
            </a:r>
          </a:p>
          <a:p>
            <a:pPr>
              <a:buNone/>
            </a:pPr>
            <a:r>
              <a:rPr lang="en-GB" dirty="0" smtClean="0"/>
              <a:t>Advantages</a:t>
            </a:r>
          </a:p>
          <a:p>
            <a:r>
              <a:rPr lang="en-GB" dirty="0" smtClean="0"/>
              <a:t>provide a visual record, visual stimulus and can help to simplify difficult concepts.  </a:t>
            </a:r>
          </a:p>
          <a:p>
            <a:r>
              <a:rPr lang="en-GB" dirty="0" smtClean="0"/>
              <a:t>can simplify messages with numbers in them and be used to illustrate techniques and procedures. </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Visual Communication (2)</a:t>
            </a:r>
            <a:endParaRPr lang="en-GB" dirty="0"/>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pPr>
              <a:buNone/>
            </a:pPr>
            <a:r>
              <a:rPr lang="en-GB" b="1" dirty="0" smtClean="0"/>
              <a:t>Disadvantages of visual communication</a:t>
            </a:r>
          </a:p>
          <a:p>
            <a:r>
              <a:rPr lang="en-GB" sz="3000" dirty="0" smtClean="0"/>
              <a:t>May be difficult at times, to interpret without reinforcement of written and spoken word.  </a:t>
            </a:r>
            <a:r>
              <a:rPr lang="en-GB" sz="3000" dirty="0" err="1" smtClean="0"/>
              <a:t>Eg</a:t>
            </a:r>
            <a:r>
              <a:rPr lang="en-GB" sz="3000" dirty="0" smtClean="0"/>
              <a:t>. Cartoons Without written information on what is going on, interpretation may be difficult and even missed. </a:t>
            </a:r>
          </a:p>
          <a:p>
            <a:r>
              <a:rPr lang="en-GB" sz="3000" dirty="0" smtClean="0"/>
              <a:t>They are also costly and time-consuming to produce and distribute.  </a:t>
            </a:r>
          </a:p>
          <a:p>
            <a:r>
              <a:rPr lang="en-GB" sz="3000" dirty="0" smtClean="0"/>
              <a:t>Difficulty in storage because they need certain environment such as an air conditioned room, or an environment with a certain temperature or humidity.</a:t>
            </a:r>
            <a:endParaRPr lang="en-GB" sz="3000"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Electronic communication</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Four </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26</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Electronic Communication</a:t>
            </a:r>
            <a:endParaRPr lang="en-GB" dirty="0"/>
          </a:p>
        </p:txBody>
      </p:sp>
      <p:sp>
        <p:nvSpPr>
          <p:cNvPr id="3" name="Content Placeholder 2"/>
          <p:cNvSpPr>
            <a:spLocks noGrp="1"/>
          </p:cNvSpPr>
          <p:nvPr>
            <p:ph idx="1"/>
          </p:nvPr>
        </p:nvSpPr>
        <p:spPr>
          <a:xfrm>
            <a:off x="457200" y="1600200"/>
            <a:ext cx="8229600" cy="4724400"/>
          </a:xfrm>
        </p:spPr>
        <p:txBody>
          <a:bodyPr>
            <a:normAutofit fontScale="70000" lnSpcReduction="20000"/>
          </a:bodyPr>
          <a:lstStyle/>
          <a:p>
            <a:r>
              <a:rPr lang="en-GB" sz="4500" dirty="0" smtClean="0"/>
              <a:t>Communication accessed by electronic mail (E-mail), newsgroups and listserv, data transmission networks, File Transfer Protocol, videoconferencing, instant messaging, Social Media (</a:t>
            </a:r>
            <a:r>
              <a:rPr lang="en-GB" sz="4500" dirty="0" err="1" smtClean="0"/>
              <a:t>Facebook</a:t>
            </a:r>
            <a:r>
              <a:rPr lang="en-GB" sz="4500" dirty="0" smtClean="0"/>
              <a:t>, Twitter, Chats,  etc.)</a:t>
            </a:r>
          </a:p>
          <a:p>
            <a:pPr>
              <a:buNone/>
            </a:pPr>
            <a:r>
              <a:rPr lang="en-GB" sz="4500" dirty="0" smtClean="0"/>
              <a:t>Advantages</a:t>
            </a:r>
          </a:p>
          <a:p>
            <a:r>
              <a:rPr lang="en-GB" sz="4500" dirty="0" smtClean="0"/>
              <a:t>Speed of access as well as the unlimited access to global information. </a:t>
            </a:r>
          </a:p>
          <a:p>
            <a:r>
              <a:rPr lang="en-GB" sz="4500" dirty="0" smtClean="0"/>
              <a:t>Enhance communication and instant feedback.</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Electronic Communication (2)</a:t>
            </a:r>
            <a:endParaRPr lang="en-GB" dirty="0"/>
          </a:p>
        </p:txBody>
      </p:sp>
      <p:sp>
        <p:nvSpPr>
          <p:cNvPr id="3" name="Content Placeholder 2"/>
          <p:cNvSpPr>
            <a:spLocks noGrp="1"/>
          </p:cNvSpPr>
          <p:nvPr>
            <p:ph idx="1"/>
          </p:nvPr>
        </p:nvSpPr>
        <p:spPr>
          <a:xfrm>
            <a:off x="457200" y="1600200"/>
            <a:ext cx="8229600" cy="4724400"/>
          </a:xfrm>
        </p:spPr>
        <p:txBody>
          <a:bodyPr>
            <a:normAutofit lnSpcReduction="10000"/>
          </a:bodyPr>
          <a:lstStyle/>
          <a:p>
            <a:pPr>
              <a:buNone/>
            </a:pPr>
            <a:r>
              <a:rPr lang="en-GB" sz="3400" dirty="0" smtClean="0"/>
              <a:t>Disadvantages of Electronic Communication</a:t>
            </a:r>
          </a:p>
          <a:p>
            <a:r>
              <a:rPr lang="en-GB" sz="3400" dirty="0" smtClean="0"/>
              <a:t>need for certain equipment, such as the computer , mobile phone, Internet connectivity</a:t>
            </a:r>
          </a:p>
          <a:p>
            <a:r>
              <a:rPr lang="en-GB" sz="3400" dirty="0" smtClean="0"/>
              <a:t>Initial cost for equipment can be very high and you will need a lot of money to acquire them</a:t>
            </a:r>
          </a:p>
          <a:p>
            <a:r>
              <a:rPr lang="en-GB" sz="3400" dirty="0" smtClean="0"/>
              <a:t>Need constant supply of power and at times training in how to search.</a:t>
            </a:r>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a:buNone/>
            </a:pPr>
            <a:r>
              <a:rPr lang="en-GB" sz="3400" dirty="0" smtClean="0"/>
              <a:t>Types of communication </a:t>
            </a:r>
          </a:p>
          <a:p>
            <a:pPr>
              <a:buNone/>
            </a:pPr>
            <a:r>
              <a:rPr lang="en-GB" sz="3400" dirty="0" smtClean="0"/>
              <a:t>&lt;</a:t>
            </a:r>
            <a:r>
              <a:rPr lang="en-GB" sz="3400" dirty="0" err="1" smtClean="0"/>
              <a:t>iframe</a:t>
            </a:r>
            <a:r>
              <a:rPr lang="en-GB" sz="3400" dirty="0" smtClean="0"/>
              <a:t> width="420" height="315" </a:t>
            </a:r>
            <a:r>
              <a:rPr lang="en-GB" sz="3400" dirty="0" err="1" smtClean="0"/>
              <a:t>src</a:t>
            </a:r>
            <a:r>
              <a:rPr lang="en-GB" sz="3400" dirty="0" smtClean="0"/>
              <a:t>="https://www.youtube.com/embed/KS2mBGny1Hc" </a:t>
            </a:r>
            <a:r>
              <a:rPr lang="en-GB" sz="3400" dirty="0" err="1" smtClean="0"/>
              <a:t>frameborder</a:t>
            </a:r>
            <a:r>
              <a:rPr lang="en-GB" sz="3400" dirty="0" smtClean="0"/>
              <a:t>="0" </a:t>
            </a:r>
            <a:r>
              <a:rPr lang="en-GB" sz="3400" dirty="0" err="1" smtClean="0"/>
              <a:t>allowfullscreen</a:t>
            </a:r>
            <a:r>
              <a:rPr lang="en-GB" sz="3400" dirty="0" smtClean="0"/>
              <a:t>&gt;&lt;/</a:t>
            </a:r>
            <a:r>
              <a:rPr lang="en-GB" sz="3400" dirty="0" err="1" smtClean="0"/>
              <a:t>iframe</a:t>
            </a:r>
            <a:r>
              <a:rPr lang="en-GB" sz="3400" dirty="0" smtClean="0"/>
              <a:t>&gt;</a:t>
            </a:r>
          </a:p>
          <a:p>
            <a:pPr>
              <a:buNone/>
            </a:pPr>
            <a:endParaRPr lang="en-GB" sz="3400" dirty="0" smtClean="0"/>
          </a:p>
          <a:p>
            <a:pPr>
              <a:buNone/>
            </a:pPr>
            <a:endParaRPr lang="en-GB" sz="3400" dirty="0" smtClean="0"/>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Activities</a:t>
            </a:r>
            <a:endParaRPr lang="en-GB" dirty="0"/>
          </a:p>
        </p:txBody>
      </p:sp>
      <p:sp>
        <p:nvSpPr>
          <p:cNvPr id="3" name="Content Placeholder 2"/>
          <p:cNvSpPr>
            <a:spLocks noGrp="1"/>
          </p:cNvSpPr>
          <p:nvPr>
            <p:ph idx="1"/>
          </p:nvPr>
        </p:nvSpPr>
        <p:spPr/>
        <p:txBody>
          <a:bodyPr/>
          <a:lstStyle/>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lstStyle/>
          <a:p>
            <a:r>
              <a:rPr lang="en-GB" dirty="0" smtClean="0"/>
              <a:t>Communication </a:t>
            </a:r>
            <a:r>
              <a:rPr lang="en-GB" dirty="0" smtClean="0">
                <a:hlinkClick r:id="rId2"/>
              </a:rPr>
              <a:t>https://en.wikipedia.org/wiki/Communication</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31</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3461</TotalTime>
  <Words>1688</Words>
  <Application>Microsoft Office PowerPoint</Application>
  <PresentationFormat>On-screen Show (4:3)</PresentationFormat>
  <Paragraphs>199</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INFS 112: Introduction to Information Management</vt:lpstr>
      <vt:lpstr>Session Overview </vt:lpstr>
      <vt:lpstr>Session Outline</vt:lpstr>
      <vt:lpstr>Reading List</vt:lpstr>
      <vt:lpstr>Components of the communication process</vt:lpstr>
      <vt:lpstr>Components of the Communication Process</vt:lpstr>
      <vt:lpstr>Components of the Communication Process (2)</vt:lpstr>
      <vt:lpstr>Components of the Communication Process (3)</vt:lpstr>
      <vt:lpstr>Components of the Communication Process (4)</vt:lpstr>
      <vt:lpstr>Components of the Communication Process (5)</vt:lpstr>
      <vt:lpstr>Components of the Communication Process (6)</vt:lpstr>
      <vt:lpstr>Components of the Communication Process (7)</vt:lpstr>
      <vt:lpstr>Components of the Communication Process (8)</vt:lpstr>
      <vt:lpstr>Video </vt:lpstr>
      <vt:lpstr>Verbal communication</vt:lpstr>
      <vt:lpstr>Verbal communication (2)</vt:lpstr>
      <vt:lpstr>Verbal Communication (3) </vt:lpstr>
      <vt:lpstr>Verbal Communication (4)</vt:lpstr>
      <vt:lpstr>Verbal Communication (5)</vt:lpstr>
      <vt:lpstr>Verbal Communication (6)</vt:lpstr>
      <vt:lpstr>Verbal Communication (7)</vt:lpstr>
      <vt:lpstr>Verbal Communication (7)</vt:lpstr>
      <vt:lpstr>Visual communication</vt:lpstr>
      <vt:lpstr>Visual Communication</vt:lpstr>
      <vt:lpstr>Visual Communication (2)</vt:lpstr>
      <vt:lpstr>Electronic communication</vt:lpstr>
      <vt:lpstr>Electronic Communication</vt:lpstr>
      <vt:lpstr>Electronic Communication (2)</vt:lpstr>
      <vt:lpstr>Video</vt:lpstr>
      <vt:lpstr>Activities</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Perpetua Dadzie</cp:lastModifiedBy>
  <cp:revision>279</cp:revision>
  <dcterms:created xsi:type="dcterms:W3CDTF">2011-06-07T13:56:57Z</dcterms:created>
  <dcterms:modified xsi:type="dcterms:W3CDTF">2015-09-13T18:07:11Z</dcterms:modified>
</cp:coreProperties>
</file>