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56" r:id="rId2"/>
    <p:sldId id="319" r:id="rId3"/>
    <p:sldId id="320" r:id="rId4"/>
    <p:sldId id="321" r:id="rId5"/>
    <p:sldId id="322" r:id="rId6"/>
    <p:sldId id="436" r:id="rId7"/>
    <p:sldId id="462" r:id="rId8"/>
    <p:sldId id="463" r:id="rId9"/>
    <p:sldId id="464" r:id="rId10"/>
    <p:sldId id="465" r:id="rId11"/>
    <p:sldId id="466" r:id="rId12"/>
    <p:sldId id="467" r:id="rId13"/>
    <p:sldId id="468" r:id="rId14"/>
    <p:sldId id="469" r:id="rId15"/>
    <p:sldId id="470" r:id="rId16"/>
    <p:sldId id="446" r:id="rId17"/>
    <p:sldId id="424" r:id="rId18"/>
    <p:sldId id="471" r:id="rId19"/>
    <p:sldId id="472" r:id="rId20"/>
    <p:sldId id="477" r:id="rId21"/>
    <p:sldId id="473" r:id="rId22"/>
    <p:sldId id="478" r:id="rId23"/>
    <p:sldId id="474" r:id="rId24"/>
    <p:sldId id="475" r:id="rId25"/>
    <p:sldId id="476" r:id="rId26"/>
    <p:sldId id="479" r:id="rId27"/>
    <p:sldId id="426" r:id="rId28"/>
    <p:sldId id="480" r:id="rId29"/>
    <p:sldId id="482" r:id="rId30"/>
    <p:sldId id="483" r:id="rId31"/>
    <p:sldId id="485" r:id="rId32"/>
    <p:sldId id="486" r:id="rId33"/>
    <p:sldId id="487" r:id="rId34"/>
    <p:sldId id="484" r:id="rId35"/>
    <p:sldId id="488" r:id="rId36"/>
    <p:sldId id="489" r:id="rId37"/>
    <p:sldId id="411" r:id="rId38"/>
    <p:sldId id="492" r:id="rId39"/>
    <p:sldId id="495" r:id="rId40"/>
    <p:sldId id="491" r:id="rId41"/>
    <p:sldId id="493" r:id="rId42"/>
    <p:sldId id="494" r:id="rId43"/>
    <p:sldId id="433" r:id="rId44"/>
    <p:sldId id="33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CDE" initials="I"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05T17:45:08.488" idx="1">
    <p:pos x="3633" y="-18"/>
    <p:text>:I</p:text>
  </p:cm>
  <p:cm authorId="0" dt="2015-09-05T17:45:15.743" idx="2">
    <p:pos x="2180" y="744"/>
    <p:text>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3/20/2017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3/20/2017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1988545" y="5602069"/>
            <a:ext cx="6477000" cy="646331"/>
          </a:xfrm>
          <a:prstGeom prst="rect">
            <a:avLst/>
          </a:prstGeom>
        </p:spPr>
        <p:txBody>
          <a:bodyPr wrap="square">
            <a:spAutoFit/>
          </a:bodyPr>
          <a:lstStyle/>
          <a:p>
            <a:r>
              <a:rPr lang="en-US" dirty="0" smtClean="0">
                <a:solidFill>
                  <a:srgbClr val="002060"/>
                </a:solidFill>
                <a:latin typeface="Tw Cen MT" panose="020B0602020104020603" pitchFamily="34" charset="0"/>
              </a:rPr>
              <a:t>College of Education</a:t>
            </a:r>
          </a:p>
          <a:p>
            <a:r>
              <a:rPr lang="en-US" b="1" dirty="0" smtClean="0">
                <a:solidFill>
                  <a:srgbClr val="002060"/>
                </a:solidFill>
                <a:latin typeface="Tw Cen MT" panose="020B0602020104020603" pitchFamily="34" charset="0"/>
              </a:rPr>
              <a:t>School of Continuing and Distance Education</a:t>
            </a:r>
            <a:endParaRPr lang="en-US" b="1" dirty="0">
              <a:solidFill>
                <a:srgbClr val="002060"/>
              </a:solidFill>
              <a:latin typeface="Tw Cen MT" panose="020B0602020104020603" pitchFamily="34" charset="0"/>
            </a:endParaRP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smtClean="0">
                <a:solidFill>
                  <a:srgbClr val="002060"/>
                </a:solidFill>
                <a:latin typeface="Tw Cen MT" panose="020B0602020104020603" pitchFamily="34" charset="0"/>
                <a:ea typeface="+mn-ea"/>
                <a:cs typeface="+mn-cs"/>
              </a:rPr>
              <a:t>2014/2015 – 2016/2017</a:t>
            </a:r>
            <a:endParaRPr lang="en-US" sz="1400" b="0" kern="1200" dirty="0">
              <a:solidFill>
                <a:srgbClr val="002060"/>
              </a:solidFill>
              <a:latin typeface="Tw Cen MT" panose="020B0602020104020603" pitchFamily="34" charset="0"/>
              <a:ea typeface="+mn-ea"/>
              <a:cs typeface="+mn-cs"/>
            </a:endParaRPr>
          </a:p>
        </p:txBody>
      </p:sp>
    </p:spTree>
    <p:extLst>
      <p:ext uri="{BB962C8B-B14F-4D97-AF65-F5344CB8AC3E}">
        <p14:creationId xmlns:p14="http://schemas.microsoft.com/office/powerpoint/2010/main" val="30977708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9D2CB103-8D07-4BCC-B2C2-56B935B92000}" type="datetime1">
              <a:rPr lang="en-US" smtClean="0"/>
              <a:pPr/>
              <a:t>3/20/2017</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357053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B120138-0896-4473-BE39-9DAAF25F0B9E}"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412219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908A9B24-2DFF-4A7D-8F4C-5A03421F0BE3}"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1405295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C91DFCB-C6FE-4155-81B1-F2C26A8F0089}" type="datetime1">
              <a:rPr lang="en-US" smtClean="0"/>
              <a:pPr/>
              <a:t>3/20/2017</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6184581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762D5FB-9B18-41B0-BB14-4C52CF93577B}" type="datetime1">
              <a:rPr lang="en-US" smtClean="0"/>
              <a:pPr/>
              <a:t>3/20/2017</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8654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2747C29-8450-4444-B5DF-A0B5F9EFFF57}" type="datetime1">
              <a:rPr lang="en-US" smtClean="0"/>
              <a:pPr/>
              <a:t>3/20/2017</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4548454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D2615C31-E286-47EA-A8CF-89AD5484102F}"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3205463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5115561A-62CE-4943-AC2A-36EDFADD7B30}"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4970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0FA4D94-4213-4210-8AF2-8B598C570C46}"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4234232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4075A0E-8CCB-43FA-ADEE-BDE796473683}"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6101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E5711AA9-49D3-4DF7-9EBA-5763C143474B}" type="datetime1">
              <a:rPr lang="en-US" smtClean="0"/>
              <a:pPr/>
              <a:t>3/20/2017</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how.com/info_8064650_types-levels-communication.html" TargetMode="External"/><Relationship Id="rId2" Type="http://schemas.openxmlformats.org/officeDocument/2006/relationships/hyperlink" Target="http://www.helpguide.org/articles/relationships/nonverbal-communication.htm" TargetMode="External"/><Relationship Id="rId1" Type="http://schemas.openxmlformats.org/officeDocument/2006/relationships/slideLayout" Target="../slideLayouts/slideLayout2.xml"/><Relationship Id="rId4" Type="http://schemas.openxmlformats.org/officeDocument/2006/relationships/hyperlink" Target="https://en.wikipedia.org/wiki/Communicat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Communication" TargetMode="External"/><Relationship Id="rId2" Type="http://schemas.openxmlformats.org/officeDocument/2006/relationships/hyperlink" Target="http://www.andrews.edu/~tidwell/bsad560/NonVerbal.html"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normAutofit fontScale="90000"/>
          </a:bodyPr>
          <a:lstStyle/>
          <a:p>
            <a:r>
              <a:rPr lang="en-US" b="1" smtClean="0">
                <a:solidFill>
                  <a:schemeClr val="bg1"/>
                </a:solidFill>
                <a:latin typeface="Myriad Pro" pitchFamily="34" charset="0"/>
              </a:rPr>
              <a:t>INFS 112:</a:t>
            </a:r>
            <a:r>
              <a:rPr lang="en-US" b="1" dirty="0" smtClean="0">
                <a:solidFill>
                  <a:schemeClr val="bg1"/>
                </a:solidFill>
                <a:latin typeface="Myriad Pro" pitchFamily="34" charset="0"/>
              </a:rPr>
              <a:t/>
            </a:r>
            <a:br>
              <a:rPr lang="en-US" b="1" dirty="0" smtClean="0">
                <a:solidFill>
                  <a:schemeClr val="bg1"/>
                </a:solidFill>
                <a:latin typeface="Myriad Pro" pitchFamily="34" charset="0"/>
              </a:rPr>
            </a:br>
            <a:r>
              <a:rPr lang="en-US" b="1" dirty="0" smtClean="0">
                <a:solidFill>
                  <a:schemeClr val="bg1"/>
                </a:solidFill>
                <a:latin typeface="Myriad Pro" pitchFamily="34" charset="0"/>
              </a:rPr>
              <a:t>Introduction </a:t>
            </a:r>
            <a:r>
              <a:rPr lang="en-US" b="1" smtClean="0">
                <a:solidFill>
                  <a:schemeClr val="bg1"/>
                </a:solidFill>
                <a:latin typeface="Myriad Pro" pitchFamily="34" charset="0"/>
              </a:rPr>
              <a:t>to Information Management</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6400800" cy="609600"/>
          </a:xfrm>
        </p:spPr>
        <p:txBody>
          <a:bodyPr>
            <a:normAutofit fontScale="92500"/>
          </a:bodyPr>
          <a:lstStyle/>
          <a:p>
            <a:r>
              <a:rPr lang="en-US" dirty="0" smtClean="0">
                <a:solidFill>
                  <a:schemeClr val="bg1"/>
                </a:solidFill>
                <a:latin typeface="Myriad Pro" pitchFamily="34" charset="0"/>
              </a:rPr>
              <a:t>Session 6 – Non-Verbal Communication </a:t>
            </a:r>
            <a:endParaRPr lang="en-US" dirty="0">
              <a:solidFill>
                <a:schemeClr val="bg1"/>
              </a:solidFill>
              <a:latin typeface="Myriad Pro" pitchFamily="34" charset="0"/>
            </a:endParaRPr>
          </a:p>
        </p:txBody>
      </p:sp>
      <p:sp>
        <p:nvSpPr>
          <p:cNvPr id="7" name="TextBox 6"/>
          <p:cNvSpPr txBox="1"/>
          <p:nvPr/>
        </p:nvSpPr>
        <p:spPr>
          <a:xfrm>
            <a:off x="304800" y="3657600"/>
            <a:ext cx="8458200" cy="707886"/>
          </a:xfrm>
          <a:prstGeom prst="rect">
            <a:avLst/>
          </a:prstGeom>
          <a:noFill/>
        </p:spPr>
        <p:txBody>
          <a:bodyPr wrap="square" rtlCol="0">
            <a:spAutoFit/>
          </a:bodyPr>
          <a:lstStyle/>
          <a:p>
            <a:pPr algn="ctr"/>
            <a:r>
              <a:rPr lang="en-US" sz="2000" b="1" dirty="0" smtClean="0">
                <a:solidFill>
                  <a:schemeClr val="accent1">
                    <a:lumMod val="20000"/>
                    <a:lumOff val="80000"/>
                  </a:schemeClr>
                </a:solidFill>
              </a:rPr>
              <a:t>Lecturer: Dr. </a:t>
            </a:r>
            <a:r>
              <a:rPr lang="en-US" sz="2000" b="1" dirty="0" err="1" smtClean="0">
                <a:solidFill>
                  <a:schemeClr val="accent1">
                    <a:lumMod val="20000"/>
                    <a:lumOff val="80000"/>
                  </a:schemeClr>
                </a:solidFill>
              </a:rPr>
              <a:t>Perpetua</a:t>
            </a:r>
            <a:r>
              <a:rPr lang="en-US" sz="2000" b="1" dirty="0" smtClean="0">
                <a:solidFill>
                  <a:schemeClr val="accent1">
                    <a:lumMod val="20000"/>
                    <a:lumOff val="80000"/>
                  </a:schemeClr>
                </a:solidFill>
              </a:rPr>
              <a:t> S. </a:t>
            </a:r>
            <a:r>
              <a:rPr lang="en-US" sz="2000" b="1" dirty="0" err="1" smtClean="0">
                <a:solidFill>
                  <a:schemeClr val="accent1">
                    <a:lumMod val="20000"/>
                    <a:lumOff val="80000"/>
                  </a:schemeClr>
                </a:solidFill>
              </a:rPr>
              <a:t>Dadzie</a:t>
            </a:r>
            <a:r>
              <a:rPr lang="en-US" sz="2000" dirty="0" smtClean="0">
                <a:solidFill>
                  <a:schemeClr val="bg1"/>
                </a:solidFill>
              </a:rPr>
              <a:t>, Dept. of Information Studies</a:t>
            </a:r>
          </a:p>
          <a:p>
            <a:pPr algn="ctr"/>
            <a:r>
              <a:rPr lang="en-US" sz="2000" dirty="0" smtClean="0">
                <a:solidFill>
                  <a:schemeClr val="bg1"/>
                </a:solidFill>
              </a:rPr>
              <a:t>Contact Information: psdadzie@ug.edu.gh</a:t>
            </a:r>
            <a:endParaRPr lang="en-US" sz="2000" dirty="0">
              <a:solidFill>
                <a:schemeClr val="bg1"/>
              </a:solidFill>
            </a:endParaRPr>
          </a:p>
        </p:txBody>
      </p:sp>
    </p:spTree>
    <p:extLst>
      <p:ext uri="{BB962C8B-B14F-4D97-AF65-F5344CB8AC3E}">
        <p14:creationId xmlns:p14="http://schemas.microsoft.com/office/powerpoint/2010/main" val="920692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 </a:t>
            </a:r>
            <a:endParaRPr lang="en-US" dirty="0"/>
          </a:p>
        </p:txBody>
      </p:sp>
      <p:sp>
        <p:nvSpPr>
          <p:cNvPr id="3" name="Content Placeholder 2"/>
          <p:cNvSpPr>
            <a:spLocks noGrp="1"/>
          </p:cNvSpPr>
          <p:nvPr>
            <p:ph idx="1"/>
          </p:nvPr>
        </p:nvSpPr>
        <p:spPr>
          <a:xfrm>
            <a:off x="457200" y="1676400"/>
            <a:ext cx="8229600" cy="4449763"/>
          </a:xfrm>
        </p:spPr>
        <p:txBody>
          <a:bodyPr>
            <a:normAutofit lnSpcReduction="10000"/>
          </a:bodyPr>
          <a:lstStyle/>
          <a:p>
            <a:pPr marL="0" indent="0">
              <a:buNone/>
            </a:pPr>
            <a:r>
              <a:rPr lang="en-US" sz="3200" dirty="0"/>
              <a:t>At the end of the session, the student will be able to</a:t>
            </a:r>
            <a:r>
              <a:rPr lang="en-US" sz="3200" dirty="0" smtClean="0"/>
              <a:t>:</a:t>
            </a:r>
          </a:p>
          <a:p>
            <a:r>
              <a:rPr lang="en-US" sz="3200" dirty="0" smtClean="0"/>
              <a:t>Understand the importance of Non-verbal communication</a:t>
            </a:r>
          </a:p>
          <a:p>
            <a:r>
              <a:rPr lang="en-US" sz="3200" dirty="0" smtClean="0"/>
              <a:t>Understand the Levels of Communication</a:t>
            </a:r>
          </a:p>
          <a:p>
            <a:r>
              <a:rPr lang="en-US" sz="3200" dirty="0" smtClean="0"/>
              <a:t>Identify the Barriers to communication</a:t>
            </a:r>
          </a:p>
          <a:p>
            <a:r>
              <a:rPr lang="en-US" sz="3200" dirty="0" smtClean="0"/>
              <a:t>Identify how to break the barriers</a:t>
            </a:r>
          </a:p>
          <a:p>
            <a:r>
              <a:rPr lang="en-US" sz="3200" dirty="0" smtClean="0"/>
              <a:t>Explain the Tools of effective communication</a:t>
            </a:r>
          </a:p>
          <a:p>
            <a:endParaRPr lang="en-US" sz="3200" dirty="0" smtClean="0"/>
          </a:p>
          <a:p>
            <a:endParaRPr lang="en-US" sz="3200" dirty="0" smtClean="0"/>
          </a:p>
          <a:p>
            <a:pPr marL="0" indent="0"/>
            <a:endParaRPr lang="en-US" sz="3200" dirty="0" smtClean="0"/>
          </a:p>
          <a:p>
            <a:pPr marL="0" indent="0"/>
            <a:endParaRPr lang="en-US" sz="3200" dirty="0" smtClean="0"/>
          </a:p>
          <a:p>
            <a:endParaRPr lang="en-US" sz="3200" dirty="0" smtClean="0"/>
          </a:p>
          <a:p>
            <a:pPr>
              <a:buNone/>
            </a:pPr>
            <a:endParaRPr lang="en-US" sz="3200" dirty="0" smtClean="0"/>
          </a:p>
        </p:txBody>
      </p:sp>
      <p:sp>
        <p:nvSpPr>
          <p:cNvPr id="8" name="Footer Placeholder 7"/>
          <p:cNvSpPr>
            <a:spLocks noGrp="1"/>
          </p:cNvSpPr>
          <p:nvPr>
            <p:ph type="ftr" sz="quarter" idx="3"/>
          </p:nvPr>
        </p:nvSpPr>
        <p:spPr/>
        <p:txBody>
          <a:bodyPr/>
          <a:lstStyle/>
          <a:p>
            <a:r>
              <a:rPr lang="en-US" smtClean="0"/>
              <a:t>Dr. Perpetua Dadzie, Dept of Information Studies</a:t>
            </a:r>
            <a:endParaRPr lang="en-US" dirty="0"/>
          </a:p>
        </p:txBody>
      </p:sp>
      <p:sp>
        <p:nvSpPr>
          <p:cNvPr id="9" name="Slide Number Placeholder 8"/>
          <p:cNvSpPr>
            <a:spLocks noGrp="1"/>
          </p:cNvSpPr>
          <p:nvPr>
            <p:ph type="sldNum" sz="quarter" idx="4"/>
          </p:nvPr>
        </p:nvSpPr>
        <p:spPr/>
        <p:txBody>
          <a:bodyPr/>
          <a:lstStyle/>
          <a:p>
            <a:r>
              <a:rPr lang="en-US" smtClean="0"/>
              <a:t>Slide </a:t>
            </a:r>
            <a:fld id="{FD3DDBF2-094B-4CA4-965C-FB22D307DBD7}" type="slidenum">
              <a:rPr lang="en-US" smtClean="0"/>
              <a:pPr/>
              <a:t>2</a:t>
            </a:fld>
            <a:endParaRPr lang="en-US" dirty="0"/>
          </a:p>
        </p:txBody>
      </p:sp>
    </p:spTree>
    <p:extLst>
      <p:ext uri="{BB962C8B-B14F-4D97-AF65-F5344CB8AC3E}">
        <p14:creationId xmlns:p14="http://schemas.microsoft.com/office/powerpoint/2010/main" val="23178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Outline</a:t>
            </a:r>
            <a:endParaRPr lang="en-US" dirty="0"/>
          </a:p>
        </p:txBody>
      </p:sp>
      <p:sp>
        <p:nvSpPr>
          <p:cNvPr id="3" name="Content Placeholder 2"/>
          <p:cNvSpPr>
            <a:spLocks noGrp="1"/>
          </p:cNvSpPr>
          <p:nvPr>
            <p:ph idx="1"/>
          </p:nvPr>
        </p:nvSpPr>
        <p:spPr>
          <a:xfrm>
            <a:off x="457200" y="1600200"/>
            <a:ext cx="8534400" cy="4495800"/>
          </a:xfrm>
        </p:spPr>
        <p:txBody>
          <a:bodyPr>
            <a:normAutofit/>
          </a:bodyPr>
          <a:lstStyle/>
          <a:p>
            <a:pPr marL="0" indent="0">
              <a:buNone/>
            </a:pPr>
            <a:r>
              <a:rPr lang="en-US" sz="3200" dirty="0" smtClean="0"/>
              <a:t>The key topics to be covered in the session are as follows:</a:t>
            </a:r>
          </a:p>
          <a:p>
            <a:r>
              <a:rPr lang="en-US" sz="3200" dirty="0" smtClean="0"/>
              <a:t>Topic One  - Non-verbal Communication </a:t>
            </a:r>
          </a:p>
          <a:p>
            <a:r>
              <a:rPr lang="en-US" sz="3200" dirty="0" smtClean="0"/>
              <a:t>Topic Two – Levels of Communication</a:t>
            </a:r>
          </a:p>
          <a:p>
            <a:r>
              <a:rPr lang="en-US" sz="3200" dirty="0" smtClean="0"/>
              <a:t>Topic Three – Barriers to Communication</a:t>
            </a:r>
          </a:p>
          <a:p>
            <a:r>
              <a:rPr lang="en-US" sz="3200" dirty="0" smtClean="0"/>
              <a:t>Topic Four – Overcoming the Barriers to Communication</a:t>
            </a:r>
          </a:p>
          <a:p>
            <a:r>
              <a:rPr lang="en-US" sz="3200" dirty="0" smtClean="0"/>
              <a:t>Topic Five – Tools of Effective Communication</a:t>
            </a:r>
            <a:endParaRPr lang="en-US" sz="2400" dirty="0" smtClean="0"/>
          </a:p>
        </p:txBody>
      </p:sp>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a:t>
            </a:fld>
            <a:endParaRPr lang="en-US" dirty="0"/>
          </a:p>
        </p:txBody>
      </p:sp>
    </p:spTree>
    <p:extLst>
      <p:ext uri="{BB962C8B-B14F-4D97-AF65-F5344CB8AC3E}">
        <p14:creationId xmlns:p14="http://schemas.microsoft.com/office/powerpoint/2010/main" val="369608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List</a:t>
            </a:r>
            <a:endParaRPr lang="en-US" dirty="0"/>
          </a:p>
        </p:txBody>
      </p:sp>
      <p:sp>
        <p:nvSpPr>
          <p:cNvPr id="3" name="Content Placeholder 2"/>
          <p:cNvSpPr>
            <a:spLocks noGrp="1"/>
          </p:cNvSpPr>
          <p:nvPr>
            <p:ph idx="1"/>
          </p:nvPr>
        </p:nvSpPr>
        <p:spPr>
          <a:xfrm>
            <a:off x="457200" y="1600200"/>
            <a:ext cx="8229600" cy="4762638"/>
          </a:xfrm>
        </p:spPr>
        <p:txBody>
          <a:bodyPr>
            <a:normAutofit/>
          </a:bodyPr>
          <a:lstStyle/>
          <a:p>
            <a:pPr lvl="0"/>
            <a:r>
              <a:rPr lang="en-GB" sz="2400" dirty="0" smtClean="0"/>
              <a:t>Nonverbal Communication </a:t>
            </a:r>
            <a:r>
              <a:rPr lang="en-GB" sz="2400" dirty="0" smtClean="0">
                <a:hlinkClick r:id="rId2"/>
              </a:rPr>
              <a:t>http://www.helpguide.org/articles/relationships/nonverbal-communication.htm</a:t>
            </a:r>
            <a:endParaRPr lang="en-GB" sz="2400" dirty="0" smtClean="0"/>
          </a:p>
          <a:p>
            <a:r>
              <a:rPr lang="en-US" sz="2600" dirty="0" smtClean="0"/>
              <a:t>Types and Levels of Communication </a:t>
            </a:r>
            <a:r>
              <a:rPr lang="en-US" sz="2400" u="sng" dirty="0" smtClean="0">
                <a:hlinkClick r:id="rId3"/>
              </a:rPr>
              <a:t>http://www.ehow.com/info_8064650_types-levels-communication.html#ixzz2Hrz420dK</a:t>
            </a:r>
            <a:endParaRPr lang="en-US" sz="2400" u="sng" dirty="0" smtClean="0"/>
          </a:p>
          <a:p>
            <a:r>
              <a:rPr lang="en-US" sz="2400" dirty="0" smtClean="0"/>
              <a:t>Barriers to effective human communication </a:t>
            </a:r>
            <a:r>
              <a:rPr lang="en-GB" sz="2400" dirty="0" smtClean="0">
                <a:hlinkClick r:id="rId4"/>
              </a:rPr>
              <a:t>https://en.wikipedia.org/wiki/Communication</a:t>
            </a:r>
            <a:endParaRPr lang="en-GB" sz="2400" dirty="0" smtClean="0"/>
          </a:p>
          <a:p>
            <a:pPr lvl="0"/>
            <a:endParaRPr lang="en-GB" sz="2400"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4</a:t>
            </a:fld>
            <a:endParaRPr lang="en-US" dirty="0"/>
          </a:p>
        </p:txBody>
      </p:sp>
    </p:spTree>
    <p:extLst>
      <p:ext uri="{BB962C8B-B14F-4D97-AF65-F5344CB8AC3E}">
        <p14:creationId xmlns:p14="http://schemas.microsoft.com/office/powerpoint/2010/main" val="144204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Non-verbal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One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5</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 and Importance of Non-verbal communication</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lvl="0"/>
            <a:r>
              <a:rPr lang="en-GB" dirty="0" smtClean="0"/>
              <a:t>Good communication is foundation of any successful relationship.</a:t>
            </a:r>
          </a:p>
          <a:p>
            <a:pPr lvl="0"/>
            <a:r>
              <a:rPr lang="en-GB" dirty="0" smtClean="0"/>
              <a:t>important to recognize that nonverbal communication—facial expressions, gestures, eye contact, posture, and tone of voice speak loudest. </a:t>
            </a:r>
          </a:p>
          <a:p>
            <a:pPr lvl="0"/>
            <a:r>
              <a:rPr lang="en-GB" dirty="0" smtClean="0"/>
              <a:t>nonverbal communication, or body language, powerful tool that can help connect with others, express what you really mean and build better relationships. </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 and Importance of Non-verbal communication (2)</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lvl="0"/>
            <a:r>
              <a:rPr lang="en-GB" sz="3200" dirty="0" smtClean="0"/>
              <a:t>Non- verbal is communication without words</a:t>
            </a:r>
          </a:p>
          <a:p>
            <a:r>
              <a:rPr lang="en-GB" sz="3200" dirty="0" smtClean="0"/>
              <a:t>The way you listen, look, move, and react shows whether or not you care, being truthful, or listening. </a:t>
            </a:r>
          </a:p>
          <a:p>
            <a:r>
              <a:rPr lang="en-GB" sz="3200" dirty="0" smtClean="0"/>
              <a:t>When nonverbal signals match up with words being said, they increase trust, clarity, and rapport. When they don’t, they generate tension, mistrust, and confusion.</a:t>
            </a:r>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 and Importance of Non-verbal communication (3)</a:t>
            </a:r>
            <a:endParaRPr lang="en-GB" dirty="0"/>
          </a:p>
        </p:txBody>
      </p:sp>
      <p:sp>
        <p:nvSpPr>
          <p:cNvPr id="3" name="Content Placeholder 2"/>
          <p:cNvSpPr>
            <a:spLocks noGrp="1"/>
          </p:cNvSpPr>
          <p:nvPr>
            <p:ph idx="1"/>
          </p:nvPr>
        </p:nvSpPr>
        <p:spPr/>
        <p:txBody>
          <a:bodyPr>
            <a:normAutofit/>
          </a:bodyPr>
          <a:lstStyle/>
          <a:p>
            <a:r>
              <a:rPr lang="en-GB" dirty="0" smtClean="0"/>
              <a:t>to become better communicator, important to become more sensitive not only to body language and nonverbal cues of others, but also to your own.</a:t>
            </a:r>
          </a:p>
          <a:p>
            <a:pPr>
              <a:buNone/>
            </a:pPr>
            <a:r>
              <a:rPr lang="en-GB" dirty="0" smtClean="0"/>
              <a:t>Five roles of Non-verbal </a:t>
            </a:r>
          </a:p>
          <a:p>
            <a:pPr lvl="0"/>
            <a:r>
              <a:rPr lang="en-GB" b="1" dirty="0" smtClean="0"/>
              <a:t>Repetition:</a:t>
            </a:r>
            <a:r>
              <a:rPr lang="en-GB" dirty="0" smtClean="0"/>
              <a:t> repeat message person is making verbally.</a:t>
            </a:r>
          </a:p>
          <a:p>
            <a:pPr lvl="0"/>
            <a:r>
              <a:rPr lang="en-GB" b="1" dirty="0" smtClean="0"/>
              <a:t>Contradiction:</a:t>
            </a:r>
            <a:r>
              <a:rPr lang="en-GB" dirty="0" smtClean="0"/>
              <a:t> contradict message individual trying to convey.</a:t>
            </a:r>
          </a:p>
          <a:p>
            <a:endParaRPr lang="en-GB" dirty="0" smtClean="0"/>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 and Importance of Non-verbal communication (4)</a:t>
            </a:r>
            <a:endParaRPr lang="en-GB" dirty="0"/>
          </a:p>
        </p:txBody>
      </p:sp>
      <p:sp>
        <p:nvSpPr>
          <p:cNvPr id="3" name="Content Placeholder 2"/>
          <p:cNvSpPr>
            <a:spLocks noGrp="1"/>
          </p:cNvSpPr>
          <p:nvPr>
            <p:ph idx="1"/>
          </p:nvPr>
        </p:nvSpPr>
        <p:spPr/>
        <p:txBody>
          <a:bodyPr>
            <a:normAutofit lnSpcReduction="10000"/>
          </a:bodyPr>
          <a:lstStyle/>
          <a:p>
            <a:pPr>
              <a:buNone/>
            </a:pPr>
            <a:r>
              <a:rPr lang="en-GB" dirty="0" smtClean="0"/>
              <a:t>Five roles of Non-verbal ….</a:t>
            </a:r>
          </a:p>
          <a:p>
            <a:pPr lvl="0"/>
            <a:r>
              <a:rPr lang="en-GB" b="1" dirty="0" smtClean="0"/>
              <a:t>Substitution:</a:t>
            </a:r>
            <a:r>
              <a:rPr lang="en-GB" dirty="0" smtClean="0"/>
              <a:t>  can substitute for a verbal message. For example, a person's eyes can often convey a far more vivid message than words do.</a:t>
            </a:r>
          </a:p>
          <a:p>
            <a:pPr lvl="0"/>
            <a:r>
              <a:rPr lang="en-GB" b="1" dirty="0" smtClean="0"/>
              <a:t>Complementing:</a:t>
            </a:r>
            <a:r>
              <a:rPr lang="en-GB" dirty="0" smtClean="0"/>
              <a:t> may add to or complement verbal message. A boss who pats a person on the back in addition to giving praise can increase impact of the message.</a:t>
            </a:r>
          </a:p>
          <a:p>
            <a:pPr lvl="0"/>
            <a:r>
              <a:rPr lang="en-GB" b="1" dirty="0" smtClean="0"/>
              <a:t>Accenting:</a:t>
            </a:r>
            <a:r>
              <a:rPr lang="en-GB" dirty="0" smtClean="0"/>
              <a:t>  may accent or underline verbal message. Pounding  table, for example, can underline message.</a:t>
            </a:r>
          </a:p>
          <a:p>
            <a:endParaRPr lang="en-GB" dirty="0" smtClean="0"/>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Types of Non-verbal communication </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a:buNone/>
            </a:pPr>
            <a:r>
              <a:rPr lang="en-GB" b="1" dirty="0" smtClean="0"/>
              <a:t>Facial expressions</a:t>
            </a:r>
          </a:p>
          <a:p>
            <a:r>
              <a:rPr lang="en-GB" dirty="0" smtClean="0"/>
              <a:t>human face extremely expressive, able to express countless emotions without saying word. Facial expressions universal. - facial expressions for happiness, sadness, anger, surprise, fear, and disgust are same across cultures.</a:t>
            </a:r>
          </a:p>
          <a:p>
            <a:pPr>
              <a:buNone/>
            </a:pPr>
            <a:r>
              <a:rPr lang="en-GB" b="1" dirty="0" smtClean="0"/>
              <a:t>Body movements and posture</a:t>
            </a:r>
          </a:p>
          <a:p>
            <a:r>
              <a:rPr lang="en-GB" dirty="0" smtClean="0"/>
              <a:t>posture, bearing, stance, and subtle movements. The way you move and carry yourself communicates wealth of information to the world. </a:t>
            </a:r>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Types of Non-verbal communication (2) </a:t>
            </a:r>
            <a:endParaRPr lang="en-GB" dirty="0"/>
          </a:p>
        </p:txBody>
      </p:sp>
      <p:sp>
        <p:nvSpPr>
          <p:cNvPr id="3" name="Content Placeholder 2"/>
          <p:cNvSpPr>
            <a:spLocks noGrp="1"/>
          </p:cNvSpPr>
          <p:nvPr>
            <p:ph idx="1"/>
          </p:nvPr>
        </p:nvSpPr>
        <p:spPr>
          <a:xfrm>
            <a:off x="457200" y="1600200"/>
            <a:ext cx="8229600" cy="4724400"/>
          </a:xfrm>
        </p:spPr>
        <p:txBody>
          <a:bodyPr>
            <a:normAutofit fontScale="92500"/>
          </a:bodyPr>
          <a:lstStyle/>
          <a:p>
            <a:pPr>
              <a:buNone/>
            </a:pPr>
            <a:r>
              <a:rPr lang="en-GB" b="1" dirty="0" smtClean="0"/>
              <a:t>Gestures</a:t>
            </a:r>
          </a:p>
          <a:p>
            <a:r>
              <a:rPr lang="en-GB" dirty="0" smtClean="0"/>
              <a:t>We wave, point, beckon, and use our hands when we are arguing or speaking—expressing ourselves with gestures often without thinking. Meaning of gestures very different across cultures and regions, so be careful to avoid misinterpretation.</a:t>
            </a:r>
          </a:p>
          <a:p>
            <a:pPr>
              <a:buNone/>
            </a:pPr>
            <a:r>
              <a:rPr lang="en-GB" b="1" dirty="0" smtClean="0"/>
              <a:t>Eye contact	</a:t>
            </a:r>
          </a:p>
          <a:p>
            <a:r>
              <a:rPr lang="en-GB" dirty="0" smtClean="0"/>
              <a:t>The way you look at someone can communicate many things, including interest, affection, hostility, or attraction. Eye contact important in maintaining  flow of conversation and for gauging other person’s response.</a:t>
            </a:r>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Types of Non-verbal communication (3) </a:t>
            </a:r>
            <a:endParaRPr lang="en-GB"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a:buNone/>
            </a:pPr>
            <a:r>
              <a:rPr lang="en-GB" sz="3100" b="1" dirty="0" smtClean="0"/>
              <a:t>Touch</a:t>
            </a:r>
          </a:p>
          <a:p>
            <a:r>
              <a:rPr lang="en-GB" sz="3100" dirty="0" smtClean="0"/>
              <a:t>What message given by a weak handshake, a timid tap on the shoulder, a warm bear hug, a reassuring slap on the back, a patronizing pat on the head, or a controlling grip on your arm.</a:t>
            </a:r>
          </a:p>
          <a:p>
            <a:pPr>
              <a:buNone/>
            </a:pPr>
            <a:r>
              <a:rPr lang="en-GB" sz="3100" b="1" dirty="0" smtClean="0"/>
              <a:t>Space</a:t>
            </a:r>
          </a:p>
          <a:p>
            <a:r>
              <a:rPr lang="en-GB" sz="3100" dirty="0" smtClean="0"/>
              <a:t>You can use physical space to communicate many different nonverbal messages, including signals of intimacy and affection, aggression or dominance.</a:t>
            </a:r>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Types of Non-verbal communication (4) </a:t>
            </a:r>
            <a:endParaRPr lang="en-GB"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a:buNone/>
            </a:pPr>
            <a:r>
              <a:rPr lang="en-GB" b="1" dirty="0" smtClean="0"/>
              <a:t>Voice</a:t>
            </a:r>
          </a:p>
          <a:p>
            <a:r>
              <a:rPr lang="en-GB" dirty="0" smtClean="0"/>
              <a:t>It is not just what you say, it is </a:t>
            </a:r>
            <a:r>
              <a:rPr lang="en-GB" i="1" dirty="0" smtClean="0"/>
              <a:t>how</a:t>
            </a:r>
            <a:r>
              <a:rPr lang="en-GB" b="1" dirty="0" smtClean="0"/>
              <a:t> </a:t>
            </a:r>
            <a:r>
              <a:rPr lang="en-GB" dirty="0" smtClean="0"/>
              <a:t>you say it. When we speak, other people “read” our voices in addition to listening to our words. Things they pay attention to include your timing and pace, how loud you speak, your tone and inflection, and sounds that convey understanding, such as “</a:t>
            </a:r>
            <a:r>
              <a:rPr lang="en-GB" dirty="0" err="1" smtClean="0"/>
              <a:t>ahh</a:t>
            </a:r>
            <a:r>
              <a:rPr lang="en-GB" dirty="0" smtClean="0"/>
              <a:t>” and “uh-huh.” Someone's tone of voice, for example, can indicate sarcasm, anger, affection, or confidence.</a:t>
            </a:r>
          </a:p>
          <a:p>
            <a:pPr>
              <a:buNone/>
            </a:pPr>
            <a:r>
              <a:rPr lang="en-GB" b="1" dirty="0" smtClean="0"/>
              <a:t>General appearance and Dress</a:t>
            </a:r>
          </a:p>
          <a:p>
            <a:r>
              <a:rPr lang="en-GB" dirty="0" smtClean="0"/>
              <a:t>People make judgements based on looks and dress.  Note ways dress is used as  sign of status</a:t>
            </a:r>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Evaluating Non-verbal signals </a:t>
            </a:r>
            <a:endParaRPr lang="en-GB" dirty="0"/>
          </a:p>
        </p:txBody>
      </p:sp>
      <p:sp>
        <p:nvSpPr>
          <p:cNvPr id="3" name="Content Placeholder 2"/>
          <p:cNvSpPr>
            <a:spLocks noGrp="1"/>
          </p:cNvSpPr>
          <p:nvPr>
            <p:ph idx="1"/>
          </p:nvPr>
        </p:nvSpPr>
        <p:spPr/>
        <p:txBody>
          <a:bodyPr>
            <a:normAutofit fontScale="85000" lnSpcReduction="20000"/>
          </a:bodyPr>
          <a:lstStyle/>
          <a:p>
            <a:pPr>
              <a:buNone/>
            </a:pPr>
            <a:r>
              <a:rPr lang="en-GB" b="1" dirty="0" smtClean="0"/>
              <a:t>Eye contact</a:t>
            </a:r>
            <a:r>
              <a:rPr lang="en-GB" dirty="0" smtClean="0"/>
              <a:t> </a:t>
            </a:r>
          </a:p>
          <a:p>
            <a:r>
              <a:rPr lang="en-GB" dirty="0" smtClean="0"/>
              <a:t>Is eye contact being made? If so, is it overly intense or just right?</a:t>
            </a:r>
          </a:p>
          <a:p>
            <a:pPr>
              <a:buNone/>
            </a:pPr>
            <a:r>
              <a:rPr lang="en-GB" b="1" dirty="0" smtClean="0"/>
              <a:t>Facial expression</a:t>
            </a:r>
            <a:r>
              <a:rPr lang="en-GB" dirty="0" smtClean="0"/>
              <a:t> </a:t>
            </a:r>
          </a:p>
          <a:p>
            <a:r>
              <a:rPr lang="en-GB" dirty="0" smtClean="0"/>
              <a:t>What is their face showing? Is it masklike and inexpressive, or emotionally present and filled with interest?</a:t>
            </a:r>
          </a:p>
          <a:p>
            <a:pPr>
              <a:buNone/>
            </a:pPr>
            <a:r>
              <a:rPr lang="en-GB" b="1" dirty="0" smtClean="0"/>
              <a:t>Tone of voice</a:t>
            </a:r>
            <a:r>
              <a:rPr lang="en-GB" dirty="0" smtClean="0"/>
              <a:t> </a:t>
            </a:r>
          </a:p>
          <a:p>
            <a:r>
              <a:rPr lang="en-GB" dirty="0" smtClean="0"/>
              <a:t>Does their voice project warmth, confidence, and interest, or is it strained and blocked?</a:t>
            </a:r>
          </a:p>
          <a:p>
            <a:pPr>
              <a:buNone/>
            </a:pPr>
            <a:r>
              <a:rPr lang="en-GB" b="1" dirty="0" smtClean="0"/>
              <a:t>Posture and gesture</a:t>
            </a:r>
            <a:r>
              <a:rPr lang="en-GB" dirty="0" smtClean="0"/>
              <a:t> </a:t>
            </a:r>
          </a:p>
          <a:p>
            <a:r>
              <a:rPr lang="en-GB" dirty="0" smtClean="0"/>
              <a:t>Are their bodies relaxed or stiff and immobile? Are shoulders tense and raised, or slightly sloped?</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Evaluating Non-verbal signals (2) </a:t>
            </a:r>
            <a:endParaRPr lang="en-GB" dirty="0"/>
          </a:p>
        </p:txBody>
      </p:sp>
      <p:sp>
        <p:nvSpPr>
          <p:cNvPr id="3" name="Content Placeholder 2"/>
          <p:cNvSpPr>
            <a:spLocks noGrp="1"/>
          </p:cNvSpPr>
          <p:nvPr>
            <p:ph idx="1"/>
          </p:nvPr>
        </p:nvSpPr>
        <p:spPr/>
        <p:txBody>
          <a:bodyPr>
            <a:normAutofit fontScale="92500" lnSpcReduction="20000"/>
          </a:bodyPr>
          <a:lstStyle/>
          <a:p>
            <a:pPr>
              <a:buNone/>
            </a:pPr>
            <a:r>
              <a:rPr lang="en-GB" b="1" dirty="0" smtClean="0"/>
              <a:t>Touch</a:t>
            </a:r>
            <a:r>
              <a:rPr lang="en-GB" dirty="0" smtClean="0"/>
              <a:t> </a:t>
            </a:r>
          </a:p>
          <a:p>
            <a:r>
              <a:rPr lang="en-GB" dirty="0" smtClean="0"/>
              <a:t>Is there any physical contact? Is it appropriate to the situation? Does it make you feel uncomfortable?</a:t>
            </a:r>
          </a:p>
          <a:p>
            <a:pPr>
              <a:buNone/>
            </a:pPr>
            <a:r>
              <a:rPr lang="en-GB" b="1" dirty="0" smtClean="0"/>
              <a:t>Intensity</a:t>
            </a:r>
            <a:r>
              <a:rPr lang="en-GB" dirty="0" smtClean="0"/>
              <a:t> </a:t>
            </a:r>
          </a:p>
          <a:p>
            <a:r>
              <a:rPr lang="en-GB" dirty="0" smtClean="0"/>
              <a:t>Do they seem flat, cool, and disinterested, or over-the-top and melodramatic?</a:t>
            </a:r>
          </a:p>
          <a:p>
            <a:pPr>
              <a:buNone/>
            </a:pPr>
            <a:r>
              <a:rPr lang="en-GB" b="1" dirty="0" smtClean="0"/>
              <a:t>Timing and pace</a:t>
            </a:r>
            <a:r>
              <a:rPr lang="en-GB" dirty="0" smtClean="0"/>
              <a:t> </a:t>
            </a:r>
          </a:p>
          <a:p>
            <a:r>
              <a:rPr lang="en-GB" dirty="0" smtClean="0"/>
              <a:t>Is there an easy flow of information back and forth? Do nonverbal responses come too quickly or too slowly?</a:t>
            </a:r>
          </a:p>
          <a:p>
            <a:pPr>
              <a:buNone/>
            </a:pPr>
            <a:r>
              <a:rPr lang="en-GB" b="1" dirty="0" smtClean="0"/>
              <a:t>Sounds</a:t>
            </a:r>
            <a:r>
              <a:rPr lang="en-GB" dirty="0" smtClean="0"/>
              <a:t> </a:t>
            </a:r>
          </a:p>
          <a:p>
            <a:r>
              <a:rPr lang="en-GB" dirty="0" smtClean="0"/>
              <a:t>Do you hear sounds that indicate caring or concern?</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Video </a:t>
            </a:r>
            <a:endParaRPr lang="en-GB" dirty="0"/>
          </a:p>
        </p:txBody>
      </p:sp>
      <p:sp>
        <p:nvSpPr>
          <p:cNvPr id="3" name="Content Placeholder 2"/>
          <p:cNvSpPr>
            <a:spLocks noGrp="1"/>
          </p:cNvSpPr>
          <p:nvPr>
            <p:ph idx="1"/>
          </p:nvPr>
        </p:nvSpPr>
        <p:spPr/>
        <p:txBody>
          <a:bodyPr>
            <a:noAutofit/>
          </a:bodyPr>
          <a:lstStyle/>
          <a:p>
            <a:pPr lvl="0"/>
            <a:r>
              <a:rPr lang="en-GB" sz="3200" dirty="0" smtClean="0"/>
              <a:t>Non-verbal communication – The Documentary</a:t>
            </a:r>
          </a:p>
          <a:p>
            <a:pPr lvl="0"/>
            <a:r>
              <a:rPr lang="en-GB" sz="3200" dirty="0" smtClean="0"/>
              <a:t>&lt;</a:t>
            </a:r>
            <a:r>
              <a:rPr lang="en-GB" sz="3200" dirty="0" err="1" smtClean="0"/>
              <a:t>iframe</a:t>
            </a:r>
            <a:r>
              <a:rPr lang="en-GB" sz="3200" dirty="0" smtClean="0"/>
              <a:t> width="420" height="315" </a:t>
            </a:r>
            <a:r>
              <a:rPr lang="en-GB" sz="3200" dirty="0" err="1" smtClean="0"/>
              <a:t>src</a:t>
            </a:r>
            <a:r>
              <a:rPr lang="en-GB" sz="3200" dirty="0" smtClean="0"/>
              <a:t>="https://www.youtube.com/embed/Kc2yRqat7q8" </a:t>
            </a:r>
            <a:r>
              <a:rPr lang="en-GB" sz="3200" dirty="0" err="1" smtClean="0"/>
              <a:t>frameborder</a:t>
            </a:r>
            <a:r>
              <a:rPr lang="en-GB" sz="3200" dirty="0" smtClean="0"/>
              <a:t>="0" </a:t>
            </a:r>
            <a:r>
              <a:rPr lang="en-GB" sz="3200" dirty="0" err="1" smtClean="0"/>
              <a:t>allowfullscreen</a:t>
            </a:r>
            <a:r>
              <a:rPr lang="en-GB" sz="3200" dirty="0" smtClean="0"/>
              <a:t>&gt;&lt;/</a:t>
            </a:r>
            <a:r>
              <a:rPr lang="en-GB" sz="3200" dirty="0" err="1" smtClean="0"/>
              <a:t>iframe</a:t>
            </a:r>
            <a:r>
              <a:rPr lang="en-GB" sz="3200" dirty="0" smtClean="0"/>
              <a:t>&gt;</a:t>
            </a:r>
          </a:p>
          <a:p>
            <a:pPr lvl="0"/>
            <a:endParaRPr lang="en-GB" sz="3200"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Levels of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Two</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17</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a:t>
            </a:r>
            <a:endParaRPr lang="en-GB" dirty="0"/>
          </a:p>
        </p:txBody>
      </p:sp>
      <p:sp>
        <p:nvSpPr>
          <p:cNvPr id="3" name="Content Placeholder 2"/>
          <p:cNvSpPr>
            <a:spLocks noGrp="1"/>
          </p:cNvSpPr>
          <p:nvPr>
            <p:ph idx="1"/>
          </p:nvPr>
        </p:nvSpPr>
        <p:spPr/>
        <p:txBody>
          <a:bodyPr>
            <a:normAutofit/>
          </a:bodyPr>
          <a:lstStyle/>
          <a:p>
            <a:r>
              <a:rPr lang="en-GB" altLang="zh-CN" dirty="0" smtClean="0">
                <a:effectLst>
                  <a:outerShdw blurRad="38100" dist="38100" dir="2700000" algn="tl">
                    <a:srgbClr val="C0C0C0"/>
                  </a:outerShdw>
                </a:effectLst>
                <a:ea typeface="宋体" pitchFamily="2" charset="-122"/>
              </a:rPr>
              <a:t>We communicate with one another on many different levels.  Knowing what to say and when to say it is not just enough.  It is important to know how to communicate.  The levels of communication are:</a:t>
            </a:r>
          </a:p>
          <a:p>
            <a:r>
              <a:rPr lang="en-GB" altLang="zh-CN" dirty="0" smtClean="0">
                <a:effectLst>
                  <a:outerShdw blurRad="38100" dist="38100" dir="2700000" algn="tl">
                    <a:srgbClr val="C0C0C0"/>
                  </a:outerShdw>
                </a:effectLst>
                <a:ea typeface="宋体" pitchFamily="2" charset="-122"/>
              </a:rPr>
              <a:t>Intrapersonal communication</a:t>
            </a:r>
          </a:p>
          <a:p>
            <a:r>
              <a:rPr lang="en-GB" altLang="zh-CN" dirty="0" smtClean="0">
                <a:effectLst>
                  <a:outerShdw blurRad="38100" dist="38100" dir="2700000" algn="tl">
                    <a:srgbClr val="C0C0C0"/>
                  </a:outerShdw>
                </a:effectLst>
                <a:ea typeface="宋体" pitchFamily="2" charset="-122"/>
              </a:rPr>
              <a:t>Interpersonal communication</a:t>
            </a:r>
          </a:p>
          <a:p>
            <a:r>
              <a:rPr lang="en-GB" altLang="zh-CN" dirty="0" smtClean="0">
                <a:effectLst>
                  <a:outerShdw blurRad="38100" dist="38100" dir="2700000" algn="tl">
                    <a:srgbClr val="C0C0C0"/>
                  </a:outerShdw>
                </a:effectLst>
                <a:ea typeface="宋体" pitchFamily="2" charset="-122"/>
              </a:rPr>
              <a:t>Small group communication</a:t>
            </a:r>
          </a:p>
          <a:p>
            <a:r>
              <a:rPr lang="en-GB" altLang="zh-CN" dirty="0" smtClean="0">
                <a:effectLst>
                  <a:outerShdw blurRad="38100" dist="38100" dir="2700000" algn="tl">
                    <a:srgbClr val="C0C0C0"/>
                  </a:outerShdw>
                </a:effectLst>
                <a:ea typeface="宋体" pitchFamily="2" charset="-122"/>
              </a:rPr>
              <a:t>One to group communication</a:t>
            </a:r>
          </a:p>
          <a:p>
            <a:r>
              <a:rPr lang="en-GB" altLang="zh-CN" dirty="0" smtClean="0">
                <a:effectLst>
                  <a:outerShdw blurRad="38100" dist="38100" dir="2700000" algn="tl">
                    <a:srgbClr val="C0C0C0"/>
                  </a:outerShdw>
                </a:effectLst>
                <a:ea typeface="宋体" pitchFamily="2" charset="-122"/>
              </a:rPr>
              <a:t>Mass communication</a:t>
            </a:r>
            <a:endParaRPr lang="en-US" altLang="zh-CN" dirty="0" smtClean="0">
              <a:effectLst>
                <a:outerShdw blurRad="38100" dist="38100" dir="2700000" algn="tl">
                  <a:srgbClr val="C0C0C0"/>
                </a:outerShdw>
              </a:effectLst>
              <a:ea typeface="宋体" pitchFamily="2" charset="-122"/>
            </a:endParaRP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(2)</a:t>
            </a:r>
            <a:endParaRPr lang="en-GB" dirty="0"/>
          </a:p>
        </p:txBody>
      </p:sp>
      <p:sp>
        <p:nvSpPr>
          <p:cNvPr id="3" name="Content Placeholder 2"/>
          <p:cNvSpPr>
            <a:spLocks noGrp="1"/>
          </p:cNvSpPr>
          <p:nvPr>
            <p:ph idx="1"/>
          </p:nvPr>
        </p:nvSpPr>
        <p:spPr/>
        <p:txBody>
          <a:bodyPr>
            <a:normAutofit lnSpcReduction="10000"/>
          </a:bodyPr>
          <a:lstStyle/>
          <a:p>
            <a:r>
              <a:rPr lang="en-GB" altLang="zh-CN" b="1" dirty="0" smtClean="0">
                <a:effectLst>
                  <a:outerShdw blurRad="38100" dist="38100" dir="2700000" algn="tl">
                    <a:srgbClr val="C0C0C0"/>
                  </a:outerShdw>
                </a:effectLst>
                <a:ea typeface="宋体" pitchFamily="2" charset="-122"/>
              </a:rPr>
              <a:t>Intrapersonal communication </a:t>
            </a:r>
            <a:r>
              <a:rPr lang="en-GB" altLang="zh-CN" dirty="0" smtClean="0">
                <a:effectLst>
                  <a:outerShdw blurRad="38100" dist="38100" dir="2700000" algn="tl">
                    <a:srgbClr val="C0C0C0"/>
                  </a:outerShdw>
                </a:effectLst>
                <a:ea typeface="宋体" pitchFamily="2" charset="-122"/>
              </a:rPr>
              <a:t>– </a:t>
            </a:r>
            <a:r>
              <a:rPr lang="en-GB" dirty="0" smtClean="0"/>
              <a:t>is language use or thought internal to the communicator.</a:t>
            </a:r>
          </a:p>
          <a:p>
            <a:r>
              <a:rPr lang="en-GB" dirty="0" smtClean="0"/>
              <a:t>It is active internal involvement of individual in symbolic processing of messages. The individual becomes his or her own sender and receiver, providing feedback to him or herself in an ongoing internal process. </a:t>
            </a:r>
          </a:p>
          <a:p>
            <a:r>
              <a:rPr lang="en-GB" dirty="0" smtClean="0"/>
              <a:t>That is, you are both the person 'sending' and 'receiving' the message. Because you play this dual role, the chances of misinterpretation or miscommunication are essentially non-existent.</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(3)</a:t>
            </a:r>
            <a:endParaRPr lang="en-GB" dirty="0"/>
          </a:p>
        </p:txBody>
      </p:sp>
      <p:sp>
        <p:nvSpPr>
          <p:cNvPr id="3" name="Content Placeholder 2"/>
          <p:cNvSpPr>
            <a:spLocks noGrp="1"/>
          </p:cNvSpPr>
          <p:nvPr>
            <p:ph idx="1"/>
          </p:nvPr>
        </p:nvSpPr>
        <p:spPr/>
        <p:txBody>
          <a:bodyPr>
            <a:normAutofit/>
          </a:bodyPr>
          <a:lstStyle/>
          <a:p>
            <a:r>
              <a:rPr lang="en-GB" altLang="zh-CN" dirty="0" smtClean="0">
                <a:effectLst>
                  <a:outerShdw blurRad="38100" dist="38100" dir="2700000" algn="tl">
                    <a:srgbClr val="C0C0C0"/>
                  </a:outerShdw>
                </a:effectLst>
                <a:ea typeface="宋体" pitchFamily="2" charset="-122"/>
              </a:rPr>
              <a:t>Intrapersonal communication –is the basis of your feelings, biases, prejudices and beliefs</a:t>
            </a:r>
          </a:p>
          <a:p>
            <a:r>
              <a:rPr lang="en-GB" altLang="zh-CN" dirty="0" smtClean="0">
                <a:effectLst>
                  <a:outerShdw blurRad="38100" dist="38100" dir="2700000" algn="tl">
                    <a:srgbClr val="C0C0C0"/>
                  </a:outerShdw>
                </a:effectLst>
                <a:ea typeface="宋体" pitchFamily="2" charset="-122"/>
              </a:rPr>
              <a:t>Ex. when you make any kind of decision- what to eat or wear.  When you think about something – what you want to do on the weekend or when you think about another person</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(4)</a:t>
            </a:r>
            <a:endParaRPr lang="en-GB" dirty="0"/>
          </a:p>
        </p:txBody>
      </p:sp>
      <p:sp>
        <p:nvSpPr>
          <p:cNvPr id="3" name="Content Placeholder 2"/>
          <p:cNvSpPr>
            <a:spLocks noGrp="1"/>
          </p:cNvSpPr>
          <p:nvPr>
            <p:ph idx="1"/>
          </p:nvPr>
        </p:nvSpPr>
        <p:spPr/>
        <p:txBody>
          <a:bodyPr>
            <a:normAutofit lnSpcReduction="10000"/>
          </a:bodyPr>
          <a:lstStyle/>
          <a:p>
            <a:r>
              <a:rPr lang="en-GB" altLang="zh-CN" b="1" dirty="0" smtClean="0">
                <a:effectLst>
                  <a:outerShdw blurRad="38100" dist="38100" dir="2700000" algn="tl">
                    <a:srgbClr val="C0C0C0"/>
                  </a:outerShdw>
                </a:effectLst>
                <a:ea typeface="宋体" pitchFamily="2" charset="-122"/>
              </a:rPr>
              <a:t>Interpersonal communication </a:t>
            </a:r>
            <a:r>
              <a:rPr lang="en-GB" altLang="zh-CN" dirty="0" smtClean="0">
                <a:effectLst>
                  <a:outerShdw blurRad="38100" dist="38100" dir="2700000" algn="tl">
                    <a:srgbClr val="C0C0C0"/>
                  </a:outerShdw>
                </a:effectLst>
                <a:ea typeface="宋体" pitchFamily="2" charset="-122"/>
              </a:rPr>
              <a:t>– communication between two people or more in informal conversations</a:t>
            </a:r>
          </a:p>
          <a:p>
            <a:r>
              <a:rPr lang="en-GB" altLang="zh-CN" dirty="0" smtClean="0">
                <a:effectLst>
                  <a:outerShdw blurRad="38100" dist="38100" dir="2700000" algn="tl">
                    <a:srgbClr val="C0C0C0"/>
                  </a:outerShdw>
                </a:effectLst>
                <a:ea typeface="宋体" pitchFamily="2" charset="-122"/>
              </a:rPr>
              <a:t>Ex. t</a:t>
            </a:r>
            <a:r>
              <a:rPr lang="en-GB" dirty="0" smtClean="0"/>
              <a:t>alking with </a:t>
            </a:r>
            <a:r>
              <a:rPr lang="en-GB" altLang="zh-CN" dirty="0" smtClean="0">
                <a:effectLst>
                  <a:outerShdw blurRad="38100" dist="38100" dir="2700000" algn="tl">
                    <a:srgbClr val="C0C0C0"/>
                  </a:outerShdw>
                </a:effectLst>
                <a:ea typeface="宋体" pitchFamily="2" charset="-122"/>
              </a:rPr>
              <a:t>your friends</a:t>
            </a:r>
            <a:r>
              <a:rPr lang="en-GB" dirty="0" smtClean="0"/>
              <a:t>, exchanging text messages or emails, videoconferencing, even nonverbal like a shrug of the shoulders or a meaningful glance; </a:t>
            </a:r>
            <a:endParaRPr lang="en-GB" altLang="zh-CN" dirty="0" smtClean="0">
              <a:effectLst>
                <a:outerShdw blurRad="38100" dist="38100" dir="2700000" algn="tl">
                  <a:srgbClr val="C0C0C0"/>
                </a:outerShdw>
              </a:effectLst>
              <a:ea typeface="宋体" pitchFamily="2" charset="-122"/>
            </a:endParaRPr>
          </a:p>
          <a:p>
            <a:r>
              <a:rPr lang="en-GB" altLang="zh-CN" dirty="0" smtClean="0">
                <a:effectLst>
                  <a:outerShdw blurRad="38100" dist="38100" dir="2700000" algn="tl">
                    <a:srgbClr val="C0C0C0"/>
                  </a:outerShdw>
                </a:effectLst>
                <a:ea typeface="宋体" pitchFamily="2" charset="-122"/>
              </a:rPr>
              <a:t>A patient and a doctor discussing a treatment. A manager and a potential employee during an interview</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(5)</a:t>
            </a:r>
            <a:endParaRPr lang="en-GB" dirty="0"/>
          </a:p>
        </p:txBody>
      </p:sp>
      <p:sp>
        <p:nvSpPr>
          <p:cNvPr id="3" name="Content Placeholder 2"/>
          <p:cNvSpPr>
            <a:spLocks noGrp="1"/>
          </p:cNvSpPr>
          <p:nvPr>
            <p:ph idx="1"/>
          </p:nvPr>
        </p:nvSpPr>
        <p:spPr/>
        <p:txBody>
          <a:bodyPr>
            <a:normAutofit/>
          </a:bodyPr>
          <a:lstStyle/>
          <a:p>
            <a:r>
              <a:rPr lang="en-GB" dirty="0" smtClean="0"/>
              <a:t>In order for interpersonal communication to be considered successful, person receiving message has to receive and comprehend message that sender intended to send.</a:t>
            </a:r>
          </a:p>
          <a:p>
            <a:endParaRPr lang="en-GB" altLang="zh-CN" dirty="0" smtClean="0">
              <a:effectLst>
                <a:outerShdw blurRad="38100" dist="38100" dir="2700000" algn="tl">
                  <a:srgbClr val="C0C0C0"/>
                </a:outerShdw>
              </a:effectLst>
              <a:ea typeface="宋体" pitchFamily="2" charset="-122"/>
            </a:endParaRP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(6)</a:t>
            </a:r>
            <a:endParaRPr lang="en-GB" dirty="0"/>
          </a:p>
        </p:txBody>
      </p:sp>
      <p:sp>
        <p:nvSpPr>
          <p:cNvPr id="3" name="Content Placeholder 2"/>
          <p:cNvSpPr>
            <a:spLocks noGrp="1"/>
          </p:cNvSpPr>
          <p:nvPr>
            <p:ph idx="1"/>
          </p:nvPr>
        </p:nvSpPr>
        <p:spPr/>
        <p:txBody>
          <a:bodyPr>
            <a:normAutofit fontScale="92500" lnSpcReduction="10000"/>
          </a:bodyPr>
          <a:lstStyle/>
          <a:p>
            <a:r>
              <a:rPr lang="en-GB" altLang="zh-CN" b="1" dirty="0" smtClean="0">
                <a:effectLst>
                  <a:outerShdw blurRad="38100" dist="38100" dir="2700000" algn="tl">
                    <a:srgbClr val="C0C0C0"/>
                  </a:outerShdw>
                </a:effectLst>
                <a:ea typeface="宋体" pitchFamily="2" charset="-122"/>
              </a:rPr>
              <a:t>Small group communication </a:t>
            </a:r>
            <a:r>
              <a:rPr lang="en-GB" altLang="zh-CN" dirty="0" smtClean="0">
                <a:effectLst>
                  <a:outerShdw blurRad="38100" dist="38100" dir="2700000" algn="tl">
                    <a:srgbClr val="C0C0C0"/>
                  </a:outerShdw>
                </a:effectLst>
                <a:ea typeface="宋体" pitchFamily="2" charset="-122"/>
              </a:rPr>
              <a:t>– </a:t>
            </a:r>
            <a:r>
              <a:rPr lang="en-US" dirty="0" smtClean="0"/>
              <a:t>communication that occurs in groups that are between 3 and 12 individuals. </a:t>
            </a:r>
          </a:p>
          <a:p>
            <a:r>
              <a:rPr lang="en-US" dirty="0" smtClean="0"/>
              <a:t>Small group communication generally takes place in a context that mixes interpersonal communication interactions with social clustering. </a:t>
            </a:r>
          </a:p>
          <a:p>
            <a:r>
              <a:rPr lang="en-US" altLang="zh-CN" dirty="0" smtClean="0">
                <a:effectLst>
                  <a:outerShdw blurRad="38100" dist="38100" dir="2700000" algn="tl">
                    <a:srgbClr val="C0C0C0"/>
                  </a:outerShdw>
                </a:effectLst>
                <a:ea typeface="宋体" pitchFamily="2" charset="-122"/>
              </a:rPr>
              <a:t>It is </a:t>
            </a:r>
            <a:r>
              <a:rPr lang="en-GB" altLang="zh-CN" dirty="0" smtClean="0">
                <a:effectLst>
                  <a:outerShdw blurRad="38100" dist="38100" dir="2700000" algn="tl">
                    <a:srgbClr val="C0C0C0"/>
                  </a:outerShdw>
                </a:effectLst>
                <a:ea typeface="宋体" pitchFamily="2" charset="-122"/>
              </a:rPr>
              <a:t>communication within formal or informal groups or teams.  </a:t>
            </a:r>
          </a:p>
          <a:p>
            <a:r>
              <a:rPr lang="en-GB" altLang="zh-CN" dirty="0" smtClean="0">
                <a:effectLst>
                  <a:outerShdw blurRad="38100" dist="38100" dir="2700000" algn="tl">
                    <a:srgbClr val="C0C0C0"/>
                  </a:outerShdw>
                </a:effectLst>
                <a:ea typeface="宋体" pitchFamily="2" charset="-122"/>
              </a:rPr>
              <a:t>It is group interaction that results in decision-making, problem solving and discussion within an organization.</a:t>
            </a:r>
          </a:p>
          <a:p>
            <a:r>
              <a:rPr lang="en-GB" altLang="zh-CN" dirty="0" smtClean="0">
                <a:effectLst>
                  <a:outerShdw blurRad="38100" dist="38100" dir="2700000" algn="tl">
                    <a:srgbClr val="C0C0C0"/>
                  </a:outerShdw>
                </a:effectLst>
                <a:ea typeface="宋体" pitchFamily="2" charset="-122"/>
              </a:rPr>
              <a:t>Examples would be planning a surprise birthday party for someone.  A team working together on a project</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(5)</a:t>
            </a:r>
            <a:endParaRPr lang="en-GB" dirty="0"/>
          </a:p>
        </p:txBody>
      </p:sp>
      <p:sp>
        <p:nvSpPr>
          <p:cNvPr id="3" name="Content Placeholder 2"/>
          <p:cNvSpPr>
            <a:spLocks noGrp="1"/>
          </p:cNvSpPr>
          <p:nvPr>
            <p:ph idx="1"/>
          </p:nvPr>
        </p:nvSpPr>
        <p:spPr/>
        <p:txBody>
          <a:bodyPr>
            <a:normAutofit/>
          </a:bodyPr>
          <a:lstStyle/>
          <a:p>
            <a:r>
              <a:rPr lang="en-GB" altLang="zh-CN" b="1" dirty="0" smtClean="0">
                <a:effectLst>
                  <a:outerShdw blurRad="38100" dist="38100" dir="2700000" algn="tl">
                    <a:srgbClr val="C0C0C0"/>
                  </a:outerShdw>
                </a:effectLst>
                <a:ea typeface="宋体" pitchFamily="2" charset="-122"/>
              </a:rPr>
              <a:t>One to group communication </a:t>
            </a:r>
            <a:r>
              <a:rPr lang="en-GB" altLang="zh-CN" dirty="0" smtClean="0">
                <a:effectLst>
                  <a:outerShdw blurRad="38100" dist="38100" dir="2700000" algn="tl">
                    <a:srgbClr val="C0C0C0"/>
                  </a:outerShdw>
                </a:effectLst>
                <a:ea typeface="宋体" pitchFamily="2" charset="-122"/>
              </a:rPr>
              <a:t>– involves a speaker who seeks to inform, persuade or motivate an audience.</a:t>
            </a:r>
          </a:p>
          <a:p>
            <a:r>
              <a:rPr lang="en-GB" altLang="zh-CN" dirty="0" smtClean="0">
                <a:effectLst>
                  <a:outerShdw blurRad="38100" dist="38100" dir="2700000" algn="tl">
                    <a:srgbClr val="C0C0C0"/>
                  </a:outerShdw>
                </a:effectLst>
                <a:ea typeface="宋体" pitchFamily="2" charset="-122"/>
              </a:rPr>
              <a:t>Examples are a teacher and a class of students.  A preacher and a congregation.  A speaker and an assembly of people in the auditorium would be planning a surprise birthday party for someone.  A team working together on a project</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(6)</a:t>
            </a:r>
            <a:endParaRPr lang="en-GB" dirty="0"/>
          </a:p>
        </p:txBody>
      </p:sp>
      <p:sp>
        <p:nvSpPr>
          <p:cNvPr id="3" name="Content Placeholder 2"/>
          <p:cNvSpPr>
            <a:spLocks noGrp="1"/>
          </p:cNvSpPr>
          <p:nvPr>
            <p:ph idx="1"/>
          </p:nvPr>
        </p:nvSpPr>
        <p:spPr/>
        <p:txBody>
          <a:bodyPr>
            <a:noAutofit/>
          </a:bodyPr>
          <a:lstStyle/>
          <a:p>
            <a:r>
              <a:rPr lang="en-GB" altLang="zh-CN" b="1" dirty="0" smtClean="0">
                <a:effectLst>
                  <a:outerShdw blurRad="38100" dist="38100" dir="2700000" algn="tl">
                    <a:srgbClr val="C0C0C0"/>
                  </a:outerShdw>
                </a:effectLst>
                <a:ea typeface="宋体" pitchFamily="2" charset="-122"/>
              </a:rPr>
              <a:t>Mass communication </a:t>
            </a:r>
            <a:r>
              <a:rPr lang="en-GB" altLang="zh-CN" dirty="0" smtClean="0">
                <a:effectLst>
                  <a:outerShdw blurRad="38100" dist="38100" dir="2700000" algn="tl">
                    <a:srgbClr val="C0C0C0"/>
                  </a:outerShdw>
                </a:effectLst>
                <a:ea typeface="宋体" pitchFamily="2" charset="-122"/>
              </a:rPr>
              <a:t>–any type of media (electronic or print) used to transmit messages to general public.  Ex. radio, television, film, and printed materials designed to reach large audiences.</a:t>
            </a:r>
          </a:p>
          <a:p>
            <a:r>
              <a:rPr lang="en-US" dirty="0" smtClean="0"/>
              <a:t>Responsible for giving views of events, issues and people from cultures that differ from ours. </a:t>
            </a:r>
          </a:p>
          <a:p>
            <a:r>
              <a:rPr lang="en-US" dirty="0" smtClean="0"/>
              <a:t>Enables us to learn what is going on in distant places in the world and lets us learn viewpoints of people and cultures with whom we do not have direct contact.</a:t>
            </a:r>
            <a:endParaRPr lang="en-GB"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Levels of communication (7)</a:t>
            </a:r>
            <a:endParaRPr lang="en-GB" dirty="0"/>
          </a:p>
        </p:txBody>
      </p:sp>
      <p:sp>
        <p:nvSpPr>
          <p:cNvPr id="3" name="Content Placeholder 2"/>
          <p:cNvSpPr>
            <a:spLocks noGrp="1"/>
          </p:cNvSpPr>
          <p:nvPr>
            <p:ph idx="1"/>
          </p:nvPr>
        </p:nvSpPr>
        <p:spPr/>
        <p:txBody>
          <a:bodyPr>
            <a:normAutofit/>
          </a:bodyPr>
          <a:lstStyle/>
          <a:p>
            <a:r>
              <a:rPr lang="en-GB" altLang="zh-CN" b="1" dirty="0" smtClean="0">
                <a:effectLst>
                  <a:outerShdw blurRad="38100" dist="38100" dir="2700000" algn="tl">
                    <a:srgbClr val="C0C0C0"/>
                  </a:outerShdw>
                </a:effectLst>
                <a:ea typeface="宋体" pitchFamily="2" charset="-122"/>
              </a:rPr>
              <a:t>Mass communication </a:t>
            </a:r>
            <a:r>
              <a:rPr lang="en-GB" altLang="zh-CN" dirty="0" smtClean="0">
                <a:effectLst>
                  <a:outerShdw blurRad="38100" dist="38100" dir="2700000" algn="tl">
                    <a:srgbClr val="C0C0C0"/>
                  </a:outerShdw>
                </a:effectLst>
                <a:ea typeface="宋体" pitchFamily="2" charset="-122"/>
              </a:rPr>
              <a:t>–key is that you are reaching a large amount of people without it being face to face.</a:t>
            </a:r>
          </a:p>
          <a:p>
            <a:r>
              <a:rPr lang="en-GB" altLang="zh-CN" dirty="0" smtClean="0">
                <a:effectLst>
                  <a:outerShdw blurRad="38100" dist="38100" dir="2700000" algn="tl">
                    <a:srgbClr val="C0C0C0"/>
                  </a:outerShdw>
                </a:effectLst>
                <a:ea typeface="宋体" pitchFamily="2" charset="-122"/>
              </a:rPr>
              <a:t>Feedback is generally delayed with mass communication. </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Barriers to effective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Three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27</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a:t>
            </a:r>
            <a:endParaRPr lang="en-GB" dirty="0"/>
          </a:p>
        </p:txBody>
      </p:sp>
      <p:sp>
        <p:nvSpPr>
          <p:cNvPr id="3" name="Content Placeholder 2"/>
          <p:cNvSpPr>
            <a:spLocks noGrp="1"/>
          </p:cNvSpPr>
          <p:nvPr>
            <p:ph idx="1"/>
          </p:nvPr>
        </p:nvSpPr>
        <p:spPr/>
        <p:txBody>
          <a:bodyPr>
            <a:normAutofit/>
          </a:bodyPr>
          <a:lstStyle/>
          <a:p>
            <a:pPr>
              <a:buFontTx/>
              <a:buNone/>
            </a:pPr>
            <a:r>
              <a:rPr lang="en-US" sz="3200" dirty="0" smtClean="0"/>
              <a:t>Barriers to effective communication can retard or distort  message and intention of message being conveyed which may result in failure of communication process or an effect that is undesirable. </a:t>
            </a:r>
          </a:p>
          <a:p>
            <a:pPr>
              <a:buFontTx/>
              <a:buNone/>
            </a:pPr>
            <a:r>
              <a:rPr lang="en-US" sz="3200" dirty="0" smtClean="0"/>
              <a:t>Barriers include: physical; perceptual; emotional; cultural; language; gender and interpersonal</a:t>
            </a:r>
          </a:p>
          <a:p>
            <a:endParaRPr lang="en-AU" dirty="0" smtClean="0"/>
          </a:p>
          <a:p>
            <a:endParaRPr lang="en-GB" altLang="zh-CN" dirty="0" smtClean="0">
              <a:effectLst>
                <a:outerShdw blurRad="38100" dist="38100" dir="2700000" algn="tl">
                  <a:srgbClr val="C0C0C0"/>
                </a:outerShdw>
              </a:effectLst>
              <a:ea typeface="宋体" pitchFamily="2" charset="-122"/>
            </a:endParaRP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(2) </a:t>
            </a:r>
            <a:endParaRPr lang="en-GB" dirty="0"/>
          </a:p>
        </p:txBody>
      </p:sp>
      <p:sp>
        <p:nvSpPr>
          <p:cNvPr id="3" name="Content Placeholder 2"/>
          <p:cNvSpPr>
            <a:spLocks noGrp="1"/>
          </p:cNvSpPr>
          <p:nvPr>
            <p:ph idx="1"/>
          </p:nvPr>
        </p:nvSpPr>
        <p:spPr/>
        <p:txBody>
          <a:bodyPr>
            <a:normAutofit fontScale="92500" lnSpcReduction="10000"/>
          </a:bodyPr>
          <a:lstStyle/>
          <a:p>
            <a:pPr>
              <a:buFontTx/>
              <a:buNone/>
            </a:pPr>
            <a:r>
              <a:rPr lang="en-US" dirty="0" smtClean="0"/>
              <a:t>Physical barriers</a:t>
            </a:r>
          </a:p>
          <a:p>
            <a:r>
              <a:rPr lang="en-US" dirty="0" smtClean="0"/>
              <a:t>often due to nature of environment.  </a:t>
            </a:r>
            <a:r>
              <a:rPr lang="en-US" dirty="0" err="1" smtClean="0"/>
              <a:t>Eg</a:t>
            </a:r>
            <a:r>
              <a:rPr lang="en-US" dirty="0" smtClean="0"/>
              <a:t>. natural barrier which exists if staff are located in different buildings or on different sites.</a:t>
            </a:r>
          </a:p>
          <a:p>
            <a:r>
              <a:rPr lang="en-US" dirty="0" smtClean="0"/>
              <a:t>Poor or outdated equipment, particularly failure to introduce new technology,</a:t>
            </a:r>
          </a:p>
          <a:p>
            <a:r>
              <a:rPr lang="en-US" dirty="0" smtClean="0"/>
              <a:t>Staff shortages </a:t>
            </a:r>
          </a:p>
          <a:p>
            <a:r>
              <a:rPr lang="en-US" dirty="0" smtClean="0"/>
              <a:t>distractions like background noise, poor lighting or an environment which is too hot or cold can all affect people's morale and concentration, which in turn interfere with effective communication.</a:t>
            </a:r>
            <a:endParaRPr lang="en-GB"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(3) </a:t>
            </a:r>
            <a:endParaRPr lang="en-GB" dirty="0"/>
          </a:p>
        </p:txBody>
      </p:sp>
      <p:sp>
        <p:nvSpPr>
          <p:cNvPr id="3" name="Content Placeholder 2"/>
          <p:cNvSpPr>
            <a:spLocks noGrp="1"/>
          </p:cNvSpPr>
          <p:nvPr>
            <p:ph idx="1"/>
          </p:nvPr>
        </p:nvSpPr>
        <p:spPr/>
        <p:txBody>
          <a:bodyPr>
            <a:normAutofit lnSpcReduction="10000"/>
          </a:bodyPr>
          <a:lstStyle/>
          <a:p>
            <a:pPr>
              <a:buFontTx/>
              <a:buNone/>
            </a:pPr>
            <a:r>
              <a:rPr lang="en-US" dirty="0" smtClean="0"/>
              <a:t>Perceptual barriers</a:t>
            </a:r>
          </a:p>
          <a:p>
            <a:r>
              <a:rPr lang="en-GB" dirty="0" smtClean="0"/>
              <a:t>May result from personality conflicts, poor management, resistance to change or lack of motivation.</a:t>
            </a:r>
          </a:p>
          <a:p>
            <a:r>
              <a:rPr lang="en-GB" dirty="0" smtClean="0"/>
              <a:t>Perceptual barriers are internal. If you thinking that person you are talking to may not understand or be interested in what you have to say, you may end up subconsciously sabotaging your effort to make your point. You will employ language that is sarcastic, dismissive, or even obtuse, thereby alienating your conversational partner. </a:t>
            </a:r>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(3) </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Emotional barriers</a:t>
            </a:r>
          </a:p>
          <a:p>
            <a:r>
              <a:rPr lang="en-US" dirty="0" smtClean="0"/>
              <a:t>If someone is angry, hostile, resentful, joyful, or fearful, that person may be too preoccupied with emotions to receive  intended message.  If you don’t like someone, for example, you may have trouble “hearing” them.</a:t>
            </a:r>
          </a:p>
          <a:p>
            <a:r>
              <a:rPr lang="en-GB" dirty="0" smtClean="0"/>
              <a:t>Emotional barriers can be tough to overcome, but are important to put aside to engage in conversations. </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(3) </a:t>
            </a:r>
            <a:endParaRPr lang="en-GB" dirty="0"/>
          </a:p>
        </p:txBody>
      </p:sp>
      <p:sp>
        <p:nvSpPr>
          <p:cNvPr id="3" name="Content Placeholder 2"/>
          <p:cNvSpPr>
            <a:spLocks noGrp="1"/>
          </p:cNvSpPr>
          <p:nvPr>
            <p:ph idx="1"/>
          </p:nvPr>
        </p:nvSpPr>
        <p:spPr/>
        <p:txBody>
          <a:bodyPr>
            <a:normAutofit lnSpcReduction="10000"/>
          </a:bodyPr>
          <a:lstStyle/>
          <a:p>
            <a:pPr>
              <a:buFontTx/>
              <a:buNone/>
            </a:pPr>
            <a:r>
              <a:rPr lang="en-US" dirty="0" smtClean="0"/>
              <a:t>Cultural barriers</a:t>
            </a:r>
          </a:p>
          <a:p>
            <a:r>
              <a:rPr lang="en-GB" dirty="0" smtClean="0"/>
              <a:t>The norms of social interaction vary greatly in different cultures, as do the way in which emotions are expressed. </a:t>
            </a:r>
          </a:p>
          <a:p>
            <a:r>
              <a:rPr lang="en-GB" dirty="0" smtClean="0"/>
              <a:t>Different cultures, can hinder developed communication if two different cultures clash. In these cases, it is important to find a common ground to work from. </a:t>
            </a:r>
          </a:p>
          <a:p>
            <a:r>
              <a:rPr lang="en-GB" dirty="0" smtClean="0"/>
              <a:t/>
            </a:r>
            <a:br>
              <a:rPr lang="en-GB" dirty="0" smtClean="0"/>
            </a:br>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(3) </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Language barriers</a:t>
            </a:r>
          </a:p>
          <a:p>
            <a:pPr>
              <a:buFontTx/>
              <a:buNone/>
            </a:pPr>
            <a:r>
              <a:rPr lang="en-US" dirty="0" smtClean="0"/>
              <a:t>The use of jargon, difficult or inappropriate words in communication can prevent the recipients from understanding message. Poorly explained or misunderstood messages can also result in confusion</a:t>
            </a:r>
          </a:p>
          <a:p>
            <a:pPr>
              <a:buFontTx/>
              <a:buNone/>
            </a:pPr>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(4) </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Gender barriers</a:t>
            </a:r>
          </a:p>
          <a:p>
            <a:r>
              <a:rPr lang="en-GB" dirty="0" smtClean="0"/>
              <a:t>Gender barriers have become less of an issue in recent years, but there is still the possibility for a man to misconstrue the words of a woman, or vice versa. Men and women tend to form their thoughts differently, and this must be taken into account when communicating. </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Barriers to communication (4) </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Interpersonal barriers</a:t>
            </a:r>
          </a:p>
          <a:p>
            <a:r>
              <a:rPr lang="en-GB" dirty="0" smtClean="0"/>
              <a:t>keep us from reaching out to each other and opening ourselves up, not just to be heard, but to hear others. </a:t>
            </a:r>
          </a:p>
          <a:p>
            <a:r>
              <a:rPr lang="en-GB" dirty="0" smtClean="0"/>
              <a:t>By engaging with others, we learn what our actual strengths and weaknesses are. This allows us to put forth our ideas in a clear, straightforward manner.</a:t>
            </a:r>
          </a:p>
          <a:p>
            <a:pPr>
              <a:buFontTx/>
              <a:buNone/>
            </a:pPr>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Video </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Barriers of communication</a:t>
            </a:r>
          </a:p>
          <a:p>
            <a:pPr>
              <a:buFontTx/>
              <a:buNone/>
            </a:pPr>
            <a:r>
              <a:rPr lang="en-GB" dirty="0" smtClean="0">
                <a:solidFill>
                  <a:srgbClr val="FF0000"/>
                </a:solidFill>
              </a:rPr>
              <a:t>&lt;</a:t>
            </a:r>
            <a:r>
              <a:rPr lang="en-GB" dirty="0" err="1" smtClean="0">
                <a:solidFill>
                  <a:srgbClr val="FF0000"/>
                </a:solidFill>
              </a:rPr>
              <a:t>iframe</a:t>
            </a:r>
            <a:r>
              <a:rPr lang="en-GB" dirty="0" smtClean="0">
                <a:solidFill>
                  <a:srgbClr val="FF0000"/>
                </a:solidFill>
              </a:rPr>
              <a:t> width="560" height="315" </a:t>
            </a:r>
            <a:r>
              <a:rPr lang="en-GB" dirty="0" err="1" smtClean="0">
                <a:solidFill>
                  <a:srgbClr val="FF0000"/>
                </a:solidFill>
              </a:rPr>
              <a:t>src</a:t>
            </a:r>
            <a:r>
              <a:rPr lang="en-GB" dirty="0" smtClean="0">
                <a:solidFill>
                  <a:srgbClr val="FF0000"/>
                </a:solidFill>
              </a:rPr>
              <a:t>="https://www.youtube.com/embed/cdXKIxZpAUw" </a:t>
            </a:r>
            <a:r>
              <a:rPr lang="en-GB" dirty="0" err="1" smtClean="0">
                <a:solidFill>
                  <a:srgbClr val="FF0000"/>
                </a:solidFill>
              </a:rPr>
              <a:t>frameborder</a:t>
            </a:r>
            <a:r>
              <a:rPr lang="en-GB" dirty="0" smtClean="0">
                <a:solidFill>
                  <a:srgbClr val="FF0000"/>
                </a:solidFill>
              </a:rPr>
              <a:t>="0" </a:t>
            </a:r>
            <a:r>
              <a:rPr lang="en-GB" dirty="0" err="1" smtClean="0">
                <a:solidFill>
                  <a:srgbClr val="FF0000"/>
                </a:solidFill>
              </a:rPr>
              <a:t>allowfullscreen</a:t>
            </a:r>
            <a:r>
              <a:rPr lang="en-GB" dirty="0" smtClean="0">
                <a:solidFill>
                  <a:srgbClr val="FF0000"/>
                </a:solidFill>
              </a:rPr>
              <a:t>&gt;&lt;/</a:t>
            </a:r>
            <a:r>
              <a:rPr lang="en-GB" dirty="0" err="1" smtClean="0">
                <a:solidFill>
                  <a:srgbClr val="FF0000"/>
                </a:solidFill>
              </a:rPr>
              <a:t>iframe</a:t>
            </a:r>
            <a:r>
              <a:rPr lang="en-GB" dirty="0" smtClean="0">
                <a:solidFill>
                  <a:srgbClr val="FF0000"/>
                </a:solidFill>
              </a:rPr>
              <a:t>&gt;</a:t>
            </a:r>
          </a:p>
          <a:p>
            <a:pPr>
              <a:buFontTx/>
              <a:buNone/>
            </a:pPr>
            <a:r>
              <a:rPr lang="en-GB" smtClean="0">
                <a:solidFill>
                  <a:srgbClr val="FF0000"/>
                </a:solidFill>
              </a:rPr>
              <a:t>Language inaudible</a:t>
            </a:r>
            <a:endParaRPr lang="en-US" dirty="0" smtClean="0">
              <a:solidFill>
                <a:srgbClr val="FF0000"/>
              </a:solidFill>
            </a:endParaRP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Overcoming barriers to communication  </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Four</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37</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Overcoming Barriers to communication</a:t>
            </a:r>
            <a:endParaRPr lang="en-GB" dirty="0"/>
          </a:p>
        </p:txBody>
      </p:sp>
      <p:sp>
        <p:nvSpPr>
          <p:cNvPr id="3" name="Content Placeholder 2"/>
          <p:cNvSpPr>
            <a:spLocks noGrp="1"/>
          </p:cNvSpPr>
          <p:nvPr>
            <p:ph idx="1"/>
          </p:nvPr>
        </p:nvSpPr>
        <p:spPr/>
        <p:txBody>
          <a:bodyPr>
            <a:normAutofit/>
          </a:bodyPr>
          <a:lstStyle/>
          <a:p>
            <a:r>
              <a:rPr lang="en-GB" b="1" dirty="0" smtClean="0"/>
              <a:t>Clarify Ideas before Communication: </a:t>
            </a:r>
            <a:r>
              <a:rPr lang="en-GB" dirty="0" smtClean="0"/>
              <a:t>Person communicating should be very clear in his mind about what he wants to say. He should know objective of message and arrange thoughts in proper order.</a:t>
            </a:r>
          </a:p>
          <a:p>
            <a:r>
              <a:rPr lang="en-GB" b="1" dirty="0" smtClean="0"/>
              <a:t>Communicate According to Need of Receiver: </a:t>
            </a:r>
            <a:r>
              <a:rPr lang="en-GB" dirty="0" smtClean="0"/>
              <a:t>sender of communication should prepare structure of message not according to own level or ability but keep in mind level, understanding or environment of receiver.</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Overcoming Barriers to communication (2)</a:t>
            </a:r>
            <a:endParaRPr lang="en-GB" dirty="0"/>
          </a:p>
        </p:txBody>
      </p:sp>
      <p:sp>
        <p:nvSpPr>
          <p:cNvPr id="3" name="Content Placeholder 2"/>
          <p:cNvSpPr>
            <a:spLocks noGrp="1"/>
          </p:cNvSpPr>
          <p:nvPr>
            <p:ph idx="1"/>
          </p:nvPr>
        </p:nvSpPr>
        <p:spPr/>
        <p:txBody>
          <a:bodyPr>
            <a:normAutofit/>
          </a:bodyPr>
          <a:lstStyle/>
          <a:p>
            <a:r>
              <a:rPr lang="en-GB" b="1" dirty="0" smtClean="0"/>
              <a:t>Be Aware of Language, Tone and Content of Message: </a:t>
            </a:r>
            <a:r>
              <a:rPr lang="en-GB" dirty="0" smtClean="0"/>
              <a:t>Message should be framed in clear language; tone of message should not injure feelings of receiver. Contents of message should be brief and excessive use of technical words should be avoided.</a:t>
            </a:r>
          </a:p>
          <a:p>
            <a:r>
              <a:rPr lang="en-GB" b="1" dirty="0" smtClean="0"/>
              <a:t>Consistency of Message: </a:t>
            </a:r>
            <a:r>
              <a:rPr lang="en-GB" dirty="0" smtClean="0"/>
              <a:t>Information sent to receiver should not be self- contradictory. It should be in accordance with objectives, policies, programmes and techniques of organisation..</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Overcoming Barriers to communication (3)</a:t>
            </a:r>
            <a:endParaRPr lang="en-GB" dirty="0"/>
          </a:p>
        </p:txBody>
      </p:sp>
      <p:sp>
        <p:nvSpPr>
          <p:cNvPr id="3" name="Content Placeholder 2"/>
          <p:cNvSpPr>
            <a:spLocks noGrp="1"/>
          </p:cNvSpPr>
          <p:nvPr>
            <p:ph idx="1"/>
          </p:nvPr>
        </p:nvSpPr>
        <p:spPr/>
        <p:txBody>
          <a:bodyPr>
            <a:normAutofit/>
          </a:bodyPr>
          <a:lstStyle/>
          <a:p>
            <a:pPr lvl="0"/>
            <a:r>
              <a:rPr lang="en-GB" b="1" dirty="0" smtClean="0"/>
              <a:t>Emotional State:</a:t>
            </a:r>
            <a:r>
              <a:rPr lang="en-GB" dirty="0" smtClean="0"/>
              <a:t> During communication one should make effective use of body language. He/she should not show their emotions while communication as receiver might misinterpret the message being delivered. For example, if conveyer of message is in a bad mood then receiver might think that information being delivered is not good.</a:t>
            </a:r>
          </a:p>
          <a:p>
            <a:pPr lvl="0"/>
            <a:r>
              <a:rPr lang="en-GB" b="1" dirty="0" smtClean="0"/>
              <a:t>Avoid Information Overload:</a:t>
            </a:r>
            <a:r>
              <a:rPr lang="en-GB" dirty="0" smtClean="0"/>
              <a:t> information </a:t>
            </a:r>
            <a:r>
              <a:rPr lang="en-GB" smtClean="0"/>
              <a:t>being sent </a:t>
            </a:r>
            <a:r>
              <a:rPr lang="en-GB" dirty="0" smtClean="0"/>
              <a:t>out should be measured in order not to overwhelm anyone</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Overcoming Barriers to communication (4)</a:t>
            </a:r>
            <a:endParaRPr lang="en-GB" dirty="0"/>
          </a:p>
        </p:txBody>
      </p:sp>
      <p:sp>
        <p:nvSpPr>
          <p:cNvPr id="3" name="Content Placeholder 2"/>
          <p:cNvSpPr>
            <a:spLocks noGrp="1"/>
          </p:cNvSpPr>
          <p:nvPr>
            <p:ph idx="1"/>
          </p:nvPr>
        </p:nvSpPr>
        <p:spPr/>
        <p:txBody>
          <a:bodyPr>
            <a:normAutofit/>
          </a:bodyPr>
          <a:lstStyle/>
          <a:p>
            <a:pPr lvl="0"/>
            <a:r>
              <a:rPr lang="en-GB" b="1" dirty="0" smtClean="0"/>
              <a:t>Give Constructive Feedback:</a:t>
            </a:r>
            <a:r>
              <a:rPr lang="en-GB" dirty="0" smtClean="0"/>
              <a:t> Avoid giving negative feedback. Feedback might be negative, but it should be delivered constructively. Constructive feedback will lead to effective communication between the superior and subordinate.</a:t>
            </a:r>
          </a:p>
          <a:p>
            <a:pPr lvl="0"/>
            <a:r>
              <a:rPr lang="en-GB" b="1" dirty="0" smtClean="0"/>
              <a:t>Proper Media Selection:</a:t>
            </a:r>
            <a:r>
              <a:rPr lang="en-GB" dirty="0" smtClean="0"/>
              <a:t> select appropriate  medium of communication. Simple messages should be conveyed orally, like: face to face interaction or meetings. Written communication should be encouraged for delivering complex messages. </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Overcoming Barriers to communication (5)</a:t>
            </a:r>
            <a:endParaRPr lang="en-GB" dirty="0"/>
          </a:p>
        </p:txBody>
      </p:sp>
      <p:sp>
        <p:nvSpPr>
          <p:cNvPr id="3" name="Content Placeholder 2"/>
          <p:cNvSpPr>
            <a:spLocks noGrp="1"/>
          </p:cNvSpPr>
          <p:nvPr>
            <p:ph idx="1"/>
          </p:nvPr>
        </p:nvSpPr>
        <p:spPr/>
        <p:txBody>
          <a:bodyPr>
            <a:normAutofit/>
          </a:bodyPr>
          <a:lstStyle/>
          <a:p>
            <a:r>
              <a:rPr lang="en-GB" b="1" dirty="0" smtClean="0"/>
              <a:t>Be a Good Listener: </a:t>
            </a:r>
            <a:r>
              <a:rPr lang="en-GB" dirty="0" smtClean="0"/>
              <a:t>Both sender and receiver should be good listeners. Both should listen to each other’s point of view with attention, patience and positive attitude. </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Activities</a:t>
            </a:r>
            <a:endParaRPr lang="en-GB" dirty="0"/>
          </a:p>
        </p:txBody>
      </p:sp>
      <p:sp>
        <p:nvSpPr>
          <p:cNvPr id="3" name="Content Placeholder 2"/>
          <p:cNvSpPr>
            <a:spLocks noGrp="1"/>
          </p:cNvSpPr>
          <p:nvPr>
            <p:ph idx="1"/>
          </p:nvPr>
        </p:nvSpPr>
        <p:spPr/>
        <p:txBody>
          <a:bodyPr/>
          <a:lstStyle/>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04800" y="1752600"/>
            <a:ext cx="7924800" cy="4724400"/>
          </a:xfrm>
        </p:spPr>
        <p:txBody>
          <a:bodyPr>
            <a:normAutofit/>
          </a:bodyPr>
          <a:lstStyle/>
          <a:p>
            <a:r>
              <a:rPr lang="en-US" sz="2400" dirty="0" smtClean="0"/>
              <a:t>Non-verbal communication modes </a:t>
            </a:r>
            <a:r>
              <a:rPr lang="en-US" sz="2400" dirty="0" smtClean="0">
                <a:hlinkClick r:id="rId2"/>
              </a:rPr>
              <a:t>http://www.andrews.edu/~tidwell/bsad560/NonVerbal.html</a:t>
            </a:r>
            <a:endParaRPr lang="en-US" sz="2400" dirty="0" smtClean="0"/>
          </a:p>
          <a:p>
            <a:r>
              <a:rPr lang="en-US" sz="2400" dirty="0" smtClean="0"/>
              <a:t>Barriers to effective human communication </a:t>
            </a:r>
            <a:r>
              <a:rPr lang="en-GB" sz="2400" dirty="0" smtClean="0">
                <a:hlinkClick r:id="rId3"/>
              </a:rPr>
              <a:t>https://en.wikipedia.org/wiki/Communication</a:t>
            </a:r>
            <a:endParaRPr lang="en-GB" sz="2400" dirty="0" smtClean="0"/>
          </a:p>
          <a:p>
            <a:endParaRPr lang="en-US" sz="2400" dirty="0" smtClean="0"/>
          </a:p>
        </p:txBody>
      </p:sp>
      <p:pic>
        <p:nvPicPr>
          <p:cNvPr id="4" name="Picture 3"/>
          <p:cNvPicPr>
            <a:picLocks noChangeAspect="1"/>
          </p:cNvPicPr>
          <p:nvPr/>
        </p:nvPicPr>
        <p:blipFill>
          <a:blip r:embed="rId4"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44</a:t>
            </a:fld>
            <a:endParaRPr lang="en-US" dirty="0"/>
          </a:p>
        </p:txBody>
      </p:sp>
    </p:spTree>
    <p:extLst>
      <p:ext uri="{BB962C8B-B14F-4D97-AF65-F5344CB8AC3E}">
        <p14:creationId xmlns:p14="http://schemas.microsoft.com/office/powerpoint/2010/main" val="515653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3811</TotalTime>
  <Words>2862</Words>
  <Application>Microsoft Office PowerPoint</Application>
  <PresentationFormat>On-screen Show (4:3)</PresentationFormat>
  <Paragraphs>271</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INFS 112: Introduction to Information Management</vt:lpstr>
      <vt:lpstr>Session Overview </vt:lpstr>
      <vt:lpstr>Session Outline</vt:lpstr>
      <vt:lpstr>Reading List</vt:lpstr>
      <vt:lpstr>Non-verbal communication</vt:lpstr>
      <vt:lpstr>Definition and Importance of Non-verbal communication</vt:lpstr>
      <vt:lpstr>Definition and Importance of Non-verbal communication (2)</vt:lpstr>
      <vt:lpstr>Definition and Importance of Non-verbal communication (3)</vt:lpstr>
      <vt:lpstr>Definition and Importance of Non-verbal communication (4)</vt:lpstr>
      <vt:lpstr>Types of Non-verbal communication </vt:lpstr>
      <vt:lpstr>Types of Non-verbal communication (2) </vt:lpstr>
      <vt:lpstr>Types of Non-verbal communication (3) </vt:lpstr>
      <vt:lpstr>Types of Non-verbal communication (4) </vt:lpstr>
      <vt:lpstr>Evaluating Non-verbal signals </vt:lpstr>
      <vt:lpstr>Evaluating Non-verbal signals (2) </vt:lpstr>
      <vt:lpstr>Video </vt:lpstr>
      <vt:lpstr>Levels of communication</vt:lpstr>
      <vt:lpstr>Levels of communication</vt:lpstr>
      <vt:lpstr>Levels of communication (2)</vt:lpstr>
      <vt:lpstr>Levels of communication (3)</vt:lpstr>
      <vt:lpstr>Levels of communication (4)</vt:lpstr>
      <vt:lpstr>Levels of communication (5)</vt:lpstr>
      <vt:lpstr>Levels of communication (6)</vt:lpstr>
      <vt:lpstr>Levels of communication (5)</vt:lpstr>
      <vt:lpstr>Levels of communication (6)</vt:lpstr>
      <vt:lpstr>Levels of communication (7)</vt:lpstr>
      <vt:lpstr>Barriers to effective communication</vt:lpstr>
      <vt:lpstr>Barriers to communication </vt:lpstr>
      <vt:lpstr>Barriers to communication (2) </vt:lpstr>
      <vt:lpstr>Barriers to communication (3) </vt:lpstr>
      <vt:lpstr>Barriers to communication (3) </vt:lpstr>
      <vt:lpstr>Barriers to communication (3) </vt:lpstr>
      <vt:lpstr>Barriers to communication (3) </vt:lpstr>
      <vt:lpstr>Barriers to communication (4) </vt:lpstr>
      <vt:lpstr>Barriers to communication (4) </vt:lpstr>
      <vt:lpstr>Video </vt:lpstr>
      <vt:lpstr>Overcoming barriers to communication  </vt:lpstr>
      <vt:lpstr>Overcoming Barriers to communication</vt:lpstr>
      <vt:lpstr>Overcoming Barriers to communication (2)</vt:lpstr>
      <vt:lpstr>Overcoming Barriers to communication (3)</vt:lpstr>
      <vt:lpstr>Overcoming Barriers to communication (4)</vt:lpstr>
      <vt:lpstr>Overcoming Barriers to communication (5)</vt:lpstr>
      <vt:lpstr>Activities</vt:lpstr>
      <vt:lpstr>References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ACER</cp:lastModifiedBy>
  <cp:revision>328</cp:revision>
  <dcterms:created xsi:type="dcterms:W3CDTF">2011-06-07T13:56:57Z</dcterms:created>
  <dcterms:modified xsi:type="dcterms:W3CDTF">2017-03-19T23:05:23Z</dcterms:modified>
</cp:coreProperties>
</file>