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256" r:id="rId2"/>
    <p:sldId id="319" r:id="rId3"/>
    <p:sldId id="320" r:id="rId4"/>
    <p:sldId id="321" r:id="rId5"/>
    <p:sldId id="322" r:id="rId6"/>
    <p:sldId id="436" r:id="rId7"/>
    <p:sldId id="496" r:id="rId8"/>
    <p:sldId id="497" r:id="rId9"/>
    <p:sldId id="498" r:id="rId10"/>
    <p:sldId id="499" r:id="rId11"/>
    <p:sldId id="500" r:id="rId12"/>
    <p:sldId id="501" r:id="rId13"/>
    <p:sldId id="504" r:id="rId14"/>
    <p:sldId id="505" r:id="rId15"/>
    <p:sldId id="506" r:id="rId16"/>
    <p:sldId id="424" r:id="rId17"/>
    <p:sldId id="471" r:id="rId18"/>
    <p:sldId id="507" r:id="rId19"/>
    <p:sldId id="509" r:id="rId20"/>
    <p:sldId id="510" r:id="rId21"/>
    <p:sldId id="511" r:id="rId22"/>
    <p:sldId id="512" r:id="rId23"/>
    <p:sldId id="513" r:id="rId24"/>
    <p:sldId id="514" r:id="rId25"/>
    <p:sldId id="508" r:id="rId26"/>
    <p:sldId id="426" r:id="rId27"/>
    <p:sldId id="480" r:id="rId28"/>
    <p:sldId id="515" r:id="rId29"/>
    <p:sldId id="516" r:id="rId30"/>
    <p:sldId id="517" r:id="rId31"/>
    <p:sldId id="518" r:id="rId32"/>
    <p:sldId id="519" r:id="rId33"/>
    <p:sldId id="520" r:id="rId34"/>
    <p:sldId id="485" r:id="rId35"/>
    <p:sldId id="495" r:id="rId36"/>
    <p:sldId id="33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CDE" initials="I"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08B57"/>
    <a:srgbClr val="000066"/>
    <a:srgbClr val="006CA1"/>
    <a:srgbClr val="EEEEEE"/>
    <a:srgbClr val="F8F3EF"/>
    <a:srgbClr val="FFFFF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54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05T17:48:48.763" idx="1">
    <p:pos x="3633" y="-18"/>
    <p:text>:</p:text>
  </p:cm>
  <p:cm authorId="0" dt="2015-09-05T17:48:56.747" idx="2">
    <p:pos x="3456" y="363"/>
    <p:text>I</p:text>
  </p:cm>
  <p:cm authorId="0" dt="2015-09-05T17:49:06.386" idx="3">
    <p:pos x="2180" y="744"/>
    <p:text>M</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527F3-EB79-49FF-912B-041B9C4FB81F}" type="datetimeFigureOut">
              <a:rPr lang="en-US" smtClean="0"/>
              <a:pPr/>
              <a:t>9/13/2015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8CEFE-5176-4370-99E3-0069C87A9448}" type="slidenum">
              <a:rPr lang="en-US" smtClean="0"/>
              <a:pPr/>
              <a:t>‹#›</a:t>
            </a:fld>
            <a:endParaRPr lang="en-US"/>
          </a:p>
        </p:txBody>
      </p:sp>
    </p:spTree>
    <p:extLst>
      <p:ext uri="{BB962C8B-B14F-4D97-AF65-F5344CB8AC3E}">
        <p14:creationId xmlns:p14="http://schemas.microsoft.com/office/powerpoint/2010/main" xmlns="" val="327199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F51EC-9B9E-44A7-B1DF-C15828FE6524}" type="datetimeFigureOut">
              <a:rPr lang="en-US" smtClean="0"/>
              <a:pPr/>
              <a:t>9/13/2015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8A8A1-E2B8-4BD1-8409-EFE61EA494FD}" type="slidenum">
              <a:rPr lang="en-US" smtClean="0"/>
              <a:pPr/>
              <a:t>‹#›</a:t>
            </a:fld>
            <a:endParaRPr lang="en-US"/>
          </a:p>
        </p:txBody>
      </p:sp>
    </p:spTree>
    <p:extLst>
      <p:ext uri="{BB962C8B-B14F-4D97-AF65-F5344CB8AC3E}">
        <p14:creationId xmlns:p14="http://schemas.microsoft.com/office/powerpoint/2010/main" xmlns="" val="182640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1</a:t>
            </a:fld>
            <a:endParaRPr lang="en-US"/>
          </a:p>
        </p:txBody>
      </p:sp>
    </p:spTree>
    <p:extLst>
      <p:ext uri="{BB962C8B-B14F-4D97-AF65-F5344CB8AC3E}">
        <p14:creationId xmlns:p14="http://schemas.microsoft.com/office/powerpoint/2010/main" xmlns="" val="2296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8A8A1-E2B8-4BD1-8409-EFE61EA494FD}" type="slidenum">
              <a:rPr lang="en-US" smtClean="0"/>
              <a:pPr/>
              <a:t>2</a:t>
            </a:fld>
            <a:endParaRPr lang="en-US"/>
          </a:p>
        </p:txBody>
      </p:sp>
    </p:spTree>
    <p:extLst>
      <p:ext uri="{BB962C8B-B14F-4D97-AF65-F5344CB8AC3E}">
        <p14:creationId xmlns:p14="http://schemas.microsoft.com/office/powerpoint/2010/main" xmlns="" val="128863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t="-90000" b="-10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srcRect t="16072"/>
          <a:stretch/>
        </p:blipFill>
        <p:spPr>
          <a:xfrm>
            <a:off x="600075" y="4949099"/>
            <a:ext cx="7858125" cy="1223101"/>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1988545" y="5602069"/>
            <a:ext cx="6477000" cy="646331"/>
          </a:xfrm>
          <a:prstGeom prst="rect">
            <a:avLst/>
          </a:prstGeom>
        </p:spPr>
        <p:txBody>
          <a:bodyPr wrap="square">
            <a:spAutoFit/>
          </a:bodyPr>
          <a:lstStyle/>
          <a:p>
            <a:r>
              <a:rPr lang="en-US" dirty="0" smtClean="0">
                <a:solidFill>
                  <a:srgbClr val="002060"/>
                </a:solidFill>
                <a:latin typeface="Tw Cen MT" panose="020B0602020104020603" pitchFamily="34" charset="0"/>
              </a:rPr>
              <a:t>College of Education</a:t>
            </a:r>
          </a:p>
          <a:p>
            <a:r>
              <a:rPr lang="en-US" b="1" dirty="0" smtClean="0">
                <a:solidFill>
                  <a:srgbClr val="002060"/>
                </a:solidFill>
                <a:latin typeface="Tw Cen MT" panose="020B0602020104020603" pitchFamily="34" charset="0"/>
              </a:rPr>
              <a:t>School of Continuing and Distance Education</a:t>
            </a:r>
            <a:endParaRPr lang="en-US" b="1" dirty="0">
              <a:solidFill>
                <a:srgbClr val="002060"/>
              </a:solidFill>
              <a:latin typeface="Tw Cen MT" panose="020B0602020104020603" pitchFamily="34" charset="0"/>
            </a:endParaRPr>
          </a:p>
        </p:txBody>
      </p:sp>
      <p:sp>
        <p:nvSpPr>
          <p:cNvPr id="9" name="TextBox 8"/>
          <p:cNvSpPr txBox="1"/>
          <p:nvPr userDrawn="1"/>
        </p:nvSpPr>
        <p:spPr>
          <a:xfrm>
            <a:off x="7010400" y="6362838"/>
            <a:ext cx="2133600" cy="390732"/>
          </a:xfrm>
          <a:prstGeom prst="rect">
            <a:avLst/>
          </a:prstGeom>
          <a:solidFill>
            <a:schemeClr val="bg1"/>
          </a:solidFill>
        </p:spPr>
        <p:txBody>
          <a:bodyPr wrap="square" rtlCol="0">
            <a:spAutoFit/>
          </a:bodyPr>
          <a:lstStyle/>
          <a:p>
            <a:endParaRPr lang="en-US" dirty="0"/>
          </a:p>
        </p:txBody>
      </p:sp>
      <p:sp>
        <p:nvSpPr>
          <p:cNvPr id="13" name="Slide Number Placeholder 5"/>
          <p:cNvSpPr>
            <a:spLocks noGrp="1"/>
          </p:cNvSpPr>
          <p:nvPr>
            <p:ph type="sldNum" sz="quarter" idx="4"/>
          </p:nvPr>
        </p:nvSpPr>
        <p:spPr>
          <a:xfrm>
            <a:off x="228600" y="6393013"/>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
        <p:nvSpPr>
          <p:cNvPr id="14" name="TextBox 13"/>
          <p:cNvSpPr txBox="1"/>
          <p:nvPr userDrawn="1"/>
        </p:nvSpPr>
        <p:spPr>
          <a:xfrm>
            <a:off x="1988545" y="6172200"/>
            <a:ext cx="3124200" cy="307777"/>
          </a:xfrm>
          <a:prstGeom prst="rect">
            <a:avLst/>
          </a:prstGeom>
          <a:noFill/>
        </p:spPr>
        <p:txBody>
          <a:bodyPr wrap="square" rtlCol="0">
            <a:spAutoFit/>
          </a:bodyPr>
          <a:lstStyle/>
          <a:p>
            <a:r>
              <a:rPr lang="en-US" sz="1400" b="0" kern="1200" dirty="0" smtClean="0">
                <a:solidFill>
                  <a:srgbClr val="002060"/>
                </a:solidFill>
                <a:latin typeface="Tw Cen MT" panose="020B0602020104020603" pitchFamily="34" charset="0"/>
                <a:ea typeface="+mn-ea"/>
                <a:cs typeface="+mn-cs"/>
              </a:rPr>
              <a:t>2014/2015 – 2016/2017</a:t>
            </a:r>
            <a:endParaRPr lang="en-US" sz="1400" b="0" kern="1200" dirty="0">
              <a:solidFill>
                <a:srgbClr val="002060"/>
              </a:solidFill>
              <a:latin typeface="Tw Cen MT" panose="020B0602020104020603" pitchFamily="34" charset="0"/>
              <a:ea typeface="+mn-ea"/>
              <a:cs typeface="+mn-cs"/>
            </a:endParaRPr>
          </a:p>
        </p:txBody>
      </p:sp>
    </p:spTree>
    <p:extLst>
      <p:ext uri="{BB962C8B-B14F-4D97-AF65-F5344CB8AC3E}">
        <p14:creationId xmlns:p14="http://schemas.microsoft.com/office/powerpoint/2010/main" xmlns="" val="30977708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4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9D2CB103-8D07-4BCC-B2C2-56B935B92000}" type="datetime1">
              <a:rPr lang="en-US" smtClean="0"/>
              <a:pPr/>
              <a:t>9/13/2015</a:t>
            </a:fld>
            <a:endParaRPr lang="en-US" dirty="0"/>
          </a:p>
        </p:txBody>
      </p:sp>
      <p:sp>
        <p:nvSpPr>
          <p:cNvPr id="11"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357053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B120138-0896-4473-BE39-9DAAF25F0B9E}"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412219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908A9B24-2DFF-4A7D-8F4C-5A03421F0BE3}"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1405295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AC91DFCB-C6FE-4155-81B1-F2C26A8F0089}" type="datetime1">
              <a:rPr lang="en-US" smtClean="0"/>
              <a:pPr/>
              <a:t>9/13/2015</a:t>
            </a:fld>
            <a:endParaRPr lang="en-US" dirty="0"/>
          </a:p>
        </p:txBody>
      </p:sp>
      <p:sp>
        <p:nvSpPr>
          <p:cNvPr id="11" name="Footer Placeholder 4"/>
          <p:cNvSpPr>
            <a:spLocks noGrp="1"/>
          </p:cNvSpPr>
          <p:nvPr>
            <p:ph type="ftr" sz="quarter" idx="11"/>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12"/>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6184581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D762D5FB-9B18-41B0-BB14-4C52CF93577B}" type="datetime1">
              <a:rPr lang="en-US" smtClean="0"/>
              <a:pPr/>
              <a:t>9/13/2015</a:t>
            </a:fld>
            <a:endParaRPr lang="en-US" dirty="0"/>
          </a:p>
        </p:txBody>
      </p:sp>
      <p:sp>
        <p:nvSpPr>
          <p:cNvPr id="7"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9"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865495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2747C29-8450-4444-B5DF-A0B5F9EFFF57}" type="datetime1">
              <a:rPr lang="en-US" smtClean="0"/>
              <a:pPr/>
              <a:t>9/13/2015</a:t>
            </a:fld>
            <a:endParaRPr lang="en-US" dirty="0"/>
          </a:p>
        </p:txBody>
      </p:sp>
      <p:sp>
        <p:nvSpPr>
          <p:cNvPr id="6"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8"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4548454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D2615C31-E286-47EA-A8CF-89AD5484102F}"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13205463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4104860" y="6362838"/>
            <a:ext cx="1152940" cy="365125"/>
          </a:xfrm>
          <a:prstGeom prst="rect">
            <a:avLst/>
          </a:prstGeom>
        </p:spPr>
        <p:txBody>
          <a:bodyPr/>
          <a:lstStyle>
            <a:lvl1pPr>
              <a:defRPr sz="1000"/>
            </a:lvl1pPr>
          </a:lstStyle>
          <a:p>
            <a:fld id="{5115561A-62CE-4943-AC2A-36EDFADD7B30}" type="datetime1">
              <a:rPr lang="en-US" smtClean="0"/>
              <a:pPr/>
              <a:t>9/13/2015</a:t>
            </a:fld>
            <a:endParaRPr lang="en-US" dirty="0"/>
          </a:p>
        </p:txBody>
      </p:sp>
      <p:sp>
        <p:nvSpPr>
          <p:cNvPr id="9"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1"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6849705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0FA4D94-4213-4210-8AF2-8B598C570C46}"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4234232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64075A0E-8CCB-43FA-ADEE-BDE796473683}" type="datetime1">
              <a:rPr lang="en-US" smtClean="0"/>
              <a:pPr/>
              <a:t>9/13/2015</a:t>
            </a:fld>
            <a:endParaRPr lang="en-US" dirty="0"/>
          </a:p>
        </p:txBody>
      </p:sp>
      <p:sp>
        <p:nvSpPr>
          <p:cNvPr id="8"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0"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36861015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34"/>
        <p:cNvGrpSpPr/>
        <p:nvPr/>
      </p:nvGrpSpPr>
      <p:grpSpPr>
        <a:xfrm>
          <a:off x="0" y="0"/>
          <a:ext cx="0" cy="0"/>
          <a:chOff x="0" y="0"/>
          <a:chExt cx="0" cy="0"/>
        </a:xfrm>
      </p:grpSpPr>
      <p:sp>
        <p:nvSpPr>
          <p:cNvPr id="60" name="Shape 60"/>
          <p:cNvSpPr txBox="1">
            <a:spLocks noGrp="1"/>
          </p:cNvSpPr>
          <p:nvPr>
            <p:ph type="body" idx="1"/>
          </p:nvPr>
        </p:nvSpPr>
        <p:spPr>
          <a:xfrm>
            <a:off x="381000" y="1828800"/>
            <a:ext cx="8229600" cy="4830899"/>
          </a:xfrm>
          <a:prstGeom prst="rect">
            <a:avLst/>
          </a:prstGeom>
          <a:noFill/>
          <a:ln>
            <a:noFill/>
          </a:ln>
        </p:spPr>
        <p:txBody>
          <a:bodyPr lIns="91425" tIns="91425" rIns="91425" bIns="91425" anchor="t" anchorCtr="0"/>
          <a:lstStyle>
            <a:lvl1pPr rtl="0">
              <a:defRPr sz="2400"/>
            </a:lvl1pPr>
            <a:lvl2pPr rtl="0">
              <a:defRPr sz="2400"/>
            </a:lvl2pPr>
            <a:lvl3pPr rtl="0">
              <a:defRPr sz="2400"/>
            </a:lvl3pPr>
            <a:lvl4pPr rtl="0">
              <a:defRPr sz="1800"/>
            </a:lvl4pPr>
            <a:lvl5pPr rtl="0">
              <a:defRPr sz="1800"/>
            </a:lvl5pPr>
            <a:lvl6pPr rtl="0">
              <a:defRPr sz="1800"/>
            </a:lvl6pPr>
            <a:lvl7pPr rtl="0">
              <a:defRPr sz="1800"/>
            </a:lvl7pPr>
            <a:lvl8pPr rtl="0">
              <a:defRPr sz="1800"/>
            </a:lvl8pPr>
            <a:lvl9pPr rtl="0">
              <a:defRPr sz="1800"/>
            </a:lvl9pPr>
          </a:lstStyle>
          <a:p>
            <a:endParaRPr dirty="0"/>
          </a:p>
        </p:txBody>
      </p:sp>
      <p:sp>
        <p:nvSpPr>
          <p:cNvPr id="35" name="Shape 35"/>
          <p:cNvSpPr txBox="1">
            <a:spLocks noGrp="1"/>
          </p:cNvSpPr>
          <p:nvPr>
            <p:ph type="title"/>
          </p:nvPr>
        </p:nvSpPr>
        <p:spPr>
          <a:xfrm>
            <a:off x="457200" y="274637"/>
            <a:ext cx="6705599" cy="901199"/>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bg1"/>
                </a:solidFill>
                <a:latin typeface="Arial"/>
                <a:ea typeface="Arial"/>
                <a:cs typeface="Arial"/>
                <a:sym typeface="Arial"/>
              </a:defRPr>
            </a:lvl1pPr>
            <a:lvl2pPr algn="l" rtl="0">
              <a:spcBef>
                <a:spcPts val="0"/>
              </a:spcBef>
              <a:buSzPct val="100000"/>
              <a:buFont typeface="Arial"/>
              <a:buNone/>
              <a:defRPr sz="3600" b="1">
                <a:solidFill>
                  <a:schemeClr val="dk2"/>
                </a:solidFill>
                <a:latin typeface="Arial"/>
                <a:ea typeface="Arial"/>
                <a:cs typeface="Arial"/>
                <a:sym typeface="Arial"/>
              </a:defRPr>
            </a:lvl2pPr>
            <a:lvl3pPr algn="l" rtl="0">
              <a:spcBef>
                <a:spcPts val="0"/>
              </a:spcBef>
              <a:buSzPct val="100000"/>
              <a:buFont typeface="Arial"/>
              <a:buNone/>
              <a:defRPr sz="3600" b="1">
                <a:solidFill>
                  <a:schemeClr val="dk2"/>
                </a:solidFill>
                <a:latin typeface="Arial"/>
                <a:ea typeface="Arial"/>
                <a:cs typeface="Arial"/>
                <a:sym typeface="Arial"/>
              </a:defRPr>
            </a:lvl3pPr>
            <a:lvl4pPr algn="l" rtl="0">
              <a:spcBef>
                <a:spcPts val="0"/>
              </a:spcBef>
              <a:buSzPct val="100000"/>
              <a:buFont typeface="Arial"/>
              <a:buNone/>
              <a:defRPr sz="3600" b="1">
                <a:solidFill>
                  <a:schemeClr val="dk2"/>
                </a:solidFill>
                <a:latin typeface="Arial"/>
                <a:ea typeface="Arial"/>
                <a:cs typeface="Arial"/>
                <a:sym typeface="Arial"/>
              </a:defRPr>
            </a:lvl4pPr>
            <a:lvl5pPr algn="l" rtl="0">
              <a:spcBef>
                <a:spcPts val="0"/>
              </a:spcBef>
              <a:buSzPct val="100000"/>
              <a:buFont typeface="Arial"/>
              <a:buNone/>
              <a:defRPr sz="3600" b="1">
                <a:solidFill>
                  <a:schemeClr val="dk2"/>
                </a:solidFill>
                <a:latin typeface="Arial"/>
                <a:ea typeface="Arial"/>
                <a:cs typeface="Arial"/>
                <a:sym typeface="Arial"/>
              </a:defRPr>
            </a:lvl5pPr>
            <a:lvl6pPr algn="l" rtl="0">
              <a:spcBef>
                <a:spcPts val="0"/>
              </a:spcBef>
              <a:buSzPct val="100000"/>
              <a:buFont typeface="Arial"/>
              <a:buNone/>
              <a:defRPr sz="3600" b="1">
                <a:solidFill>
                  <a:schemeClr val="dk2"/>
                </a:solidFill>
                <a:latin typeface="Arial"/>
                <a:ea typeface="Arial"/>
                <a:cs typeface="Arial"/>
                <a:sym typeface="Arial"/>
              </a:defRPr>
            </a:lvl6pPr>
            <a:lvl7pPr algn="l" rtl="0">
              <a:spcBef>
                <a:spcPts val="0"/>
              </a:spcBef>
              <a:buSzPct val="100000"/>
              <a:buFont typeface="Arial"/>
              <a:buNone/>
              <a:defRPr sz="3600" b="1">
                <a:solidFill>
                  <a:schemeClr val="dk2"/>
                </a:solidFill>
                <a:latin typeface="Arial"/>
                <a:ea typeface="Arial"/>
                <a:cs typeface="Arial"/>
                <a:sym typeface="Arial"/>
              </a:defRPr>
            </a:lvl7pPr>
            <a:lvl8pPr algn="l" rtl="0">
              <a:spcBef>
                <a:spcPts val="0"/>
              </a:spcBef>
              <a:buSzPct val="100000"/>
              <a:buFont typeface="Arial"/>
              <a:buNone/>
              <a:defRPr sz="3600" b="1">
                <a:solidFill>
                  <a:schemeClr val="dk2"/>
                </a:solidFill>
                <a:latin typeface="Arial"/>
                <a:ea typeface="Arial"/>
                <a:cs typeface="Arial"/>
                <a:sym typeface="Arial"/>
              </a:defRPr>
            </a:lvl8pPr>
            <a:lvl9pPr algn="l" rtl="0">
              <a:spcBef>
                <a:spcPts val="0"/>
              </a:spcBef>
              <a:buSzPct val="100000"/>
              <a:buFont typeface="Arial"/>
              <a:buNone/>
              <a:defRPr sz="3600" b="1">
                <a:solidFill>
                  <a:schemeClr val="dk2"/>
                </a:solidFill>
                <a:latin typeface="Arial"/>
                <a:ea typeface="Arial"/>
                <a:cs typeface="Arial"/>
                <a:sym typeface="Arial"/>
              </a:defRPr>
            </a:lvl9pPr>
          </a:lstStyle>
          <a:p>
            <a:endParaRPr/>
          </a:p>
        </p:txBody>
      </p:sp>
      <p:sp>
        <p:nvSpPr>
          <p:cNvPr id="59" name="Shape 59"/>
          <p:cNvSpPr/>
          <p:nvPr/>
        </p:nvSpPr>
        <p:spPr>
          <a:xfrm>
            <a:off x="5791200" y="6400800"/>
            <a:ext cx="2895600" cy="365099"/>
          </a:xfrm>
          <a:prstGeom prst="rect">
            <a:avLst/>
          </a:prstGeom>
          <a:noFill/>
          <a:ln>
            <a:noFill/>
          </a:ln>
        </p:spPr>
        <p:txBody>
          <a:bodyPr lIns="91425" tIns="45700" rIns="91425" bIns="45700" anchor="t" anchorCtr="0">
            <a:spAutoFit/>
          </a:bodyPr>
          <a:lstStyle/>
          <a:p>
            <a:pPr marL="0" marR="0" lvl="0" indent="0" algn="r" rtl="0">
              <a:buNone/>
            </a:pPr>
            <a:r>
              <a:rPr lang="en" sz="700" b="0" i="0" u="none" strike="noStrike" cap="none" baseline="0">
                <a:solidFill>
                  <a:schemeClr val="lt2"/>
                </a:solidFill>
                <a:latin typeface="Arial"/>
                <a:ea typeface="Arial"/>
                <a:cs typeface="Arial"/>
                <a:sym typeface="Arial"/>
              </a:rPr>
              <a:t>Google Confidential and Proprietary</a:t>
            </a:r>
          </a:p>
        </p:txBody>
      </p:sp>
    </p:spTree>
    <p:extLst>
      <p:ext uri="{BB962C8B-B14F-4D97-AF65-F5344CB8AC3E}">
        <p14:creationId xmlns:p14="http://schemas.microsoft.com/office/powerpoint/2010/main" xmlns="" val="102031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b="-10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stretch>
            <a:fillRect/>
          </a:stretch>
        </p:blipFill>
        <p:spPr>
          <a:xfrm>
            <a:off x="7086599" y="6388445"/>
            <a:ext cx="2057401" cy="400291"/>
          </a:xfrm>
          <a:prstGeom prst="rect">
            <a:avLst/>
          </a:prstGeom>
        </p:spPr>
      </p:pic>
      <p:sp useBgFill="1">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3"/>
          <p:cNvSpPr>
            <a:spLocks noGrp="1"/>
          </p:cNvSpPr>
          <p:nvPr>
            <p:ph type="dt" sz="half" idx="2"/>
          </p:nvPr>
        </p:nvSpPr>
        <p:spPr>
          <a:xfrm>
            <a:off x="4104860" y="6362838"/>
            <a:ext cx="1152940" cy="365125"/>
          </a:xfrm>
          <a:prstGeom prst="rect">
            <a:avLst/>
          </a:prstGeom>
        </p:spPr>
        <p:txBody>
          <a:bodyPr/>
          <a:lstStyle>
            <a:lvl1pPr>
              <a:defRPr sz="1000"/>
            </a:lvl1pPr>
          </a:lstStyle>
          <a:p>
            <a:fld id="{E5711AA9-49D3-4DF7-9EBA-5763C143474B}" type="datetime1">
              <a:rPr lang="en-US" smtClean="0"/>
              <a:pPr/>
              <a:t>9/13/2015</a:t>
            </a:fld>
            <a:endParaRPr lang="en-US" dirty="0"/>
          </a:p>
        </p:txBody>
      </p:sp>
      <p:sp>
        <p:nvSpPr>
          <p:cNvPr id="12" name="Footer Placeholder 4"/>
          <p:cNvSpPr>
            <a:spLocks noGrp="1"/>
          </p:cNvSpPr>
          <p:nvPr>
            <p:ph type="ftr" sz="quarter" idx="3"/>
          </p:nvPr>
        </p:nvSpPr>
        <p:spPr>
          <a:xfrm>
            <a:off x="152400" y="6388445"/>
            <a:ext cx="3124200" cy="365125"/>
          </a:xfrm>
          <a:prstGeom prst="rect">
            <a:avLst/>
          </a:prstGeom>
        </p:spPr>
        <p:txBody>
          <a:bodyPr/>
          <a:lstStyle>
            <a:lvl1pPr>
              <a:defRPr sz="1100"/>
            </a:lvl1pPr>
          </a:lstStyle>
          <a:p>
            <a:r>
              <a:rPr lang="en-US" smtClean="0"/>
              <a:t>Dr. Perpetua Dadzie, Dept of Information Studies</a:t>
            </a:r>
            <a:endParaRPr lang="en-US" dirty="0"/>
          </a:p>
        </p:txBody>
      </p:sp>
      <p:sp>
        <p:nvSpPr>
          <p:cNvPr id="13" name="Slide Number Placeholder 5"/>
          <p:cNvSpPr>
            <a:spLocks noGrp="1"/>
          </p:cNvSpPr>
          <p:nvPr>
            <p:ph type="sldNum" sz="quarter" idx="4"/>
          </p:nvPr>
        </p:nvSpPr>
        <p:spPr>
          <a:xfrm>
            <a:off x="5410200" y="6362838"/>
            <a:ext cx="1447800" cy="365125"/>
          </a:xfrm>
          <a:prstGeom prst="rect">
            <a:avLst/>
          </a:prstGeom>
        </p:spPr>
        <p:txBody>
          <a:bodyPr/>
          <a:lstStyle>
            <a:lvl1pPr>
              <a:defRPr sz="1100" b="1"/>
            </a:lvl1pPr>
          </a:lstStyle>
          <a:p>
            <a:r>
              <a:rPr lang="en-US" dirty="0" smtClean="0"/>
              <a:t>Slide </a:t>
            </a:r>
            <a:fld id="{FD3DDBF2-094B-4CA4-965C-FB22D307DBD7}" type="slidenum">
              <a:rPr lang="en-US" smtClean="0"/>
              <a:pPr/>
              <a:t>‹#›</a:t>
            </a:fld>
            <a:endParaRPr lang="en-US" dirty="0"/>
          </a:p>
        </p:txBody>
      </p:sp>
    </p:spTree>
    <p:extLst>
      <p:ext uri="{BB962C8B-B14F-4D97-AF65-F5344CB8AC3E}">
        <p14:creationId xmlns:p14="http://schemas.microsoft.com/office/powerpoint/2010/main" xmlns="" val="209732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roni.gov.uk/index/new_to_archives/what_are_archives_and_records.htm" TargetMode="External"/><Relationship Id="rId2" Type="http://schemas.openxmlformats.org/officeDocument/2006/relationships/hyperlink" Target="https://en.wikipedia.org/wiki/Museu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britannica.com/EBchecked/topic/33033/archives" TargetMode="External"/><Relationship Id="rId2" Type="http://schemas.openxmlformats.org/officeDocument/2006/relationships/hyperlink" Target="http://en.wikipedia.org/wiki/Primary_sourc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Libraries" TargetMode="External"/><Relationship Id="rId2" Type="http://schemas.openxmlformats.org/officeDocument/2006/relationships/hyperlink" Target="http://en.wikipedia.org/wiki/Book"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Government" TargetMode="External"/><Relationship Id="rId2" Type="http://schemas.openxmlformats.org/officeDocument/2006/relationships/hyperlink" Target="http://en.wikipedia.org/wiki/Corporation" TargetMode="External"/><Relationship Id="rId1" Type="http://schemas.openxmlformats.org/officeDocument/2006/relationships/slideLayout" Target="../slideLayouts/slideLayout2.xml"/><Relationship Id="rId4" Type="http://schemas.openxmlformats.org/officeDocument/2006/relationships/hyperlink" Target="http://en.wikipedia.org/wiki/Archivis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n.wikipedia.org/wiki/Universities" TargetMode="External"/><Relationship Id="rId7" Type="http://schemas.openxmlformats.org/officeDocument/2006/relationships/hyperlink" Target="http://en.wikipedia.org/wiki/Thesis" TargetMode="External"/><Relationship Id="rId2" Type="http://schemas.openxmlformats.org/officeDocument/2006/relationships/hyperlink" Target="http://en.wikipedia.org/wiki/College" TargetMode="External"/><Relationship Id="rId1" Type="http://schemas.openxmlformats.org/officeDocument/2006/relationships/slideLayout" Target="../slideLayouts/slideLayout2.xml"/><Relationship Id="rId6" Type="http://schemas.openxmlformats.org/officeDocument/2006/relationships/hyperlink" Target="http://en.wikipedia.org/wiki/Librarian" TargetMode="External"/><Relationship Id="rId5" Type="http://schemas.openxmlformats.org/officeDocument/2006/relationships/hyperlink" Target="http://en.wikipedia.org/wiki/Archivist" TargetMode="External"/><Relationship Id="rId4" Type="http://schemas.openxmlformats.org/officeDocument/2006/relationships/hyperlink" Target="http://en.wikipedia.org/wiki/Library"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en.wikipedia.org/wiki/Historians" TargetMode="External"/><Relationship Id="rId3" Type="http://schemas.openxmlformats.org/officeDocument/2006/relationships/hyperlink" Target="http://en.wikipedia.org/wiki/Brand" TargetMode="External"/><Relationship Id="rId7" Type="http://schemas.openxmlformats.org/officeDocument/2006/relationships/hyperlink" Target="http://en.wikipedia.org/wiki/Writers" TargetMode="External"/><Relationship Id="rId2" Type="http://schemas.openxmlformats.org/officeDocument/2006/relationships/hyperlink" Target="http://en.wikipedia.org/wiki/Business" TargetMode="External"/><Relationship Id="rId1" Type="http://schemas.openxmlformats.org/officeDocument/2006/relationships/slideLayout" Target="../slideLayouts/slideLayout2.xml"/><Relationship Id="rId6" Type="http://schemas.openxmlformats.org/officeDocument/2006/relationships/hyperlink" Target="http://en.wikipedia.org/wiki/Genealogists" TargetMode="External"/><Relationship Id="rId5" Type="http://schemas.openxmlformats.org/officeDocument/2006/relationships/hyperlink" Target="http://en.wikipedia.org/wiki/Reporters" TargetMode="External"/><Relationship Id="rId4" Type="http://schemas.openxmlformats.org/officeDocument/2006/relationships/hyperlink" Target="http://en.wikipedia.org/wiki/Government" TargetMode="External"/><Relationship Id="rId9" Type="http://schemas.openxmlformats.org/officeDocument/2006/relationships/hyperlink" Target="http://en.wikipedia.org/wiki/Student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List_of_Historical_Societies" TargetMode="External"/><Relationship Id="rId2" Type="http://schemas.openxmlformats.org/officeDocument/2006/relationships/hyperlink" Target="http://en.wikipedia.org/wiki/Non-profit" TargetMode="External"/><Relationship Id="rId1" Type="http://schemas.openxmlformats.org/officeDocument/2006/relationships/slideLayout" Target="../slideLayouts/slideLayout2.xml"/><Relationship Id="rId5" Type="http://schemas.openxmlformats.org/officeDocument/2006/relationships/hyperlink" Target="http://en.wikipedia.org/wiki/Grant_(money)" TargetMode="External"/><Relationship Id="rId4" Type="http://schemas.openxmlformats.org/officeDocument/2006/relationships/hyperlink" Target="http://en.wikipedia.org/wiki/Foundation_(charity)"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en.wikipedia.org/wiki/Provenance" TargetMode="External"/><Relationship Id="rId2" Type="http://schemas.openxmlformats.org/officeDocument/2006/relationships/hyperlink" Target="http://en.wikipedia.org/wiki/Accession" TargetMode="External"/><Relationship Id="rId1" Type="http://schemas.openxmlformats.org/officeDocument/2006/relationships/slideLayout" Target="../slideLayouts/slideLayout2.xml"/><Relationship Id="rId4" Type="http://schemas.openxmlformats.org/officeDocument/2006/relationships/hyperlink" Target="http://en.wikipedia.org/wiki/Curato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en.wikipedia.org/wiki/History" TargetMode="External"/><Relationship Id="rId13" Type="http://schemas.openxmlformats.org/officeDocument/2006/relationships/hyperlink" Target="http://en.wikipedia.org/wiki/Children's_museum" TargetMode="External"/><Relationship Id="rId18" Type="http://schemas.openxmlformats.org/officeDocument/2006/relationships/hyperlink" Target="http://en.wikipedia.org/wiki/Philately" TargetMode="External"/><Relationship Id="rId26" Type="http://schemas.openxmlformats.org/officeDocument/2006/relationships/hyperlink" Target="http://en.wikipedia.org/wiki/Old_master_print" TargetMode="External"/><Relationship Id="rId3" Type="http://schemas.openxmlformats.org/officeDocument/2006/relationships/hyperlink" Target="http://en.wikipedia.org/wiki/Applied_art" TargetMode="External"/><Relationship Id="rId21" Type="http://schemas.openxmlformats.org/officeDocument/2006/relationships/hyperlink" Target="http://en.wikipedia.org/wiki/Visual_art" TargetMode="External"/><Relationship Id="rId7" Type="http://schemas.openxmlformats.org/officeDocument/2006/relationships/hyperlink" Target="http://en.wikipedia.org/wiki/Ethnology" TargetMode="External"/><Relationship Id="rId12" Type="http://schemas.openxmlformats.org/officeDocument/2006/relationships/hyperlink" Target="http://en.wikipedia.org/wiki/Technology" TargetMode="External"/><Relationship Id="rId17" Type="http://schemas.openxmlformats.org/officeDocument/2006/relationships/hyperlink" Target="http://en.wikipedia.org/wiki/Zoological_garden" TargetMode="External"/><Relationship Id="rId25" Type="http://schemas.openxmlformats.org/officeDocument/2006/relationships/hyperlink" Target="http://en.wikipedia.org/wiki/Drawing" TargetMode="External"/><Relationship Id="rId2" Type="http://schemas.openxmlformats.org/officeDocument/2006/relationships/hyperlink" Target="http://en.wikipedia.org/wiki/Fine_arts" TargetMode="External"/><Relationship Id="rId16" Type="http://schemas.openxmlformats.org/officeDocument/2006/relationships/hyperlink" Target="http://en.wikipedia.org/wiki/Botanical_gardens" TargetMode="External"/><Relationship Id="rId20" Type="http://schemas.openxmlformats.org/officeDocument/2006/relationships/hyperlink" Target="http://en.wikipedia.org/wiki/Art_objects" TargetMode="External"/><Relationship Id="rId29" Type="http://schemas.openxmlformats.org/officeDocument/2006/relationships/hyperlink" Target="http://en.wikipedia.org/wiki/Metalwork" TargetMode="External"/><Relationship Id="rId1" Type="http://schemas.openxmlformats.org/officeDocument/2006/relationships/slideLayout" Target="../slideLayouts/slideLayout2.xml"/><Relationship Id="rId6" Type="http://schemas.openxmlformats.org/officeDocument/2006/relationships/hyperlink" Target="http://en.wikipedia.org/wiki/Anthropology" TargetMode="External"/><Relationship Id="rId11" Type="http://schemas.openxmlformats.org/officeDocument/2006/relationships/hyperlink" Target="http://en.wikipedia.org/wiki/Science" TargetMode="External"/><Relationship Id="rId24" Type="http://schemas.openxmlformats.org/officeDocument/2006/relationships/hyperlink" Target="http://en.wikipedia.org/wiki/Sculpture" TargetMode="External"/><Relationship Id="rId5" Type="http://schemas.openxmlformats.org/officeDocument/2006/relationships/hyperlink" Target="http://en.wikipedia.org/wiki/Archaeology" TargetMode="External"/><Relationship Id="rId15" Type="http://schemas.openxmlformats.org/officeDocument/2006/relationships/hyperlink" Target="http://en.wikipedia.org/wiki/Numismatics" TargetMode="External"/><Relationship Id="rId23" Type="http://schemas.openxmlformats.org/officeDocument/2006/relationships/hyperlink" Target="http://en.wikipedia.org/wiki/Illustration" TargetMode="External"/><Relationship Id="rId28" Type="http://schemas.openxmlformats.org/officeDocument/2006/relationships/hyperlink" Target="http://en.wikipedia.org/wiki/Ceramics_(art)" TargetMode="External"/><Relationship Id="rId10" Type="http://schemas.openxmlformats.org/officeDocument/2006/relationships/hyperlink" Target="http://en.wikipedia.org/wiki/Military_history" TargetMode="External"/><Relationship Id="rId19" Type="http://schemas.openxmlformats.org/officeDocument/2006/relationships/hyperlink" Target="http://en.wikipedia.org/wiki/Art_museum" TargetMode="External"/><Relationship Id="rId31" Type="http://schemas.openxmlformats.org/officeDocument/2006/relationships/hyperlink" Target="http://en.wikipedia.org/wiki/Video_Art" TargetMode="External"/><Relationship Id="rId4" Type="http://schemas.openxmlformats.org/officeDocument/2006/relationships/hyperlink" Target="http://en.wikipedia.org/wiki/Craft" TargetMode="External"/><Relationship Id="rId9" Type="http://schemas.openxmlformats.org/officeDocument/2006/relationships/hyperlink" Target="http://en.wikipedia.org/wiki/Cultural_history" TargetMode="External"/><Relationship Id="rId14" Type="http://schemas.openxmlformats.org/officeDocument/2006/relationships/hyperlink" Target="http://en.wikipedia.org/wiki/Natural_history" TargetMode="External"/><Relationship Id="rId22" Type="http://schemas.openxmlformats.org/officeDocument/2006/relationships/hyperlink" Target="http://en.wikipedia.org/wiki/Painting" TargetMode="External"/><Relationship Id="rId27" Type="http://schemas.openxmlformats.org/officeDocument/2006/relationships/hyperlink" Target="http://en.wikipedia.org/wiki/Print_room" TargetMode="External"/><Relationship Id="rId30" Type="http://schemas.openxmlformats.org/officeDocument/2006/relationships/hyperlink" Target="http://en.wikipedia.org/wiki/Artist's_book"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en.wikipedia.org/wiki/Railway_museums" TargetMode="External"/><Relationship Id="rId3" Type="http://schemas.openxmlformats.org/officeDocument/2006/relationships/hyperlink" Target="http://en.wikipedia.org/wiki/History" TargetMode="External"/><Relationship Id="rId7" Type="http://schemas.openxmlformats.org/officeDocument/2006/relationships/hyperlink" Target="http://en.wikipedia.org/wiki/Aviation" TargetMode="External"/><Relationship Id="rId2" Type="http://schemas.openxmlformats.org/officeDocument/2006/relationships/hyperlink" Target="http://en.wikipedia.org/w/index.php?title=History_museum&amp;action=edit&amp;redlink=1" TargetMode="External"/><Relationship Id="rId1" Type="http://schemas.openxmlformats.org/officeDocument/2006/relationships/slideLayout" Target="../slideLayouts/slideLayout2.xml"/><Relationship Id="rId6" Type="http://schemas.openxmlformats.org/officeDocument/2006/relationships/hyperlink" Target="http://en.wikipedia.org/wiki/Computer" TargetMode="External"/><Relationship Id="rId11" Type="http://schemas.openxmlformats.org/officeDocument/2006/relationships/hyperlink" Target="http://en.wikipedia.org/wiki/Animal_kingdom" TargetMode="External"/><Relationship Id="rId5" Type="http://schemas.openxmlformats.org/officeDocument/2006/relationships/hyperlink" Target="http://en.wikipedia.org/wiki/Science_museum" TargetMode="External"/><Relationship Id="rId10" Type="http://schemas.openxmlformats.org/officeDocument/2006/relationships/hyperlink" Target="http://en.wikipedia.org/wiki/Astronomy" TargetMode="External"/><Relationship Id="rId4" Type="http://schemas.openxmlformats.org/officeDocument/2006/relationships/hyperlink" Target="http://en.wikipedia.org/wiki/Category:Archaeology_museums" TargetMode="External"/><Relationship Id="rId9" Type="http://schemas.openxmlformats.org/officeDocument/2006/relationships/hyperlink" Target="http://en.wikipedia.org/wiki/Physic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553"/>
            <a:ext cx="7772400" cy="1470025"/>
          </a:xfrm>
        </p:spPr>
        <p:txBody>
          <a:bodyPr>
            <a:normAutofit fontScale="90000"/>
          </a:bodyPr>
          <a:lstStyle/>
          <a:p>
            <a:r>
              <a:rPr lang="en-US" b="1" smtClean="0">
                <a:solidFill>
                  <a:schemeClr val="bg1"/>
                </a:solidFill>
                <a:latin typeface="Myriad Pro" pitchFamily="34" charset="0"/>
              </a:rPr>
              <a:t>INFS </a:t>
            </a:r>
            <a:r>
              <a:rPr lang="en-US" b="1" smtClean="0">
                <a:solidFill>
                  <a:schemeClr val="bg1"/>
                </a:solidFill>
                <a:latin typeface="Myriad Pro" pitchFamily="34" charset="0"/>
              </a:rPr>
              <a:t>112:</a:t>
            </a:r>
            <a:r>
              <a:rPr lang="en-US" b="1" dirty="0" smtClean="0">
                <a:solidFill>
                  <a:schemeClr val="bg1"/>
                </a:solidFill>
                <a:latin typeface="Myriad Pro" pitchFamily="34" charset="0"/>
              </a:rPr>
              <a:t/>
            </a:r>
            <a:br>
              <a:rPr lang="en-US" b="1" dirty="0" smtClean="0">
                <a:solidFill>
                  <a:schemeClr val="bg1"/>
                </a:solidFill>
                <a:latin typeface="Myriad Pro" pitchFamily="34" charset="0"/>
              </a:rPr>
            </a:br>
            <a:r>
              <a:rPr lang="en-US" b="1" dirty="0" smtClean="0">
                <a:solidFill>
                  <a:schemeClr val="bg1"/>
                </a:solidFill>
                <a:latin typeface="Myriad Pro" pitchFamily="34" charset="0"/>
              </a:rPr>
              <a:t>Introduction </a:t>
            </a:r>
            <a:r>
              <a:rPr lang="en-US" b="1" smtClean="0">
                <a:solidFill>
                  <a:schemeClr val="bg1"/>
                </a:solidFill>
                <a:latin typeface="Myriad Pro" pitchFamily="34" charset="0"/>
              </a:rPr>
              <a:t>to </a:t>
            </a:r>
            <a:r>
              <a:rPr lang="en-US" b="1" smtClean="0">
                <a:solidFill>
                  <a:schemeClr val="bg1"/>
                </a:solidFill>
                <a:latin typeface="Myriad Pro" pitchFamily="34" charset="0"/>
              </a:rPr>
              <a:t>Information Management</a:t>
            </a:r>
            <a:endParaRPr lang="en-US" b="1" dirty="0">
              <a:solidFill>
                <a:schemeClr val="bg1"/>
              </a:solidFill>
              <a:latin typeface="Myriad Pro" pitchFamily="34" charset="0"/>
            </a:endParaRPr>
          </a:p>
        </p:txBody>
      </p:sp>
      <p:sp>
        <p:nvSpPr>
          <p:cNvPr id="3" name="Subtitle 2"/>
          <p:cNvSpPr>
            <a:spLocks noGrp="1"/>
          </p:cNvSpPr>
          <p:nvPr>
            <p:ph type="subTitle" idx="1"/>
          </p:nvPr>
        </p:nvSpPr>
        <p:spPr>
          <a:xfrm>
            <a:off x="1371600" y="2667000"/>
            <a:ext cx="6400800" cy="609600"/>
          </a:xfrm>
        </p:spPr>
        <p:txBody>
          <a:bodyPr>
            <a:normAutofit fontScale="70000" lnSpcReduction="20000"/>
          </a:bodyPr>
          <a:lstStyle/>
          <a:p>
            <a:r>
              <a:rPr lang="en-US" dirty="0" smtClean="0">
                <a:solidFill>
                  <a:schemeClr val="bg1"/>
                </a:solidFill>
                <a:latin typeface="Myriad Pro" pitchFamily="34" charset="0"/>
              </a:rPr>
              <a:t>Session 7 – Institutions of </a:t>
            </a:r>
            <a:r>
              <a:rPr lang="en-US" smtClean="0">
                <a:solidFill>
                  <a:schemeClr val="bg1"/>
                </a:solidFill>
                <a:latin typeface="Myriad Pro" pitchFamily="34" charset="0"/>
              </a:rPr>
              <a:t>Information Management Part I</a:t>
            </a:r>
            <a:endParaRPr lang="en-US" dirty="0">
              <a:solidFill>
                <a:schemeClr val="bg1"/>
              </a:solidFill>
              <a:latin typeface="Myriad Pro" pitchFamily="34" charset="0"/>
            </a:endParaRPr>
          </a:p>
        </p:txBody>
      </p:sp>
      <p:sp>
        <p:nvSpPr>
          <p:cNvPr id="7" name="TextBox 6"/>
          <p:cNvSpPr txBox="1"/>
          <p:nvPr/>
        </p:nvSpPr>
        <p:spPr>
          <a:xfrm>
            <a:off x="304800" y="3657600"/>
            <a:ext cx="8458200" cy="707886"/>
          </a:xfrm>
          <a:prstGeom prst="rect">
            <a:avLst/>
          </a:prstGeom>
          <a:noFill/>
        </p:spPr>
        <p:txBody>
          <a:bodyPr wrap="square" rtlCol="0">
            <a:spAutoFit/>
          </a:bodyPr>
          <a:lstStyle/>
          <a:p>
            <a:pPr algn="ctr"/>
            <a:r>
              <a:rPr lang="en-US" sz="2000" b="1" dirty="0" smtClean="0">
                <a:solidFill>
                  <a:schemeClr val="accent1">
                    <a:lumMod val="20000"/>
                    <a:lumOff val="80000"/>
                  </a:schemeClr>
                </a:solidFill>
              </a:rPr>
              <a:t>Lecturer: Dr. </a:t>
            </a:r>
            <a:r>
              <a:rPr lang="en-US" sz="2000" b="1" dirty="0" err="1" smtClean="0">
                <a:solidFill>
                  <a:schemeClr val="accent1">
                    <a:lumMod val="20000"/>
                    <a:lumOff val="80000"/>
                  </a:schemeClr>
                </a:solidFill>
              </a:rPr>
              <a:t>Perpetua</a:t>
            </a:r>
            <a:r>
              <a:rPr lang="en-US" sz="2000" b="1" dirty="0" smtClean="0">
                <a:solidFill>
                  <a:schemeClr val="accent1">
                    <a:lumMod val="20000"/>
                    <a:lumOff val="80000"/>
                  </a:schemeClr>
                </a:solidFill>
              </a:rPr>
              <a:t> S. </a:t>
            </a:r>
            <a:r>
              <a:rPr lang="en-US" sz="2000" b="1" dirty="0" err="1" smtClean="0">
                <a:solidFill>
                  <a:schemeClr val="accent1">
                    <a:lumMod val="20000"/>
                    <a:lumOff val="80000"/>
                  </a:schemeClr>
                </a:solidFill>
              </a:rPr>
              <a:t>Dadzie</a:t>
            </a:r>
            <a:r>
              <a:rPr lang="en-US" sz="2000" dirty="0" smtClean="0">
                <a:solidFill>
                  <a:schemeClr val="bg1"/>
                </a:solidFill>
              </a:rPr>
              <a:t>, Dept. of Information Studies</a:t>
            </a:r>
          </a:p>
          <a:p>
            <a:pPr algn="ctr"/>
            <a:r>
              <a:rPr lang="en-US" sz="2000" dirty="0" smtClean="0">
                <a:solidFill>
                  <a:schemeClr val="bg1"/>
                </a:solidFill>
              </a:rPr>
              <a:t>Contact Information: psdadzie@ug.edu.gh</a:t>
            </a:r>
            <a:endParaRPr lang="en-US" sz="2000" dirty="0">
              <a:solidFill>
                <a:schemeClr val="bg1"/>
              </a:solidFill>
            </a:endParaRPr>
          </a:p>
        </p:txBody>
      </p:sp>
    </p:spTree>
    <p:extLst>
      <p:ext uri="{BB962C8B-B14F-4D97-AF65-F5344CB8AC3E}">
        <p14:creationId xmlns:p14="http://schemas.microsoft.com/office/powerpoint/2010/main" xmlns="" val="920692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 </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pPr marL="0" indent="0">
              <a:buNone/>
            </a:pPr>
            <a:r>
              <a:rPr lang="en-US" sz="3200" dirty="0"/>
              <a:t>At the end of the session, the student will be able to</a:t>
            </a:r>
            <a:r>
              <a:rPr lang="en-US" sz="3200" dirty="0" smtClean="0"/>
              <a:t>:</a:t>
            </a:r>
          </a:p>
          <a:p>
            <a:r>
              <a:rPr lang="en-US" sz="3200" dirty="0" smtClean="0"/>
              <a:t>Describe the functions of a library</a:t>
            </a:r>
          </a:p>
          <a:p>
            <a:r>
              <a:rPr lang="en-US" sz="3200" dirty="0" smtClean="0"/>
              <a:t>State the importance of Archives and Records Centers</a:t>
            </a:r>
          </a:p>
          <a:p>
            <a:r>
              <a:rPr lang="en-US" sz="3200" dirty="0" smtClean="0"/>
              <a:t>Understand the role of Museums</a:t>
            </a:r>
          </a:p>
          <a:p>
            <a:pPr marL="0" indent="0">
              <a:buNone/>
            </a:pPr>
            <a:endParaRPr lang="en-US" sz="3200" dirty="0" smtClean="0"/>
          </a:p>
          <a:p>
            <a:endParaRPr lang="en-US" sz="3200" dirty="0" smtClean="0"/>
          </a:p>
          <a:p>
            <a:pPr>
              <a:buNone/>
            </a:pPr>
            <a:endParaRPr lang="en-US" sz="3200" dirty="0" smtClean="0"/>
          </a:p>
        </p:txBody>
      </p:sp>
      <p:sp>
        <p:nvSpPr>
          <p:cNvPr id="8" name="Footer Placeholder 7"/>
          <p:cNvSpPr>
            <a:spLocks noGrp="1"/>
          </p:cNvSpPr>
          <p:nvPr>
            <p:ph type="ftr" sz="quarter" idx="3"/>
          </p:nvPr>
        </p:nvSpPr>
        <p:spPr/>
        <p:txBody>
          <a:bodyPr/>
          <a:lstStyle/>
          <a:p>
            <a:r>
              <a:rPr lang="en-US" smtClean="0"/>
              <a:t>Dr. Perpetua Dadzie, Dept of Information Studies</a:t>
            </a:r>
            <a:endParaRPr lang="en-US" dirty="0"/>
          </a:p>
        </p:txBody>
      </p:sp>
      <p:sp>
        <p:nvSpPr>
          <p:cNvPr id="9" name="Slide Number Placeholder 8"/>
          <p:cNvSpPr>
            <a:spLocks noGrp="1"/>
          </p:cNvSpPr>
          <p:nvPr>
            <p:ph type="sldNum" sz="quarter" idx="4"/>
          </p:nvPr>
        </p:nvSpPr>
        <p:spPr/>
        <p:txBody>
          <a:bodyPr/>
          <a:lstStyle/>
          <a:p>
            <a:r>
              <a:rPr lang="en-US" smtClean="0"/>
              <a:t>Slide </a:t>
            </a:r>
            <a:fld id="{FD3DDBF2-094B-4CA4-965C-FB22D307DBD7}" type="slidenum">
              <a:rPr lang="en-US" smtClean="0"/>
              <a:pPr/>
              <a:t>2</a:t>
            </a:fld>
            <a:endParaRPr lang="en-US" dirty="0"/>
          </a:p>
        </p:txBody>
      </p:sp>
    </p:spTree>
    <p:extLst>
      <p:ext uri="{BB962C8B-B14F-4D97-AF65-F5344CB8AC3E}">
        <p14:creationId xmlns:p14="http://schemas.microsoft.com/office/powerpoint/2010/main" xmlns="" val="23178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Outline</a:t>
            </a:r>
            <a:endParaRPr lang="en-US" dirty="0"/>
          </a:p>
        </p:txBody>
      </p:sp>
      <p:sp>
        <p:nvSpPr>
          <p:cNvPr id="3" name="Content Placeholder 2"/>
          <p:cNvSpPr>
            <a:spLocks noGrp="1"/>
          </p:cNvSpPr>
          <p:nvPr>
            <p:ph idx="1"/>
          </p:nvPr>
        </p:nvSpPr>
        <p:spPr>
          <a:xfrm>
            <a:off x="457200" y="1600200"/>
            <a:ext cx="8534400" cy="4495800"/>
          </a:xfrm>
        </p:spPr>
        <p:txBody>
          <a:bodyPr>
            <a:normAutofit/>
          </a:bodyPr>
          <a:lstStyle/>
          <a:p>
            <a:pPr marL="0" indent="0">
              <a:buNone/>
            </a:pPr>
            <a:r>
              <a:rPr lang="en-US" sz="3200" dirty="0" smtClean="0"/>
              <a:t>The key topics to be covered in the session are as follows:</a:t>
            </a:r>
          </a:p>
          <a:p>
            <a:r>
              <a:rPr lang="en-US" sz="3200" dirty="0" smtClean="0"/>
              <a:t>Topic One  - Libraries </a:t>
            </a:r>
          </a:p>
          <a:p>
            <a:r>
              <a:rPr lang="en-US" sz="3200" dirty="0" smtClean="0"/>
              <a:t>Topic Two – Archives and Records </a:t>
            </a:r>
            <a:r>
              <a:rPr lang="en-US" sz="3200" dirty="0" err="1" smtClean="0"/>
              <a:t>centres</a:t>
            </a:r>
            <a:r>
              <a:rPr lang="en-US" sz="3200" dirty="0" smtClean="0"/>
              <a:t> </a:t>
            </a:r>
          </a:p>
          <a:p>
            <a:r>
              <a:rPr lang="en-US" sz="3200" dirty="0" smtClean="0"/>
              <a:t>Topic Three – Museums</a:t>
            </a:r>
          </a:p>
        </p:txBody>
      </p:sp>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a:t>
            </a:fld>
            <a:endParaRPr lang="en-US" dirty="0"/>
          </a:p>
        </p:txBody>
      </p:sp>
    </p:spTree>
    <p:extLst>
      <p:ext uri="{BB962C8B-B14F-4D97-AF65-F5344CB8AC3E}">
        <p14:creationId xmlns:p14="http://schemas.microsoft.com/office/powerpoint/2010/main" xmlns="" val="369608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List</a:t>
            </a:r>
            <a:endParaRPr lang="en-US" dirty="0"/>
          </a:p>
        </p:txBody>
      </p:sp>
      <p:sp>
        <p:nvSpPr>
          <p:cNvPr id="3" name="Content Placeholder 2"/>
          <p:cNvSpPr>
            <a:spLocks noGrp="1"/>
          </p:cNvSpPr>
          <p:nvPr>
            <p:ph idx="1"/>
          </p:nvPr>
        </p:nvSpPr>
        <p:spPr>
          <a:xfrm>
            <a:off x="457200" y="1600200"/>
            <a:ext cx="8229600" cy="4762638"/>
          </a:xfrm>
        </p:spPr>
        <p:txBody>
          <a:bodyPr>
            <a:normAutofit/>
          </a:bodyPr>
          <a:lstStyle/>
          <a:p>
            <a:r>
              <a:rPr lang="en-US" sz="2400" dirty="0" smtClean="0"/>
              <a:t>Museum </a:t>
            </a:r>
            <a:r>
              <a:rPr lang="en-US" sz="2400" dirty="0" smtClean="0">
                <a:hlinkClick r:id="rId2"/>
              </a:rPr>
              <a:t>https://en.wikipedia.org/wiki/Museum</a:t>
            </a:r>
            <a:endParaRPr lang="en-US" sz="2400" dirty="0" smtClean="0"/>
          </a:p>
          <a:p>
            <a:endParaRPr lang="en-US" sz="2400" dirty="0" smtClean="0"/>
          </a:p>
          <a:p>
            <a:r>
              <a:rPr lang="en-US" sz="2400" dirty="0" smtClean="0"/>
              <a:t>What are archives and records? </a:t>
            </a:r>
            <a:r>
              <a:rPr lang="en-US" sz="2400" smtClean="0">
                <a:hlinkClick r:id="rId3"/>
              </a:rPr>
              <a:t>http://www.proni.gov.uk/index/new_to_archives/what_are_archives_and_records.htm</a:t>
            </a:r>
            <a:endParaRPr lang="en-US" sz="2400" smtClean="0"/>
          </a:p>
          <a:p>
            <a:pPr lvl="0"/>
            <a:endParaRPr lang="en-GB" sz="2400"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4</a:t>
            </a:fld>
            <a:endParaRPr lang="en-US" dirty="0"/>
          </a:p>
        </p:txBody>
      </p:sp>
    </p:spTree>
    <p:extLst>
      <p:ext uri="{BB962C8B-B14F-4D97-AF65-F5344CB8AC3E}">
        <p14:creationId xmlns:p14="http://schemas.microsoft.com/office/powerpoint/2010/main" xmlns="" val="144204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libraries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One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5</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Libraries?</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pPr lvl="0"/>
            <a:r>
              <a:rPr lang="en-GB" dirty="0" smtClean="0"/>
              <a:t>Traditionally, libraries regarded as </a:t>
            </a:r>
            <a:r>
              <a:rPr lang="en-US" dirty="0" smtClean="0"/>
              <a:t>collection of books used for reading or study, or building or room in which such a collection is kept.</a:t>
            </a:r>
          </a:p>
          <a:p>
            <a:r>
              <a:rPr lang="en-US" dirty="0" smtClean="0"/>
              <a:t>Today, libraries are collection of information resources in print or in other forms that are organized and made accessible for reading or study. </a:t>
            </a:r>
          </a:p>
          <a:p>
            <a:r>
              <a:rPr lang="en-US" dirty="0" smtClean="0"/>
              <a:t>Libraries house collections of books, manuscripts, journals, and other sources of recorded information. </a:t>
            </a:r>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Libraries? (2)</a:t>
            </a:r>
            <a:endParaRPr lang="en-GB" dirty="0"/>
          </a:p>
        </p:txBody>
      </p:sp>
      <p:sp>
        <p:nvSpPr>
          <p:cNvPr id="3" name="Content Placeholder 2"/>
          <p:cNvSpPr>
            <a:spLocks noGrp="1"/>
          </p:cNvSpPr>
          <p:nvPr>
            <p:ph idx="1"/>
          </p:nvPr>
        </p:nvSpPr>
        <p:spPr>
          <a:xfrm>
            <a:off x="457200" y="1600200"/>
            <a:ext cx="8229600" cy="4724400"/>
          </a:xfrm>
        </p:spPr>
        <p:txBody>
          <a:bodyPr>
            <a:normAutofit lnSpcReduction="10000"/>
          </a:bodyPr>
          <a:lstStyle/>
          <a:p>
            <a:pPr lvl="0"/>
            <a:r>
              <a:rPr lang="en-US" dirty="0" smtClean="0"/>
              <a:t>Resources include reference works, such as </a:t>
            </a:r>
            <a:r>
              <a:rPr lang="en-US" dirty="0" err="1" smtClean="0"/>
              <a:t>encyclopaedias</a:t>
            </a:r>
            <a:r>
              <a:rPr lang="en-US" dirty="0" smtClean="0"/>
              <a:t> that provide factual information;</a:t>
            </a:r>
          </a:p>
          <a:p>
            <a:pPr lvl="0"/>
            <a:r>
              <a:rPr lang="en-US" dirty="0" smtClean="0"/>
              <a:t>indexes that help users find information in other sources;</a:t>
            </a:r>
          </a:p>
          <a:p>
            <a:pPr lvl="0"/>
            <a:r>
              <a:rPr lang="en-US" dirty="0" smtClean="0"/>
              <a:t>creative works, including poetry, novels, short stories, music scores, and photographs;</a:t>
            </a:r>
          </a:p>
          <a:p>
            <a:pPr lvl="0"/>
            <a:r>
              <a:rPr lang="en-US" dirty="0" smtClean="0"/>
              <a:t>nonfiction, such as biographies, histories, and other factual reports;</a:t>
            </a:r>
          </a:p>
          <a:p>
            <a:pPr lvl="0"/>
            <a:r>
              <a:rPr lang="en-US" dirty="0" smtClean="0"/>
              <a:t>periodical publications, including magazines, scholarly journals and books published as part of a series.</a:t>
            </a:r>
            <a:endParaRPr lang="en-GB" dirty="0" smtClean="0"/>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Libraries? (3)</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Libraries now also repositories and access points for maps; microform (microfilm/microfiche), audio tapes, CDs, cassettes, videotapes and DVDs; subscription databases, and the Internet. </a:t>
            </a:r>
          </a:p>
          <a:p>
            <a:r>
              <a:rPr lang="en-US" dirty="0" smtClean="0"/>
              <a:t>Thus, modern libraries are increasingly being redefined as places to get unrestricted access to information in many formats and from many sources.</a:t>
            </a:r>
          </a:p>
          <a:p>
            <a:r>
              <a:rPr lang="en-US" dirty="0" smtClean="0"/>
              <a:t>Libraries extend beyond the physical walls of a building, by including material accessible by electronic means.</a:t>
            </a:r>
            <a:endParaRPr lang="en-GB" dirty="0" smtClean="0"/>
          </a:p>
          <a:p>
            <a:pPr lvl="0"/>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Libraries? (4)</a:t>
            </a:r>
            <a:endParaRPr lang="en-GB" dirty="0"/>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US" dirty="0" smtClean="0"/>
              <a:t>Libraries also provide the services of specialists, librarians, who are experts at finding and organizing information and at interpreting information needs. </a:t>
            </a:r>
          </a:p>
          <a:p>
            <a:r>
              <a:rPr lang="en-US" dirty="0" smtClean="0"/>
              <a:t>Librarians navigate and analyze tremendous amounts of knowledge with a variety of digital tools.  </a:t>
            </a:r>
          </a:p>
          <a:p>
            <a:r>
              <a:rPr lang="en-US" dirty="0" smtClean="0"/>
              <a:t>Increasingly librarians have assumed the role of educator to teach their users how to find information both in the library and over electronic networks. </a:t>
            </a:r>
          </a:p>
          <a:p>
            <a:r>
              <a:rPr lang="en-US" dirty="0" smtClean="0"/>
              <a:t>Public librarians have expanded their roles by providing local community information through publicly accessible computing systems.</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Libraries? (5)</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Technology changed ways of creating, storing, organizing, and providing information.</a:t>
            </a:r>
          </a:p>
          <a:p>
            <a:r>
              <a:rPr lang="en-US" dirty="0" smtClean="0"/>
              <a:t>Libraries have sophisticated on-line catalogs that allow users to find out whether or not a book has been checked out and what other libraries have it. </a:t>
            </a:r>
          </a:p>
          <a:p>
            <a:r>
              <a:rPr lang="en-US" dirty="0" smtClean="0"/>
              <a:t>Libraries provide Selective Dissemination of Information (SDI) services - librarians choose information that may be of interest to their users and forward it to them before the users request it.</a:t>
            </a:r>
            <a:endParaRPr lang="en-GB" dirty="0" smtClean="0"/>
          </a:p>
          <a:p>
            <a:pPr>
              <a:buNone/>
            </a:pP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Libraries</a:t>
            </a:r>
            <a:endParaRPr lang="en-GB"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Different types of libraries</a:t>
            </a:r>
          </a:p>
          <a:p>
            <a:r>
              <a:rPr lang="en-US" dirty="0" smtClean="0"/>
              <a:t>Purpose is “to encourage the lifelong self -education to one and all.  It should provide one and all with current information on all subjects. It should disseminate in an unbiased and balance way all shades of recorded views to one and all to enable them discharge their political responsibilities in respect of local, national and international affairs (</a:t>
            </a:r>
            <a:r>
              <a:rPr lang="en-US" dirty="0" err="1" smtClean="0"/>
              <a:t>Ranganathan</a:t>
            </a:r>
            <a:r>
              <a:rPr lang="en-US" dirty="0" smtClean="0"/>
              <a:t> 1962).</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Libraries (2)</a:t>
            </a:r>
            <a:endParaRPr lang="en-GB"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pPr>
              <a:buNone/>
            </a:pPr>
            <a:r>
              <a:rPr lang="en-US" sz="3100" b="1" dirty="0" smtClean="0"/>
              <a:t>Academic Libraries</a:t>
            </a:r>
          </a:p>
          <a:p>
            <a:r>
              <a:rPr lang="en-US" sz="3100" dirty="0" smtClean="0"/>
              <a:t>located on campuses of colleges and universities and serve primarily students and faculty of that and other academic institutions. Some academic libraries, especially those at public institutions, are accessible to members of the general public in whole or in part.</a:t>
            </a:r>
            <a:endParaRPr lang="en-GB" sz="3100" dirty="0" smtClean="0"/>
          </a:p>
          <a:p>
            <a:pPr>
              <a:buNone/>
            </a:pPr>
            <a:r>
              <a:rPr lang="en-US" sz="3100" b="1" dirty="0" smtClean="0"/>
              <a:t>Public Libraries</a:t>
            </a:r>
          </a:p>
          <a:p>
            <a:r>
              <a:rPr lang="en-US" sz="3400" dirty="0" smtClean="0"/>
              <a:t>provide service to general public and make at least some of their books available for borrowing, so that readers may use them at home over a period of days or weeks. </a:t>
            </a:r>
          </a:p>
          <a:p>
            <a:r>
              <a:rPr lang="en-US" sz="3400" dirty="0" smtClean="0"/>
              <a:t>issue library cards to community members wishing to borrow books. </a:t>
            </a:r>
          </a:p>
          <a:p>
            <a:r>
              <a:rPr lang="en-US" sz="3400" dirty="0" smtClean="0"/>
              <a:t>serve as community organizations that provide free services and events to public, such as reading groups and toddler story time.</a:t>
            </a:r>
            <a:endParaRPr lang="en-GB" sz="3400" dirty="0" smtClean="0"/>
          </a:p>
          <a:p>
            <a:endParaRPr lang="en-US"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Libraries (3)</a:t>
            </a:r>
            <a:endParaRPr lang="en-GB" dirty="0"/>
          </a:p>
        </p:txBody>
      </p:sp>
      <p:sp>
        <p:nvSpPr>
          <p:cNvPr id="3" name="Content Placeholder 2"/>
          <p:cNvSpPr>
            <a:spLocks noGrp="1"/>
          </p:cNvSpPr>
          <p:nvPr>
            <p:ph idx="1"/>
          </p:nvPr>
        </p:nvSpPr>
        <p:spPr>
          <a:xfrm>
            <a:off x="457200" y="1600200"/>
            <a:ext cx="8229600" cy="4800600"/>
          </a:xfrm>
        </p:spPr>
        <p:txBody>
          <a:bodyPr>
            <a:normAutofit/>
          </a:bodyPr>
          <a:lstStyle/>
          <a:p>
            <a:r>
              <a:rPr lang="en-US" sz="2400" b="1" dirty="0" smtClean="0"/>
              <a:t>Research libraries </a:t>
            </a:r>
          </a:p>
          <a:p>
            <a:r>
              <a:rPr lang="en-US" sz="2400" dirty="0" smtClean="0"/>
              <a:t>for supporting scholarly research, and therefore maintain permanent collections and attempt to provide access to all necessary material. Research libraries are most often academic libraries or national libraries, but many large special libraries have research libraries within their special field and a very few of the largest public libraries also serve as research libraries.</a:t>
            </a:r>
            <a:endParaRPr lang="en-GB" sz="2400" dirty="0" smtClean="0"/>
          </a:p>
          <a:p>
            <a:r>
              <a:rPr lang="en-US" sz="2400" b="1" dirty="0" smtClean="0"/>
              <a:t>School libraries </a:t>
            </a:r>
            <a:r>
              <a:rPr lang="en-US" sz="2400" dirty="0" smtClean="0"/>
              <a:t>— Most public and private primary and secondary schools have libraries designed to support the school's curriculum.</a:t>
            </a:r>
            <a:endParaRPr lang="en-GB" sz="2400" dirty="0" smtClean="0"/>
          </a:p>
          <a:p>
            <a:endParaRPr lang="en-US"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Libraries (4)</a:t>
            </a:r>
            <a:endParaRPr lang="en-GB"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sz="2400" b="1" dirty="0" smtClean="0"/>
              <a:t>Special libraries</a:t>
            </a:r>
            <a:r>
              <a:rPr lang="en-US" sz="2400" dirty="0" smtClean="0"/>
              <a:t> — All other libraries fall into this category. Many private businesses and public organizations, including hospitals, museums, research laboratories, law firms, and many government departments and agencies, maintain their own libraries for the use of their employees in doing specialized research related to their work. </a:t>
            </a:r>
          </a:p>
          <a:p>
            <a:r>
              <a:rPr lang="en-US" sz="2400" dirty="0" smtClean="0"/>
              <a:t>Special libraries may or may not be accessible to some identified part of the general public. Branches of a large academic or research libraries dealing with particular subjects are also usually called "special libraries": they are generally associated with one or more academic departments. </a:t>
            </a:r>
          </a:p>
          <a:p>
            <a:r>
              <a:rPr lang="en-US" sz="2400" dirty="0" smtClean="0"/>
              <a:t>Special libraries are distinguished from special collections, which are branches or parts of a library intended for rare books, manuscripts, and similar material.</a:t>
            </a:r>
            <a:endParaRPr lang="en-GB" sz="2400" dirty="0" smtClean="0"/>
          </a:p>
          <a:p>
            <a:endParaRPr lang="en-US"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Divisions of a Library </a:t>
            </a:r>
            <a:endParaRPr lang="en-GB" dirty="0"/>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sz="2400" dirty="0" smtClean="0"/>
              <a:t>Larger libraries  often broken down into departments staffed by both paraprofessionals and professional librarians.</a:t>
            </a:r>
            <a:endParaRPr lang="en-GB" sz="2400" dirty="0" smtClean="0"/>
          </a:p>
          <a:p>
            <a:r>
              <a:rPr lang="en-US" sz="2400" dirty="0" smtClean="0"/>
              <a:t> </a:t>
            </a:r>
            <a:r>
              <a:rPr lang="en-US" sz="2400" b="1" dirty="0" smtClean="0"/>
              <a:t>Circulation</a:t>
            </a:r>
            <a:r>
              <a:rPr lang="en-US" sz="2400" dirty="0" smtClean="0"/>
              <a:t> handles user accounts and the loaning/returning and shelving of materials.</a:t>
            </a:r>
            <a:endParaRPr lang="en-GB" sz="2400" dirty="0" smtClean="0"/>
          </a:p>
          <a:p>
            <a:r>
              <a:rPr lang="en-US" sz="2400" b="1" dirty="0" smtClean="0"/>
              <a:t>Collection Development</a:t>
            </a:r>
            <a:r>
              <a:rPr lang="en-US" sz="2400" dirty="0" smtClean="0"/>
              <a:t> orders materials and maintains materials budgets.</a:t>
            </a:r>
            <a:endParaRPr lang="en-GB" sz="2400" dirty="0" smtClean="0"/>
          </a:p>
          <a:p>
            <a:r>
              <a:rPr lang="en-US" sz="2400" b="1" dirty="0" smtClean="0"/>
              <a:t>Reference</a:t>
            </a:r>
            <a:r>
              <a:rPr lang="en-US" sz="2400" dirty="0" smtClean="0"/>
              <a:t> staffs a reference desk answering user questions (using structured reference interviews), instructing users, and developing library programming. Reference may be further broken down by user groups or materials; common collections are children’s literature, young adult literature, and genealogy materials.</a:t>
            </a:r>
            <a:endParaRPr lang="en-GB" sz="2400" dirty="0" smtClean="0"/>
          </a:p>
          <a:p>
            <a:r>
              <a:rPr lang="en-US" sz="2400" b="1" dirty="0" smtClean="0"/>
              <a:t>Technical Services</a:t>
            </a:r>
            <a:r>
              <a:rPr lang="en-US" sz="2400" dirty="0" smtClean="0"/>
              <a:t> works behind the scenes cataloguing and processing new materials and de accessioning weeded materials.</a:t>
            </a:r>
            <a:endParaRPr lang="en-GB" sz="2400" dirty="0" smtClean="0"/>
          </a:p>
          <a:p>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Archives and records </a:t>
            </a:r>
            <a:r>
              <a:rPr lang="en-US" dirty="0" err="1" smtClean="0">
                <a:solidFill>
                  <a:schemeClr val="tx1"/>
                </a:solidFill>
              </a:rPr>
              <a:t>centres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Two</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16</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Archives/Records centres?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An archive -a collection of historical records, and the location in which the collection is kept.  Archives contain records (</a:t>
            </a:r>
            <a:r>
              <a:rPr lang="en-US" dirty="0" smtClean="0">
                <a:hlinkClick r:id="rId2" tooltip="Primary source"/>
              </a:rPr>
              <a:t>primary source</a:t>
            </a:r>
            <a:r>
              <a:rPr lang="en-US" dirty="0" smtClean="0"/>
              <a:t> documents) which have accumulated over the course of an individual or organization's lifetime. </a:t>
            </a:r>
            <a:endParaRPr lang="en-GB" dirty="0" smtClean="0"/>
          </a:p>
          <a:p>
            <a:r>
              <a:rPr lang="en-US" dirty="0" smtClean="0"/>
              <a:t>A repository for an organized body of </a:t>
            </a:r>
            <a:r>
              <a:rPr lang="en-US" dirty="0" smtClean="0">
                <a:hlinkClick r:id="rId3"/>
              </a:rPr>
              <a:t>records</a:t>
            </a:r>
            <a:r>
              <a:rPr lang="en-US" dirty="0" smtClean="0"/>
              <a:t> produced or received by a public, semipublic, institutional, or business entity in the transaction of its affairs and preserved by it or its successors.</a:t>
            </a:r>
            <a:endParaRPr lang="en-GB" dirty="0" smtClean="0"/>
          </a:p>
          <a:p>
            <a:r>
              <a:rPr lang="en-US" dirty="0" smtClean="0"/>
              <a:t>archives consist of records which have been selected for permanent or long-term preservation, due to their enduring research value. </a:t>
            </a:r>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Archives/Records centres? (2)</a:t>
            </a:r>
            <a:endParaRPr lang="en-GB" dirty="0"/>
          </a:p>
        </p:txBody>
      </p:sp>
      <p:sp>
        <p:nvSpPr>
          <p:cNvPr id="3" name="Content Placeholder 2"/>
          <p:cNvSpPr>
            <a:spLocks noGrp="1"/>
          </p:cNvSpPr>
          <p:nvPr>
            <p:ph idx="1"/>
          </p:nvPr>
        </p:nvSpPr>
        <p:spPr/>
        <p:txBody>
          <a:bodyPr>
            <a:normAutofit lnSpcReduction="10000"/>
          </a:bodyPr>
          <a:lstStyle/>
          <a:p>
            <a:r>
              <a:rPr lang="en-US" dirty="0" smtClean="0"/>
              <a:t>Archival records are normally unpublished and almost always unique, unlike </a:t>
            </a:r>
            <a:r>
              <a:rPr lang="en-US" dirty="0" smtClean="0">
                <a:hlinkClick r:id="rId2" tooltip="Book"/>
              </a:rPr>
              <a:t>books</a:t>
            </a:r>
            <a:r>
              <a:rPr lang="en-US" dirty="0" smtClean="0"/>
              <a:t> or magazines, in which many identical copies exist. This means that archives (the places) are quite distinct from </a:t>
            </a:r>
            <a:r>
              <a:rPr lang="en-US" dirty="0" smtClean="0">
                <a:hlinkClick r:id="rId3" tooltip="Libraries"/>
              </a:rPr>
              <a:t>libraries</a:t>
            </a:r>
            <a:r>
              <a:rPr lang="en-US" dirty="0" smtClean="0"/>
              <a:t> with regard to their functions and organization, although archival collections can often be found within library buildings.</a:t>
            </a:r>
            <a:endParaRPr lang="en-GB" dirty="0" smtClean="0"/>
          </a:p>
          <a:p>
            <a:r>
              <a:rPr lang="en-US" dirty="0" smtClean="0"/>
              <a:t>Archives of an individual may include letters, papers, photographs, computer files, scrapbooks, financial records or diaries created or collected by the individual – regardless of media or format. </a:t>
            </a:r>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Archives/Records centres? (3)</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archives of an organization (such as a </a:t>
            </a:r>
            <a:r>
              <a:rPr lang="en-US" dirty="0" smtClean="0">
                <a:hlinkClick r:id="rId2" tooltip="Corporation"/>
              </a:rPr>
              <a:t>corporation</a:t>
            </a:r>
            <a:r>
              <a:rPr lang="en-US" dirty="0" smtClean="0"/>
              <a:t> or </a:t>
            </a:r>
            <a:r>
              <a:rPr lang="en-US" dirty="0" smtClean="0">
                <a:hlinkClick r:id="rId3" tooltip="Government"/>
              </a:rPr>
              <a:t>government</a:t>
            </a:r>
            <a:r>
              <a:rPr lang="en-US" dirty="0" smtClean="0"/>
              <a:t>) tend to contain other types of records, such as administrative files, business records, memos, official correspondence and meeting minutes.</a:t>
            </a:r>
            <a:endParaRPr lang="en-GB" dirty="0" smtClean="0"/>
          </a:p>
          <a:p>
            <a:r>
              <a:rPr lang="en-US" dirty="0" smtClean="0"/>
              <a:t> A person who works in archives is called an </a:t>
            </a:r>
            <a:r>
              <a:rPr lang="en-US" dirty="0" smtClean="0">
                <a:hlinkClick r:id="rId4" tooltip="Archivist"/>
              </a:rPr>
              <a:t>archivist</a:t>
            </a:r>
            <a:r>
              <a:rPr lang="en-US" dirty="0" smtClean="0"/>
              <a:t>. </a:t>
            </a:r>
          </a:p>
          <a:p>
            <a:r>
              <a:rPr lang="en-US" dirty="0" smtClean="0"/>
              <a:t>Archivists collect, organize, and maintain control over a wide range of information deemed important enough for permanent safekeeping. </a:t>
            </a:r>
          </a:p>
          <a:p>
            <a:r>
              <a:rPr lang="en-US" dirty="0" smtClean="0"/>
              <a:t>This information takes many forms: photographs, films, video and sound recordings, and electronic data files in a wide variety of formats, as well as more traditional paper records, letters, and documents. </a:t>
            </a:r>
            <a:endParaRPr lang="en-GB" dirty="0" smtClean="0"/>
          </a:p>
          <a:p>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Archives/Records centres? (4)</a:t>
            </a:r>
            <a:endParaRPr lang="en-GB" dirty="0"/>
          </a:p>
        </p:txBody>
      </p:sp>
      <p:sp>
        <p:nvSpPr>
          <p:cNvPr id="3" name="Content Placeholder 2"/>
          <p:cNvSpPr>
            <a:spLocks noGrp="1"/>
          </p:cNvSpPr>
          <p:nvPr>
            <p:ph idx="1"/>
          </p:nvPr>
        </p:nvSpPr>
        <p:spPr/>
        <p:txBody>
          <a:bodyPr>
            <a:normAutofit/>
          </a:bodyPr>
          <a:lstStyle/>
          <a:p>
            <a:r>
              <a:rPr lang="en-US" dirty="0" smtClean="0"/>
              <a:t>Archivists maintain records in accordance with accepted standards and practices that ensure long-term preservation and easy retrieval of documents. </a:t>
            </a:r>
          </a:p>
          <a:p>
            <a:r>
              <a:rPr lang="en-US" dirty="0" smtClean="0"/>
              <a:t>Records may be saved on any medium, including paper, film, videotape, audiotape, computer disk, or DVD. </a:t>
            </a:r>
          </a:p>
          <a:p>
            <a:r>
              <a:rPr lang="en-US" dirty="0" smtClean="0"/>
              <a:t>They also may be copied onto some other format to protect original and to make the records more accessible to researchers who use them. </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Archives/Records centres? (5)</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Archivists often specialize in an area of history so they can more accurately determine which records in that area qualify for retention and should become part of the archives. </a:t>
            </a:r>
          </a:p>
          <a:p>
            <a:r>
              <a:rPr lang="en-US" dirty="0" smtClean="0"/>
              <a:t>Archivists also may work with specialized forms of records, such as manuscripts, electronic records, photographs, cartographic records, motion pictures, and sound recordings.</a:t>
            </a:r>
            <a:endParaRPr lang="en-GB" dirty="0" smtClean="0"/>
          </a:p>
          <a:p>
            <a:r>
              <a:rPr lang="en-US" dirty="0" smtClean="0"/>
              <a:t>Computers are increasingly being used to generate and maintain archival records. Professional standards for the use of computers in handling archival records are still evolving. </a:t>
            </a:r>
            <a:endParaRPr lang="en-GB" dirty="0" smtClean="0"/>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Archives</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Five major types of archives - academic, for profit (business), government, non profit, and others. </a:t>
            </a:r>
            <a:endParaRPr lang="en-GB" dirty="0" smtClean="0"/>
          </a:p>
          <a:p>
            <a:pPr>
              <a:buNone/>
            </a:pPr>
            <a:r>
              <a:rPr lang="en-US" b="1" dirty="0" smtClean="0"/>
              <a:t>Academic</a:t>
            </a:r>
            <a:endParaRPr lang="en-GB" b="1" dirty="0" smtClean="0"/>
          </a:p>
          <a:p>
            <a:r>
              <a:rPr lang="en-US" dirty="0" smtClean="0"/>
              <a:t>Archives in </a:t>
            </a:r>
            <a:r>
              <a:rPr lang="en-US" u="sng" dirty="0" smtClean="0">
                <a:hlinkClick r:id="rId2" tooltip="College"/>
              </a:rPr>
              <a:t>colleges</a:t>
            </a:r>
            <a:r>
              <a:rPr lang="en-US" dirty="0" smtClean="0"/>
              <a:t>, </a:t>
            </a:r>
            <a:r>
              <a:rPr lang="en-US" u="sng" dirty="0" smtClean="0">
                <a:hlinkClick r:id="rId3" tooltip="Universities"/>
              </a:rPr>
              <a:t>universities</a:t>
            </a:r>
            <a:r>
              <a:rPr lang="en-US" dirty="0" smtClean="0"/>
              <a:t>, and other educational facilities are typically housed within a </a:t>
            </a:r>
            <a:r>
              <a:rPr lang="en-US" u="sng" dirty="0" smtClean="0">
                <a:hlinkClick r:id="rId4" tooltip="Library"/>
              </a:rPr>
              <a:t>library</a:t>
            </a:r>
            <a:r>
              <a:rPr lang="en-US" dirty="0" smtClean="0"/>
              <a:t>, and duties may be carried out by an </a:t>
            </a:r>
            <a:r>
              <a:rPr lang="en-US" u="sng" dirty="0" smtClean="0">
                <a:hlinkClick r:id="rId5" tooltip="Archivist"/>
              </a:rPr>
              <a:t>archivist</a:t>
            </a:r>
            <a:r>
              <a:rPr lang="en-US" dirty="0" smtClean="0"/>
              <a:t> or a </a:t>
            </a:r>
            <a:r>
              <a:rPr lang="en-US" u="sng" dirty="0" smtClean="0">
                <a:hlinkClick r:id="rId6" tooltip="Librarian"/>
              </a:rPr>
              <a:t>librarian</a:t>
            </a:r>
            <a:r>
              <a:rPr lang="en-US" dirty="0" smtClean="0"/>
              <a:t>. </a:t>
            </a:r>
          </a:p>
          <a:p>
            <a:r>
              <a:rPr lang="en-US" dirty="0" smtClean="0"/>
              <a:t>Academic archives exist to preserve and celebrate the history of their school and academic community. </a:t>
            </a:r>
          </a:p>
          <a:p>
            <a:r>
              <a:rPr lang="en-US" dirty="0" smtClean="0"/>
              <a:t>An academic archive may contain items such as papers of former professors and presidents, memorabilia related to school organizations and activities, and items the academic library wishes to remain in a closed-stack setting, such as rare books or </a:t>
            </a:r>
            <a:r>
              <a:rPr lang="en-US" u="sng" dirty="0" smtClean="0">
                <a:hlinkClick r:id="rId7" tooltip="Thesis"/>
              </a:rPr>
              <a:t>thesis</a:t>
            </a:r>
            <a:r>
              <a:rPr lang="en-US" dirty="0" smtClean="0"/>
              <a:t> copies. </a:t>
            </a:r>
            <a:endParaRPr lang="en-GB" dirty="0" smtClean="0"/>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Archives (2)</a:t>
            </a:r>
            <a:endParaRPr lang="en-GB"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Business (for profit)</a:t>
            </a:r>
            <a:endParaRPr lang="en-GB" b="1" dirty="0" smtClean="0"/>
          </a:p>
          <a:p>
            <a:r>
              <a:rPr lang="en-US" dirty="0" smtClean="0"/>
              <a:t>Archives located in for-profit institutions are usually those owned by a private </a:t>
            </a:r>
            <a:r>
              <a:rPr lang="en-US" u="sng" dirty="0" smtClean="0">
                <a:hlinkClick r:id="rId2" tooltip="Business"/>
              </a:rPr>
              <a:t>business</a:t>
            </a:r>
            <a:r>
              <a:rPr lang="en-US" dirty="0" smtClean="0"/>
              <a:t>. These corporate archives maintain historic documents and items related to the history of their companies. Business archives serve the purpose of helping their corporations maintain control over their </a:t>
            </a:r>
            <a:r>
              <a:rPr lang="en-US" u="sng" dirty="0" smtClean="0">
                <a:hlinkClick r:id="rId3" tooltip="Brand"/>
              </a:rPr>
              <a:t>brand</a:t>
            </a:r>
            <a:r>
              <a:rPr lang="en-US" dirty="0" smtClean="0"/>
              <a:t> by retaining memories of the company's past. </a:t>
            </a:r>
            <a:endParaRPr lang="en-GB" dirty="0" smtClean="0"/>
          </a:p>
          <a:p>
            <a:pPr>
              <a:buNone/>
            </a:pPr>
            <a:r>
              <a:rPr lang="en-US" b="1" dirty="0" smtClean="0"/>
              <a:t>Government</a:t>
            </a:r>
            <a:endParaRPr lang="en-GB" b="1" dirty="0" smtClean="0"/>
          </a:p>
          <a:p>
            <a:r>
              <a:rPr lang="en-US" u="sng" dirty="0" smtClean="0">
                <a:hlinkClick r:id="rId4" tooltip="Government"/>
              </a:rPr>
              <a:t>Government</a:t>
            </a:r>
            <a:r>
              <a:rPr lang="en-US" dirty="0" smtClean="0"/>
              <a:t> archives include those run on a local and state level as well as those run by the national (or federal) government. Anyone may use a government archive, and frequent users include </a:t>
            </a:r>
            <a:r>
              <a:rPr lang="en-US" u="sng" dirty="0" smtClean="0">
                <a:hlinkClick r:id="rId5" tooltip="Reporters"/>
              </a:rPr>
              <a:t>reporters</a:t>
            </a:r>
            <a:r>
              <a:rPr lang="en-US" dirty="0" smtClean="0"/>
              <a:t>, </a:t>
            </a:r>
            <a:r>
              <a:rPr lang="en-US" u="sng" dirty="0" smtClean="0">
                <a:hlinkClick r:id="rId6" tooltip="Genealogists"/>
              </a:rPr>
              <a:t>genealogists</a:t>
            </a:r>
            <a:r>
              <a:rPr lang="en-US" dirty="0" smtClean="0"/>
              <a:t>, </a:t>
            </a:r>
            <a:r>
              <a:rPr lang="en-US" u="sng" dirty="0" smtClean="0">
                <a:hlinkClick r:id="rId7" tooltip="Writers"/>
              </a:rPr>
              <a:t>writers</a:t>
            </a:r>
            <a:r>
              <a:rPr lang="en-US" dirty="0" smtClean="0"/>
              <a:t>, </a:t>
            </a:r>
            <a:r>
              <a:rPr lang="en-US" u="sng" dirty="0" smtClean="0">
                <a:hlinkClick r:id="rId8" tooltip="Historians"/>
              </a:rPr>
              <a:t>historians</a:t>
            </a:r>
            <a:r>
              <a:rPr lang="en-US" dirty="0" smtClean="0"/>
              <a:t>, </a:t>
            </a:r>
            <a:r>
              <a:rPr lang="en-US" u="sng" dirty="0" smtClean="0">
                <a:hlinkClick r:id="rId9" tooltip="Students"/>
              </a:rPr>
              <a:t>students</a:t>
            </a:r>
            <a:r>
              <a:rPr lang="en-US" dirty="0" smtClean="0"/>
              <a:t>, and people wanting information on the history of their home or region. Many government archives are open to the public and no appointment is required to visit. </a:t>
            </a:r>
            <a:endParaRPr lang="en-GB" dirty="0" smtClean="0"/>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Types of Archives (3)</a:t>
            </a:r>
            <a:endParaRPr lang="en-GB" dirty="0"/>
          </a:p>
        </p:txBody>
      </p:sp>
      <p:sp>
        <p:nvSpPr>
          <p:cNvPr id="3" name="Content Placeholder 2"/>
          <p:cNvSpPr>
            <a:spLocks noGrp="1"/>
          </p:cNvSpPr>
          <p:nvPr>
            <p:ph idx="1"/>
          </p:nvPr>
        </p:nvSpPr>
        <p:spPr/>
        <p:txBody>
          <a:bodyPr>
            <a:normAutofit/>
          </a:bodyPr>
          <a:lstStyle/>
          <a:p>
            <a:pPr>
              <a:buNone/>
            </a:pPr>
            <a:r>
              <a:rPr lang="en-US" b="1" dirty="0" smtClean="0"/>
              <a:t>Non-profit</a:t>
            </a:r>
            <a:endParaRPr lang="en-GB" b="1" dirty="0" smtClean="0"/>
          </a:p>
          <a:p>
            <a:r>
              <a:rPr lang="en-US" u="sng" dirty="0" smtClean="0">
                <a:hlinkClick r:id="rId2" tooltip="Non-profit"/>
              </a:rPr>
              <a:t>Non-profit</a:t>
            </a:r>
            <a:r>
              <a:rPr lang="en-US" dirty="0" smtClean="0"/>
              <a:t> archives include those in </a:t>
            </a:r>
            <a:r>
              <a:rPr lang="en-US" u="sng" dirty="0" smtClean="0">
                <a:hlinkClick r:id="rId3" tooltip="List of Historical Societies"/>
              </a:rPr>
              <a:t>historical societies</a:t>
            </a:r>
            <a:r>
              <a:rPr lang="en-US" dirty="0" smtClean="0"/>
              <a:t>, not-for-profit businesses such as hospitals, and the repositories within </a:t>
            </a:r>
            <a:r>
              <a:rPr lang="en-US" u="sng" dirty="0" smtClean="0">
                <a:hlinkClick r:id="rId4" tooltip="Foundation (charity)"/>
              </a:rPr>
              <a:t>foundations</a:t>
            </a:r>
            <a:r>
              <a:rPr lang="en-US" dirty="0" smtClean="0"/>
              <a:t>. Non-profit archives are typically set up with private funds from donors to preserve the papers and history of specific persons or places. Often these institutions rely on </a:t>
            </a:r>
            <a:r>
              <a:rPr lang="en-US" u="sng" dirty="0" smtClean="0">
                <a:hlinkClick r:id="rId5" tooltip="Grant (money)"/>
              </a:rPr>
              <a:t>grant</a:t>
            </a:r>
            <a:r>
              <a:rPr lang="en-US" dirty="0" smtClean="0"/>
              <a:t> funding from the government as well.</a:t>
            </a:r>
            <a:endParaRPr lang="en-GB" dirty="0" smtClean="0"/>
          </a:p>
          <a:p>
            <a:pPr>
              <a:buNone/>
            </a:pP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Activities</a:t>
            </a:r>
            <a:endParaRPr lang="en-GB" dirty="0"/>
          </a:p>
        </p:txBody>
      </p:sp>
      <p:sp>
        <p:nvSpPr>
          <p:cNvPr id="3" name="Content Placeholder 2"/>
          <p:cNvSpPr>
            <a:spLocks noGrp="1"/>
          </p:cNvSpPr>
          <p:nvPr>
            <p:ph idx="1"/>
          </p:nvPr>
        </p:nvSpPr>
        <p:spPr/>
        <p:txBody>
          <a:bodyPr/>
          <a:lstStyle/>
          <a:p>
            <a:r>
              <a:rPr lang="en-US" dirty="0" smtClean="0"/>
              <a:t>Visit any library of your choice and describe the staff that they have, the different departments and what they do there.</a:t>
            </a:r>
            <a:endParaRPr lang="en-GB" dirty="0" smtClean="0"/>
          </a:p>
          <a:p>
            <a:endParaRPr lang="en-GB" dirty="0" smtClean="0"/>
          </a:p>
          <a:p>
            <a:r>
              <a:rPr lang="en-US" dirty="0" smtClean="0"/>
              <a:t>Visit the National Archives in your country and find out what goes on there.  Write a one page report of your experience there. </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museums</a:t>
            </a:r>
            <a:endParaRPr lang="en-US" dirty="0">
              <a:solidFill>
                <a:schemeClr val="tx1"/>
              </a:solidFill>
            </a:endParaRPr>
          </a:p>
        </p:txBody>
      </p:sp>
      <p:sp>
        <p:nvSpPr>
          <p:cNvPr id="8" name="Text Placeholder 7"/>
          <p:cNvSpPr>
            <a:spLocks noGrp="1"/>
          </p:cNvSpPr>
          <p:nvPr>
            <p:ph type="body" idx="1"/>
          </p:nvPr>
        </p:nvSpPr>
        <p:spPr/>
        <p:txBody>
          <a:bodyPr/>
          <a:lstStyle/>
          <a:p>
            <a:r>
              <a:rPr lang="en-US" dirty="0" smtClean="0"/>
              <a:t>Topic Three</a:t>
            </a:r>
            <a:endParaRPr lang="en-US" dirty="0"/>
          </a:p>
        </p:txBody>
      </p:sp>
      <p:sp>
        <p:nvSpPr>
          <p:cNvPr id="6" name="Footer Placeholder 5"/>
          <p:cNvSpPr>
            <a:spLocks noGrp="1"/>
          </p:cNvSpPr>
          <p:nvPr>
            <p:ph type="ftr" sz="quarter" idx="3"/>
          </p:nvPr>
        </p:nvSpPr>
        <p:spPr/>
        <p:txBody>
          <a:bodyPr/>
          <a:lstStyle/>
          <a:p>
            <a:r>
              <a:rPr lang="en-US" smtClean="0"/>
              <a:t>Dr. Perpetua Dadzie, Dept of Information Studies</a:t>
            </a:r>
            <a:endParaRPr lang="en-US" dirty="0"/>
          </a:p>
        </p:txBody>
      </p:sp>
      <p:sp>
        <p:nvSpPr>
          <p:cNvPr id="7" name="Slide Number Placeholder 6"/>
          <p:cNvSpPr>
            <a:spLocks noGrp="1"/>
          </p:cNvSpPr>
          <p:nvPr>
            <p:ph type="sldNum" sz="quarter" idx="4"/>
          </p:nvPr>
        </p:nvSpPr>
        <p:spPr/>
        <p:txBody>
          <a:bodyPr/>
          <a:lstStyle/>
          <a:p>
            <a:r>
              <a:rPr lang="en-US" smtClean="0"/>
              <a:t>Slide </a:t>
            </a:r>
            <a:fld id="{FD3DDBF2-094B-4CA4-965C-FB22D307DBD7}" type="slidenum">
              <a:rPr lang="en-US" smtClean="0"/>
              <a:pPr/>
              <a:t>26</a:t>
            </a:fld>
            <a:endParaRPr lang="en-US" dirty="0"/>
          </a:p>
        </p:txBody>
      </p:sp>
    </p:spTree>
    <p:extLst>
      <p:ext uri="{BB962C8B-B14F-4D97-AF65-F5344CB8AC3E}">
        <p14:creationId xmlns:p14="http://schemas.microsoft.com/office/powerpoint/2010/main" xmlns="" val="3167304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Museums? </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“Permanent institution in the service of society and of its development, open to the public, which acquires, conserves, researches, communicates and exhibits the tangible and intangible heritage of humanity and its environment, for the purposes of education, study, and enjoyment " (International Council of Museums)</a:t>
            </a:r>
            <a:endParaRPr lang="en-GB" dirty="0" smtClean="0"/>
          </a:p>
          <a:p>
            <a:r>
              <a:rPr lang="en-US" dirty="0" smtClean="0"/>
              <a:t>“Museums enable people to explore collections for inspiration, learning and enjoyment. They are institutions that collect, safeguard and make accessible artifacts and specimens, which they hold in trust for society” (UK Museums Association 1998 ). </a:t>
            </a:r>
            <a:endParaRPr lang="en-GB" dirty="0" smtClean="0"/>
          </a:p>
          <a:p>
            <a:endParaRPr lang="en-AU" dirty="0" smtClean="0"/>
          </a:p>
          <a:p>
            <a:endParaRPr lang="en-GB" altLang="zh-CN" dirty="0" smtClean="0">
              <a:effectLst>
                <a:outerShdw blurRad="38100" dist="38100" dir="2700000" algn="tl">
                  <a:srgbClr val="C0C0C0"/>
                </a:outerShdw>
              </a:effectLst>
              <a:ea typeface="宋体" pitchFamily="2" charset="-122"/>
            </a:endParaRP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Museums? (2)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collect and care for objects of scientific, artistic, or historical importance and make them available for public viewing through exhibits that may be permanent or temporary.</a:t>
            </a:r>
            <a:endParaRPr lang="en-GB" dirty="0" smtClean="0"/>
          </a:p>
          <a:p>
            <a:r>
              <a:rPr lang="en-US" dirty="0" smtClean="0"/>
              <a:t>offer programs and activities for a range of audiences, including adults, children, and families, as well as those for more specific professions. </a:t>
            </a:r>
          </a:p>
          <a:p>
            <a:r>
              <a:rPr lang="en-US" dirty="0" smtClean="0"/>
              <a:t>Programs for the public may consist of lectures or tutorials by the museum faculty or field experts, films, musical or dance performances, and technology demonstrations. </a:t>
            </a:r>
          </a:p>
          <a:p>
            <a:r>
              <a:rPr lang="en-US" dirty="0" smtClean="0"/>
              <a:t>Many times, museums concentrate on the host region's culture.</a:t>
            </a:r>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Museums? (3) </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Although most museums do not allow physical contact with  associated artifacts, there are some that are interactive and encourage a more hands-on approach. </a:t>
            </a:r>
          </a:p>
          <a:p>
            <a:r>
              <a:rPr lang="en-US" dirty="0" smtClean="0"/>
              <a:t>Modern trends in </a:t>
            </a:r>
            <a:r>
              <a:rPr lang="en-US" dirty="0" err="1" smtClean="0"/>
              <a:t>museology</a:t>
            </a:r>
            <a:r>
              <a:rPr lang="en-US" dirty="0" smtClean="0"/>
              <a:t> have broadened the range of subject matter and introduced many interactive exhibits, which give the public the opportunity to make choices and engage in activities that may vary the experience from person to person. </a:t>
            </a:r>
          </a:p>
          <a:p>
            <a:r>
              <a:rPr lang="en-US" dirty="0" smtClean="0"/>
              <a:t>With the advent of the Internet, there are growing numbers of virtual exhibits, , i.e. web versions of exhibits showing images and playing recorded sound.</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Museums? (4) </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usually open to the general public, sometimes charging an admission fee. Some museums are publicly funded and have free entrance, either permanently or on special days, e.g. once per week or year.</a:t>
            </a:r>
            <a:endParaRPr lang="en-GB" dirty="0" smtClean="0"/>
          </a:p>
          <a:p>
            <a:r>
              <a:rPr lang="en-US" dirty="0" smtClean="0"/>
              <a:t>usually not run for the purpose of making a profit, unlike private galleries which more often engage in the sale of objects. There are governmental museums, non-governmental or non-profit museums, and privately owned or family museums. Museums can be a great source of information about cultures and history.</a:t>
            </a:r>
            <a:endParaRPr lang="en-GB" dirty="0" smtClean="0"/>
          </a:p>
          <a:p>
            <a:r>
              <a:rPr lang="en-US" dirty="0" smtClean="0"/>
              <a:t>normally houses a core collection of important selected objects in its field. Objects are formally </a:t>
            </a:r>
            <a:r>
              <a:rPr lang="en-US" dirty="0" smtClean="0">
                <a:hlinkClick r:id="rId2" tooltip="Accession"/>
              </a:rPr>
              <a:t>accessioned</a:t>
            </a:r>
            <a:r>
              <a:rPr lang="en-US" dirty="0" smtClean="0"/>
              <a:t> by being registered in the museum's collection with an artifact number and details recorded about their </a:t>
            </a:r>
            <a:r>
              <a:rPr lang="en-US" dirty="0" smtClean="0">
                <a:hlinkClick r:id="rId3" tooltip="Provenance"/>
              </a:rPr>
              <a:t>provenance</a:t>
            </a:r>
            <a:r>
              <a:rPr lang="en-US" dirty="0" smtClean="0"/>
              <a:t>. </a:t>
            </a:r>
          </a:p>
          <a:p>
            <a:r>
              <a:rPr lang="en-US" dirty="0" smtClean="0"/>
              <a:t>persons in charge of the collection and of the exhibits are known as </a:t>
            </a:r>
            <a:r>
              <a:rPr lang="en-US" dirty="0" smtClean="0">
                <a:hlinkClick r:id="rId4" tooltip="Curator"/>
              </a:rPr>
              <a:t>curators</a:t>
            </a:r>
            <a:r>
              <a:rPr lang="en-US" dirty="0" smtClean="0"/>
              <a:t>.</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Functions of a Museum </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Museums serve to homogenize our views of the past by the following means:</a:t>
            </a:r>
            <a:endParaRPr lang="en-GB" dirty="0" smtClean="0"/>
          </a:p>
          <a:p>
            <a:r>
              <a:rPr lang="en-US" dirty="0" smtClean="0"/>
              <a:t>presenting the past in terms of a coherent, linear, unified narrative </a:t>
            </a:r>
          </a:p>
          <a:p>
            <a:r>
              <a:rPr lang="en-US" dirty="0" smtClean="0"/>
              <a:t>creating complex audio, visual and textual experiences, in which the observer is overwhelmingly confronted by the massive weight of all the physical evidence</a:t>
            </a:r>
          </a:p>
          <a:p>
            <a:r>
              <a:rPr lang="en-US" dirty="0" smtClean="0"/>
              <a:t>presenting a view of history based entirely upon the </a:t>
            </a:r>
            <a:r>
              <a:rPr lang="en-US" dirty="0" err="1" smtClean="0"/>
              <a:t>romanticization</a:t>
            </a:r>
            <a:r>
              <a:rPr lang="en-US" dirty="0" smtClean="0"/>
              <a:t> of the achievements of great men, brilliant thinkers, cultural or scientific innovators, war heroes (and their technologies)</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Museums</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Categories include: </a:t>
            </a:r>
            <a:r>
              <a:rPr lang="en-US" dirty="0" smtClean="0">
                <a:hlinkClick r:id="rId2" tooltip="Fine arts"/>
              </a:rPr>
              <a:t>fine arts</a:t>
            </a:r>
            <a:r>
              <a:rPr lang="en-US" dirty="0" smtClean="0"/>
              <a:t>, </a:t>
            </a:r>
            <a:r>
              <a:rPr lang="en-US" dirty="0" smtClean="0">
                <a:hlinkClick r:id="rId3" tooltip="Applied art"/>
              </a:rPr>
              <a:t>applied arts</a:t>
            </a:r>
            <a:r>
              <a:rPr lang="en-US" dirty="0" smtClean="0"/>
              <a:t>, </a:t>
            </a:r>
            <a:r>
              <a:rPr lang="en-US" dirty="0" smtClean="0">
                <a:hlinkClick r:id="rId4" tooltip="Craft"/>
              </a:rPr>
              <a:t>craft</a:t>
            </a:r>
            <a:r>
              <a:rPr lang="en-US" dirty="0" smtClean="0"/>
              <a:t>, </a:t>
            </a:r>
            <a:r>
              <a:rPr lang="en-US" dirty="0" smtClean="0">
                <a:hlinkClick r:id="rId5" tooltip="Archaeology"/>
              </a:rPr>
              <a:t>archaeology</a:t>
            </a:r>
            <a:r>
              <a:rPr lang="en-US" dirty="0" smtClean="0"/>
              <a:t>, </a:t>
            </a:r>
            <a:r>
              <a:rPr lang="en-US" dirty="0" smtClean="0">
                <a:hlinkClick r:id="rId6" tooltip="Anthropology"/>
              </a:rPr>
              <a:t>anthropology</a:t>
            </a:r>
            <a:r>
              <a:rPr lang="en-US" dirty="0" smtClean="0"/>
              <a:t> and </a:t>
            </a:r>
            <a:r>
              <a:rPr lang="en-US" dirty="0" smtClean="0">
                <a:hlinkClick r:id="rId7" tooltip="Ethnology"/>
              </a:rPr>
              <a:t>ethnology</a:t>
            </a:r>
            <a:r>
              <a:rPr lang="en-US" dirty="0" smtClean="0"/>
              <a:t>, </a:t>
            </a:r>
            <a:r>
              <a:rPr lang="en-US" dirty="0" smtClean="0">
                <a:hlinkClick r:id="rId8" tooltip="History"/>
              </a:rPr>
              <a:t>history</a:t>
            </a:r>
            <a:r>
              <a:rPr lang="en-US" dirty="0" smtClean="0"/>
              <a:t>, </a:t>
            </a:r>
            <a:r>
              <a:rPr lang="en-US" dirty="0" smtClean="0">
                <a:hlinkClick r:id="rId9" tooltip="Cultural history"/>
              </a:rPr>
              <a:t>cultural history</a:t>
            </a:r>
            <a:r>
              <a:rPr lang="en-US" dirty="0" smtClean="0"/>
              <a:t>, </a:t>
            </a:r>
            <a:r>
              <a:rPr lang="en-US" dirty="0" smtClean="0">
                <a:hlinkClick r:id="rId10" tooltip="Military history"/>
              </a:rPr>
              <a:t>military history</a:t>
            </a:r>
            <a:r>
              <a:rPr lang="en-US" dirty="0" smtClean="0"/>
              <a:t>, </a:t>
            </a:r>
            <a:r>
              <a:rPr lang="en-US" dirty="0" smtClean="0">
                <a:hlinkClick r:id="rId11" tooltip="Science"/>
              </a:rPr>
              <a:t>science</a:t>
            </a:r>
            <a:r>
              <a:rPr lang="en-US" dirty="0" smtClean="0"/>
              <a:t>, </a:t>
            </a:r>
            <a:r>
              <a:rPr lang="en-US" dirty="0" smtClean="0">
                <a:hlinkClick r:id="rId12" tooltip="Technology"/>
              </a:rPr>
              <a:t>technology</a:t>
            </a:r>
            <a:r>
              <a:rPr lang="en-US" dirty="0" smtClean="0"/>
              <a:t>, </a:t>
            </a:r>
            <a:r>
              <a:rPr lang="en-US" dirty="0" smtClean="0">
                <a:hlinkClick r:id="rId13" tooltip="Children's museum"/>
              </a:rPr>
              <a:t>children's museums</a:t>
            </a:r>
            <a:r>
              <a:rPr lang="en-US" dirty="0" smtClean="0"/>
              <a:t>, </a:t>
            </a:r>
            <a:r>
              <a:rPr lang="en-US" dirty="0" smtClean="0">
                <a:hlinkClick r:id="rId14" tooltip="Natural history"/>
              </a:rPr>
              <a:t>natural history</a:t>
            </a:r>
            <a:r>
              <a:rPr lang="en-US" dirty="0" smtClean="0"/>
              <a:t>, </a:t>
            </a:r>
            <a:r>
              <a:rPr lang="en-US" dirty="0" smtClean="0">
                <a:hlinkClick r:id="rId15" tooltip="Numismatics"/>
              </a:rPr>
              <a:t>numismatics</a:t>
            </a:r>
            <a:r>
              <a:rPr lang="en-US" dirty="0" smtClean="0"/>
              <a:t>, </a:t>
            </a:r>
            <a:r>
              <a:rPr lang="en-US" dirty="0" smtClean="0">
                <a:hlinkClick r:id="rId16" tooltip="Botanical gardens"/>
              </a:rPr>
              <a:t>botanical</a:t>
            </a:r>
            <a:r>
              <a:rPr lang="en-US" dirty="0" smtClean="0"/>
              <a:t> and </a:t>
            </a:r>
            <a:r>
              <a:rPr lang="en-US" dirty="0" smtClean="0">
                <a:hlinkClick r:id="rId17" tooltip="Zoological garden"/>
              </a:rPr>
              <a:t>zoological gardens</a:t>
            </a:r>
            <a:r>
              <a:rPr lang="en-US" dirty="0" smtClean="0"/>
              <a:t> and </a:t>
            </a:r>
            <a:r>
              <a:rPr lang="en-US" dirty="0" smtClean="0">
                <a:hlinkClick r:id="rId18" tooltip="Philately"/>
              </a:rPr>
              <a:t>philately</a:t>
            </a:r>
            <a:r>
              <a:rPr lang="en-US" dirty="0" smtClean="0"/>
              <a:t>.</a:t>
            </a:r>
            <a:endParaRPr lang="en-GB" dirty="0" smtClean="0"/>
          </a:p>
          <a:p>
            <a:r>
              <a:rPr lang="en-US" b="1" dirty="0" smtClean="0">
                <a:hlinkClick r:id="rId19" tooltip="Art museum"/>
              </a:rPr>
              <a:t>Art museum</a:t>
            </a:r>
            <a:r>
              <a:rPr lang="en-US" dirty="0" smtClean="0"/>
              <a:t>, also known as an art gallery, is a space for the exhibition of art, usually in the form of </a:t>
            </a:r>
            <a:r>
              <a:rPr lang="en-US" dirty="0" smtClean="0">
                <a:hlinkClick r:id="rId20" tooltip="Art objects"/>
              </a:rPr>
              <a:t>art objects</a:t>
            </a:r>
            <a:r>
              <a:rPr lang="en-US" dirty="0" smtClean="0"/>
              <a:t> from the </a:t>
            </a:r>
            <a:r>
              <a:rPr lang="en-US" dirty="0" smtClean="0">
                <a:hlinkClick r:id="rId21" tooltip="Visual art"/>
              </a:rPr>
              <a:t>visual arts</a:t>
            </a:r>
            <a:r>
              <a:rPr lang="en-US" dirty="0" smtClean="0"/>
              <a:t>, primarily </a:t>
            </a:r>
            <a:r>
              <a:rPr lang="en-US" dirty="0" smtClean="0">
                <a:hlinkClick r:id="rId22" tooltip="Painting"/>
              </a:rPr>
              <a:t>paintings</a:t>
            </a:r>
            <a:r>
              <a:rPr lang="en-US" dirty="0" smtClean="0"/>
              <a:t>, </a:t>
            </a:r>
            <a:r>
              <a:rPr lang="en-US" dirty="0" smtClean="0">
                <a:hlinkClick r:id="rId23" tooltip="Illustration"/>
              </a:rPr>
              <a:t>illustrations</a:t>
            </a:r>
            <a:r>
              <a:rPr lang="en-US" dirty="0" smtClean="0"/>
              <a:t>, and </a:t>
            </a:r>
            <a:r>
              <a:rPr lang="en-US" dirty="0" smtClean="0">
                <a:hlinkClick r:id="rId24" tooltip="Sculpture"/>
              </a:rPr>
              <a:t>sculpture</a:t>
            </a:r>
            <a:r>
              <a:rPr lang="en-US" dirty="0" smtClean="0"/>
              <a:t>. </a:t>
            </a:r>
          </a:p>
          <a:p>
            <a:r>
              <a:rPr lang="en-US" dirty="0" smtClean="0"/>
              <a:t>Collections of </a:t>
            </a:r>
            <a:r>
              <a:rPr lang="en-US" dirty="0" smtClean="0">
                <a:hlinkClick r:id="rId25" tooltip="Drawing"/>
              </a:rPr>
              <a:t>drawings</a:t>
            </a:r>
            <a:r>
              <a:rPr lang="en-US" dirty="0" smtClean="0"/>
              <a:t> and </a:t>
            </a:r>
            <a:r>
              <a:rPr lang="en-US" dirty="0" smtClean="0">
                <a:hlinkClick r:id="rId26" tooltip="Old master print"/>
              </a:rPr>
              <a:t>old master prints</a:t>
            </a:r>
            <a:r>
              <a:rPr lang="en-US" dirty="0" smtClean="0"/>
              <a:t> are often not displayed on the walls, but kept in a </a:t>
            </a:r>
            <a:r>
              <a:rPr lang="en-US" dirty="0" smtClean="0">
                <a:hlinkClick r:id="rId27" tooltip="Print room"/>
              </a:rPr>
              <a:t>print room</a:t>
            </a:r>
            <a:r>
              <a:rPr lang="en-US" dirty="0" smtClean="0"/>
              <a:t>. There may be collections of </a:t>
            </a:r>
            <a:r>
              <a:rPr lang="en-US" dirty="0" smtClean="0">
                <a:hlinkClick r:id="rId3" tooltip="Applied art"/>
              </a:rPr>
              <a:t>applied art</a:t>
            </a:r>
            <a:r>
              <a:rPr lang="en-US" dirty="0" smtClean="0"/>
              <a:t>, including </a:t>
            </a:r>
            <a:r>
              <a:rPr lang="en-US" dirty="0" smtClean="0">
                <a:hlinkClick r:id="rId28" tooltip="Ceramics (art)"/>
              </a:rPr>
              <a:t>ceramics</a:t>
            </a:r>
            <a:r>
              <a:rPr lang="en-US" dirty="0" smtClean="0"/>
              <a:t>, </a:t>
            </a:r>
            <a:r>
              <a:rPr lang="en-US" dirty="0" smtClean="0">
                <a:hlinkClick r:id="rId29" tooltip="Metalwork"/>
              </a:rPr>
              <a:t>metalwork</a:t>
            </a:r>
            <a:r>
              <a:rPr lang="en-US" dirty="0" smtClean="0"/>
              <a:t>, furniture, </a:t>
            </a:r>
            <a:r>
              <a:rPr lang="en-US" dirty="0" smtClean="0">
                <a:hlinkClick r:id="rId30" tooltip="Artist's book"/>
              </a:rPr>
              <a:t>artist's books</a:t>
            </a:r>
            <a:r>
              <a:rPr lang="en-US" dirty="0" smtClean="0"/>
              <a:t> and other types of object. </a:t>
            </a:r>
            <a:r>
              <a:rPr lang="en-US" dirty="0" smtClean="0">
                <a:hlinkClick r:id="rId31" tooltip="Video Art"/>
              </a:rPr>
              <a:t>Video Art</a:t>
            </a:r>
            <a:r>
              <a:rPr lang="en-US" dirty="0" smtClean="0"/>
              <a:t> is often screened.</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Museums (2)</a:t>
            </a:r>
            <a:endParaRPr lang="en-GB" dirty="0"/>
          </a:p>
        </p:txBody>
      </p:sp>
      <p:sp>
        <p:nvSpPr>
          <p:cNvPr id="3" name="Content Placeholder 2"/>
          <p:cNvSpPr>
            <a:spLocks noGrp="1"/>
          </p:cNvSpPr>
          <p:nvPr>
            <p:ph idx="1"/>
          </p:nvPr>
        </p:nvSpPr>
        <p:spPr/>
        <p:txBody>
          <a:bodyPr>
            <a:normAutofit fontScale="85000" lnSpcReduction="20000"/>
          </a:bodyPr>
          <a:lstStyle/>
          <a:p>
            <a:r>
              <a:rPr lang="en-US" b="1" dirty="0" smtClean="0">
                <a:hlinkClick r:id="rId2" tooltip="History museum (page does not exist)"/>
              </a:rPr>
              <a:t>History museums</a:t>
            </a:r>
            <a:r>
              <a:rPr lang="en-US" dirty="0" smtClean="0"/>
              <a:t> cover the knowledge of </a:t>
            </a:r>
            <a:r>
              <a:rPr lang="en-US" dirty="0" smtClean="0">
                <a:hlinkClick r:id="rId3" tooltip="History"/>
              </a:rPr>
              <a:t>history</a:t>
            </a:r>
            <a:r>
              <a:rPr lang="en-US" dirty="0" smtClean="0"/>
              <a:t> and its relevance to the present and future. Some cover specialized curatorial aspects of history or a particular locality; others are more general. Such museums contain a wide range of objects, including documents, artifacts of all kinds, art, archaeological objects. </a:t>
            </a:r>
            <a:r>
              <a:rPr lang="en-US" dirty="0" smtClean="0">
                <a:hlinkClick r:id="rId4" tooltip="Category:Archaeology museums"/>
              </a:rPr>
              <a:t>Antiquities museums</a:t>
            </a:r>
            <a:r>
              <a:rPr lang="en-US" dirty="0" smtClean="0"/>
              <a:t> specialize in more archaeological findings</a:t>
            </a:r>
            <a:endParaRPr lang="en-GB" dirty="0" smtClean="0"/>
          </a:p>
          <a:p>
            <a:r>
              <a:rPr lang="en-US" b="1" dirty="0" smtClean="0">
                <a:hlinkClick r:id="rId5" tooltip="Science museum"/>
              </a:rPr>
              <a:t>Science museums</a:t>
            </a:r>
            <a:r>
              <a:rPr lang="en-US" b="1" dirty="0" smtClean="0"/>
              <a:t> </a:t>
            </a:r>
            <a:r>
              <a:rPr lang="en-US" dirty="0" smtClean="0"/>
              <a:t>and technology centers revolve around scientific achievements, and marvels and their history. To explain complicated inventions, a combination of demonstrations, interactive programs and thought-provoking media are used. Some museums may have exhibits on topics such as </a:t>
            </a:r>
            <a:r>
              <a:rPr lang="en-US" dirty="0" smtClean="0">
                <a:hlinkClick r:id="rId6" tooltip="Computer"/>
              </a:rPr>
              <a:t>computers</a:t>
            </a:r>
            <a:r>
              <a:rPr lang="en-US" dirty="0" smtClean="0"/>
              <a:t>, </a:t>
            </a:r>
            <a:r>
              <a:rPr lang="en-US" dirty="0" smtClean="0">
                <a:hlinkClick r:id="rId7" tooltip="Aviation"/>
              </a:rPr>
              <a:t>aviation</a:t>
            </a:r>
            <a:r>
              <a:rPr lang="en-US" dirty="0" smtClean="0"/>
              <a:t>, </a:t>
            </a:r>
            <a:r>
              <a:rPr lang="en-US" dirty="0" smtClean="0">
                <a:hlinkClick r:id="rId8" tooltip="Railway museums"/>
              </a:rPr>
              <a:t>railway museums</a:t>
            </a:r>
            <a:r>
              <a:rPr lang="en-US" dirty="0" smtClean="0"/>
              <a:t>, </a:t>
            </a:r>
            <a:r>
              <a:rPr lang="en-US" dirty="0" smtClean="0">
                <a:hlinkClick r:id="rId9" tooltip="Physics"/>
              </a:rPr>
              <a:t>physics</a:t>
            </a:r>
            <a:r>
              <a:rPr lang="en-US" dirty="0" smtClean="0"/>
              <a:t>, </a:t>
            </a:r>
            <a:r>
              <a:rPr lang="en-US" dirty="0" smtClean="0">
                <a:hlinkClick r:id="rId10" tooltip="Astronomy"/>
              </a:rPr>
              <a:t>astronomy</a:t>
            </a:r>
            <a:r>
              <a:rPr lang="en-US" dirty="0" smtClean="0"/>
              <a:t>, and the </a:t>
            </a:r>
            <a:r>
              <a:rPr lang="en-US" dirty="0" smtClean="0">
                <a:hlinkClick r:id="rId11" tooltip="Animal kingdom"/>
              </a:rPr>
              <a:t>animal kingdom</a:t>
            </a:r>
            <a:r>
              <a:rPr lang="en-US" dirty="0" smtClean="0"/>
              <a:t>.</a:t>
            </a:r>
            <a:endParaRPr lang="en-GB" dirty="0" smtClean="0"/>
          </a:p>
          <a:p>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Activity  </a:t>
            </a:r>
            <a:endParaRPr lang="en-GB" dirty="0"/>
          </a:p>
        </p:txBody>
      </p:sp>
      <p:sp>
        <p:nvSpPr>
          <p:cNvPr id="3" name="Content Placeholder 2"/>
          <p:cNvSpPr>
            <a:spLocks noGrp="1"/>
          </p:cNvSpPr>
          <p:nvPr>
            <p:ph idx="1"/>
          </p:nvPr>
        </p:nvSpPr>
        <p:spPr/>
        <p:txBody>
          <a:bodyPr>
            <a:normAutofit/>
          </a:bodyPr>
          <a:lstStyle/>
          <a:p>
            <a:r>
              <a:rPr lang="en-US" dirty="0" smtClean="0"/>
              <a:t>Visit any museum of your choice and describe what you see there.  You can visit the Archaeological Museum at </a:t>
            </a:r>
            <a:r>
              <a:rPr lang="en-US" dirty="0" err="1" smtClean="0"/>
              <a:t>Legon</a:t>
            </a:r>
            <a:r>
              <a:rPr lang="en-US" dirty="0" smtClean="0"/>
              <a:t> or the National Museum in Accra .  </a:t>
            </a:r>
            <a:endParaRPr lang="en-GB" dirty="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Video</a:t>
            </a:r>
            <a:endParaRPr lang="en-GB" dirty="0"/>
          </a:p>
        </p:txBody>
      </p:sp>
      <p:sp>
        <p:nvSpPr>
          <p:cNvPr id="3" name="Content Placeholder 2"/>
          <p:cNvSpPr>
            <a:spLocks noGrp="1"/>
          </p:cNvSpPr>
          <p:nvPr>
            <p:ph idx="1"/>
          </p:nvPr>
        </p:nvSpPr>
        <p:spPr/>
        <p:txBody>
          <a:bodyPr>
            <a:normAutofit/>
          </a:bodyPr>
          <a:lstStyle/>
          <a:p>
            <a:pPr>
              <a:buFontTx/>
              <a:buNone/>
            </a:pPr>
            <a:r>
              <a:rPr lang="en-US" dirty="0" smtClean="0"/>
              <a:t>Types of libraries and their functions </a:t>
            </a:r>
            <a:r>
              <a:rPr lang="en-GB" dirty="0" smtClean="0"/>
              <a:t>&lt;</a:t>
            </a:r>
            <a:r>
              <a:rPr lang="en-GB" dirty="0" err="1" smtClean="0"/>
              <a:t>iframe</a:t>
            </a:r>
            <a:r>
              <a:rPr lang="en-GB" dirty="0" smtClean="0"/>
              <a:t> width="420" height="315" </a:t>
            </a:r>
            <a:r>
              <a:rPr lang="en-GB" dirty="0" err="1" smtClean="0"/>
              <a:t>src</a:t>
            </a:r>
            <a:r>
              <a:rPr lang="en-GB" dirty="0" smtClean="0"/>
              <a:t>="https://www.youtube.com/embed/TMGVN75wqlQ" </a:t>
            </a:r>
            <a:r>
              <a:rPr lang="en-GB" dirty="0" err="1" smtClean="0"/>
              <a:t>frameborder</a:t>
            </a:r>
            <a:r>
              <a:rPr lang="en-GB" dirty="0" smtClean="0"/>
              <a:t>="0" </a:t>
            </a:r>
            <a:r>
              <a:rPr lang="en-GB" dirty="0" err="1" smtClean="0"/>
              <a:t>allowfullscreen</a:t>
            </a:r>
            <a:r>
              <a:rPr lang="en-GB" dirty="0" smtClean="0"/>
              <a:t>&gt;&lt;/</a:t>
            </a:r>
            <a:r>
              <a:rPr lang="en-GB" dirty="0" err="1" smtClean="0"/>
              <a:t>iframe</a:t>
            </a:r>
            <a:r>
              <a:rPr lang="en-GB" dirty="0" smtClean="0"/>
              <a:t>&gt;</a:t>
            </a:r>
            <a:endParaRPr lang="en-US" dirty="0" smtClean="0"/>
          </a:p>
          <a:p>
            <a:pPr>
              <a:buFontTx/>
              <a:buNone/>
            </a:pPr>
            <a:endParaRPr lang="en-US" dirty="0" smtClean="0"/>
          </a:p>
          <a:p>
            <a:pPr>
              <a:buFontTx/>
              <a:buNone/>
            </a:pPr>
            <a:endParaRPr lang="en-US" dirty="0" smtClean="0"/>
          </a:p>
        </p:txBody>
      </p:sp>
      <p:sp>
        <p:nvSpPr>
          <p:cNvPr id="4" name="Footer Placeholder 3"/>
          <p:cNvSpPr>
            <a:spLocks noGrp="1"/>
          </p:cNvSpPr>
          <p:nvPr>
            <p:ph type="ftr" sz="quarter" idx="3"/>
          </p:nvPr>
        </p:nvSpPr>
        <p:spPr/>
        <p:txBody>
          <a:bodyPr/>
          <a:lstStyle/>
          <a:p>
            <a:r>
              <a:rPr lang="en-US" smtClean="0"/>
              <a:t>Dr. Perpetua Dadzie, Dept of Information Studies</a:t>
            </a:r>
            <a:endParaRPr lang="en-US" dirty="0"/>
          </a:p>
        </p:txBody>
      </p:sp>
      <p:sp>
        <p:nvSpPr>
          <p:cNvPr id="5" name="Slide Number Placeholder 4"/>
          <p:cNvSpPr>
            <a:spLocks noGrp="1"/>
          </p:cNvSpPr>
          <p:nvPr>
            <p:ph type="sldNum" sz="quarter" idx="4"/>
          </p:nvPr>
        </p:nvSpPr>
        <p:spPr/>
        <p:txBody>
          <a:bodyPr/>
          <a:lstStyle/>
          <a:p>
            <a:r>
              <a:rPr lang="en-US" smtClean="0"/>
              <a:t>Slide </a:t>
            </a:r>
            <a:fld id="{FD3DDBF2-094B-4CA4-965C-FB22D307DBD7}"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04800" y="1752600"/>
            <a:ext cx="7924800" cy="4724400"/>
          </a:xfrm>
        </p:spPr>
        <p:txBody>
          <a:bodyPr>
            <a:normAutofit/>
          </a:bodyPr>
          <a:lstStyle/>
          <a:p>
            <a:endParaRPr lang="en-US" sz="2600" dirty="0" smtClean="0"/>
          </a:p>
          <a:p>
            <a:endParaRPr lang="en-US" sz="2400" dirty="0" smtClean="0"/>
          </a:p>
        </p:txBody>
      </p:sp>
      <p:pic>
        <p:nvPicPr>
          <p:cNvPr id="4" name="Picture 3"/>
          <p:cNvPicPr>
            <a:picLocks noChangeAspect="1"/>
          </p:cNvPicPr>
          <p:nvPr/>
        </p:nvPicPr>
        <p:blipFill>
          <a:blip r:embed="rId2" cstate="print"/>
          <a:stretch>
            <a:fillRect/>
          </a:stretch>
        </p:blipFill>
        <p:spPr>
          <a:xfrm>
            <a:off x="7010400" y="5652052"/>
            <a:ext cx="2133600" cy="1205948"/>
          </a:xfrm>
          <a:prstGeom prst="rect">
            <a:avLst/>
          </a:prstGeom>
          <a:ln>
            <a:noFill/>
          </a:ln>
          <a:effectLst>
            <a:softEdge rad="112500"/>
          </a:effectLst>
        </p:spPr>
      </p:pic>
      <p:sp>
        <p:nvSpPr>
          <p:cNvPr id="7" name="Footer Placeholder 6"/>
          <p:cNvSpPr>
            <a:spLocks noGrp="1"/>
          </p:cNvSpPr>
          <p:nvPr>
            <p:ph type="ftr" sz="quarter" idx="3"/>
          </p:nvPr>
        </p:nvSpPr>
        <p:spPr/>
        <p:txBody>
          <a:bodyPr/>
          <a:lstStyle/>
          <a:p>
            <a:r>
              <a:rPr lang="en-US" smtClean="0"/>
              <a:t>Dr. Perpetua Dadzie, Dept of Information Studies</a:t>
            </a:r>
            <a:endParaRPr lang="en-US" dirty="0"/>
          </a:p>
        </p:txBody>
      </p:sp>
      <p:sp>
        <p:nvSpPr>
          <p:cNvPr id="8" name="Slide Number Placeholder 7"/>
          <p:cNvSpPr>
            <a:spLocks noGrp="1"/>
          </p:cNvSpPr>
          <p:nvPr>
            <p:ph type="sldNum" sz="quarter" idx="4"/>
          </p:nvPr>
        </p:nvSpPr>
        <p:spPr/>
        <p:txBody>
          <a:bodyPr/>
          <a:lstStyle/>
          <a:p>
            <a:r>
              <a:rPr lang="en-US" smtClean="0"/>
              <a:t>Slide </a:t>
            </a:r>
            <a:fld id="{FD3DDBF2-094B-4CA4-965C-FB22D307DBD7}" type="slidenum">
              <a:rPr lang="en-US" smtClean="0"/>
              <a:pPr/>
              <a:t>36</a:t>
            </a:fld>
            <a:endParaRPr lang="en-US" dirty="0"/>
          </a:p>
        </p:txBody>
      </p:sp>
    </p:spTree>
    <p:extLst>
      <p:ext uri="{BB962C8B-B14F-4D97-AF65-F5344CB8AC3E}">
        <p14:creationId xmlns:p14="http://schemas.microsoft.com/office/powerpoint/2010/main" xmlns="" val="5156534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3706</TotalTime>
  <Words>2989</Words>
  <Application>Microsoft Office PowerPoint</Application>
  <PresentationFormat>On-screen Show (4:3)</PresentationFormat>
  <Paragraphs>216</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INFS 112: Introduction to Information Management</vt:lpstr>
      <vt:lpstr>Session Overview </vt:lpstr>
      <vt:lpstr>Session Outline</vt:lpstr>
      <vt:lpstr>Reading List</vt:lpstr>
      <vt:lpstr>libraries</vt:lpstr>
      <vt:lpstr>What are Libraries?</vt:lpstr>
      <vt:lpstr>What are Libraries? (2)</vt:lpstr>
      <vt:lpstr>What are Libraries? (3)</vt:lpstr>
      <vt:lpstr>What are Libraries? (4)</vt:lpstr>
      <vt:lpstr>What are Libraries? (5)</vt:lpstr>
      <vt:lpstr>Types of Libraries</vt:lpstr>
      <vt:lpstr>Types of Libraries (2)</vt:lpstr>
      <vt:lpstr>Types of Libraries (3)</vt:lpstr>
      <vt:lpstr>Types of Libraries (4)</vt:lpstr>
      <vt:lpstr>Divisions of a Library </vt:lpstr>
      <vt:lpstr>Archives and records centres</vt:lpstr>
      <vt:lpstr>What are Archives/Records centres?</vt:lpstr>
      <vt:lpstr>What are Archives/Records centres? (2)</vt:lpstr>
      <vt:lpstr>What are Archives/Records centres? (3)</vt:lpstr>
      <vt:lpstr>What are Archives/Records centres? (4)</vt:lpstr>
      <vt:lpstr>What are Archives/Records centres? (5)</vt:lpstr>
      <vt:lpstr>Types of Archives</vt:lpstr>
      <vt:lpstr>Types of Archives (2)</vt:lpstr>
      <vt:lpstr>Types of Archives (3)</vt:lpstr>
      <vt:lpstr>Activities</vt:lpstr>
      <vt:lpstr>museums</vt:lpstr>
      <vt:lpstr>What are Museums? </vt:lpstr>
      <vt:lpstr>What are Museums? (2) </vt:lpstr>
      <vt:lpstr>What are Museums? (3) </vt:lpstr>
      <vt:lpstr>What are Museums? (4) </vt:lpstr>
      <vt:lpstr>Functions of a Museum </vt:lpstr>
      <vt:lpstr>Types of Museums</vt:lpstr>
      <vt:lpstr>Types of Museums (2)</vt:lpstr>
      <vt:lpstr>Activity  </vt:lpstr>
      <vt:lpstr>Video</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title</dc:title>
  <dc:creator>Nana Yaw Akuamoah</dc:creator>
  <cp:lastModifiedBy>Perpetua Dadzie</cp:lastModifiedBy>
  <cp:revision>323</cp:revision>
  <dcterms:created xsi:type="dcterms:W3CDTF">2011-06-07T13:56:57Z</dcterms:created>
  <dcterms:modified xsi:type="dcterms:W3CDTF">2015-09-13T18:08:25Z</dcterms:modified>
</cp:coreProperties>
</file>