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handoutMasterIdLst>
    <p:handoutMasterId r:id="rId46"/>
  </p:handoutMasterIdLst>
  <p:sldIdLst>
    <p:sldId id="256" r:id="rId2"/>
    <p:sldId id="319" r:id="rId3"/>
    <p:sldId id="320" r:id="rId4"/>
    <p:sldId id="321" r:id="rId5"/>
    <p:sldId id="322" r:id="rId6"/>
    <p:sldId id="436" r:id="rId7"/>
    <p:sldId id="527" r:id="rId8"/>
    <p:sldId id="524" r:id="rId9"/>
    <p:sldId id="525" r:id="rId10"/>
    <p:sldId id="528" r:id="rId11"/>
    <p:sldId id="529" r:id="rId12"/>
    <p:sldId id="530" r:id="rId13"/>
    <p:sldId id="531" r:id="rId14"/>
    <p:sldId id="532" r:id="rId15"/>
    <p:sldId id="533" r:id="rId16"/>
    <p:sldId id="534" r:id="rId17"/>
    <p:sldId id="535" r:id="rId18"/>
    <p:sldId id="536" r:id="rId19"/>
    <p:sldId id="537" r:id="rId20"/>
    <p:sldId id="548" r:id="rId21"/>
    <p:sldId id="551" r:id="rId22"/>
    <p:sldId id="538" r:id="rId23"/>
    <p:sldId id="526" r:id="rId24"/>
    <p:sldId id="539" r:id="rId25"/>
    <p:sldId id="540" r:id="rId26"/>
    <p:sldId id="541" r:id="rId27"/>
    <p:sldId id="542" r:id="rId28"/>
    <p:sldId id="543" r:id="rId29"/>
    <p:sldId id="544" r:id="rId30"/>
    <p:sldId id="545" r:id="rId31"/>
    <p:sldId id="546" r:id="rId32"/>
    <p:sldId id="550" r:id="rId33"/>
    <p:sldId id="547" r:id="rId34"/>
    <p:sldId id="553" r:id="rId35"/>
    <p:sldId id="555" r:id="rId36"/>
    <p:sldId id="556" r:id="rId37"/>
    <p:sldId id="557" r:id="rId38"/>
    <p:sldId id="558" r:id="rId39"/>
    <p:sldId id="559" r:id="rId40"/>
    <p:sldId id="560" r:id="rId41"/>
    <p:sldId id="561" r:id="rId42"/>
    <p:sldId id="562" r:id="rId43"/>
    <p:sldId id="552"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CDE" initials="I"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8B57"/>
    <a:srgbClr val="000066"/>
    <a:srgbClr val="006CA1"/>
    <a:srgbClr val="EEEEEE"/>
    <a:srgbClr val="F8F3EF"/>
    <a:srgbClr val="FFFF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1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9-05T17:51:37.313" idx="1">
    <p:pos x="3633" y="-18"/>
    <p:text>:</p:text>
  </p:cm>
  <p:cm authorId="0" dt="2015-09-05T17:51:43.962" idx="2">
    <p:pos x="3261" y="363"/>
    <p:text>I</p:text>
  </p:cm>
  <p:cm authorId="0" dt="2015-09-05T17:51:49.705" idx="3">
    <p:pos x="2180" y="744"/>
    <p:text>M</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0527F3-EB79-49FF-912B-041B9C4FB81F}" type="datetimeFigureOut">
              <a:rPr lang="en-US" smtClean="0"/>
              <a:pPr/>
              <a:t>3/20/2017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D8CEFE-5176-4370-99E3-0069C87A9448}" type="slidenum">
              <a:rPr lang="en-US" smtClean="0"/>
              <a:pPr/>
              <a:t>‹#›</a:t>
            </a:fld>
            <a:endParaRPr lang="en-US"/>
          </a:p>
        </p:txBody>
      </p:sp>
    </p:spTree>
    <p:extLst>
      <p:ext uri="{BB962C8B-B14F-4D97-AF65-F5344CB8AC3E}">
        <p14:creationId xmlns:p14="http://schemas.microsoft.com/office/powerpoint/2010/main" val="3271993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F51EC-9B9E-44A7-B1DF-C15828FE6524}" type="datetimeFigureOut">
              <a:rPr lang="en-US" smtClean="0"/>
              <a:pPr/>
              <a:t>3/20/2017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8A8A1-E2B8-4BD1-8409-EFE61EA494FD}" type="slidenum">
              <a:rPr lang="en-US" smtClean="0"/>
              <a:pPr/>
              <a:t>‹#›</a:t>
            </a:fld>
            <a:endParaRPr lang="en-US"/>
          </a:p>
        </p:txBody>
      </p:sp>
    </p:spTree>
    <p:extLst>
      <p:ext uri="{BB962C8B-B14F-4D97-AF65-F5344CB8AC3E}">
        <p14:creationId xmlns:p14="http://schemas.microsoft.com/office/powerpoint/2010/main" val="182640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1</a:t>
            </a:fld>
            <a:endParaRPr lang="en-US"/>
          </a:p>
        </p:txBody>
      </p:sp>
    </p:spTree>
    <p:extLst>
      <p:ext uri="{BB962C8B-B14F-4D97-AF65-F5344CB8AC3E}">
        <p14:creationId xmlns:p14="http://schemas.microsoft.com/office/powerpoint/2010/main" val="22960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2</a:t>
            </a:fld>
            <a:endParaRPr lang="en-US"/>
          </a:p>
        </p:txBody>
      </p:sp>
    </p:spTree>
    <p:extLst>
      <p:ext uri="{BB962C8B-B14F-4D97-AF65-F5344CB8AC3E}">
        <p14:creationId xmlns:p14="http://schemas.microsoft.com/office/powerpoint/2010/main" val="1288637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t="-90000" b="-10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3" cstate="print"/>
          <a:srcRect t="16072"/>
          <a:stretch/>
        </p:blipFill>
        <p:spPr>
          <a:xfrm>
            <a:off x="600075" y="4949099"/>
            <a:ext cx="7858125" cy="1223101"/>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Rectangle 6"/>
          <p:cNvSpPr/>
          <p:nvPr userDrawn="1"/>
        </p:nvSpPr>
        <p:spPr>
          <a:xfrm>
            <a:off x="1988545" y="5602069"/>
            <a:ext cx="6477000" cy="646331"/>
          </a:xfrm>
          <a:prstGeom prst="rect">
            <a:avLst/>
          </a:prstGeom>
        </p:spPr>
        <p:txBody>
          <a:bodyPr wrap="square">
            <a:spAutoFit/>
          </a:bodyPr>
          <a:lstStyle/>
          <a:p>
            <a:r>
              <a:rPr lang="en-US" dirty="0" smtClean="0">
                <a:solidFill>
                  <a:srgbClr val="002060"/>
                </a:solidFill>
                <a:latin typeface="Tw Cen MT" panose="020B0602020104020603" pitchFamily="34" charset="0"/>
              </a:rPr>
              <a:t>College of Education</a:t>
            </a:r>
          </a:p>
          <a:p>
            <a:r>
              <a:rPr lang="en-US" b="1" dirty="0" smtClean="0">
                <a:solidFill>
                  <a:srgbClr val="002060"/>
                </a:solidFill>
                <a:latin typeface="Tw Cen MT" panose="020B0602020104020603" pitchFamily="34" charset="0"/>
              </a:rPr>
              <a:t>School of Continuing and Distance Education</a:t>
            </a:r>
            <a:endParaRPr lang="en-US" b="1" dirty="0">
              <a:solidFill>
                <a:srgbClr val="002060"/>
              </a:solidFill>
              <a:latin typeface="Tw Cen MT" panose="020B0602020104020603" pitchFamily="34" charset="0"/>
            </a:endParaRPr>
          </a:p>
        </p:txBody>
      </p:sp>
      <p:sp>
        <p:nvSpPr>
          <p:cNvPr id="9" name="TextBox 8"/>
          <p:cNvSpPr txBox="1"/>
          <p:nvPr userDrawn="1"/>
        </p:nvSpPr>
        <p:spPr>
          <a:xfrm>
            <a:off x="7010400" y="6362838"/>
            <a:ext cx="2133600" cy="390732"/>
          </a:xfrm>
          <a:prstGeom prst="rect">
            <a:avLst/>
          </a:prstGeom>
          <a:solidFill>
            <a:schemeClr val="bg1"/>
          </a:solidFill>
        </p:spPr>
        <p:txBody>
          <a:bodyPr wrap="square" rtlCol="0">
            <a:spAutoFit/>
          </a:bodyPr>
          <a:lstStyle/>
          <a:p>
            <a:endParaRPr lang="en-US" dirty="0"/>
          </a:p>
        </p:txBody>
      </p:sp>
      <p:sp>
        <p:nvSpPr>
          <p:cNvPr id="13" name="Slide Number Placeholder 5"/>
          <p:cNvSpPr>
            <a:spLocks noGrp="1"/>
          </p:cNvSpPr>
          <p:nvPr>
            <p:ph type="sldNum" sz="quarter" idx="4"/>
          </p:nvPr>
        </p:nvSpPr>
        <p:spPr>
          <a:xfrm>
            <a:off x="228600" y="6393013"/>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
        <p:nvSpPr>
          <p:cNvPr id="14" name="TextBox 13"/>
          <p:cNvSpPr txBox="1"/>
          <p:nvPr userDrawn="1"/>
        </p:nvSpPr>
        <p:spPr>
          <a:xfrm>
            <a:off x="1988545" y="6172200"/>
            <a:ext cx="3124200" cy="307777"/>
          </a:xfrm>
          <a:prstGeom prst="rect">
            <a:avLst/>
          </a:prstGeom>
          <a:noFill/>
        </p:spPr>
        <p:txBody>
          <a:bodyPr wrap="square" rtlCol="0">
            <a:spAutoFit/>
          </a:bodyPr>
          <a:lstStyle/>
          <a:p>
            <a:r>
              <a:rPr lang="en-US" sz="1400" b="0" kern="1200" dirty="0" smtClean="0">
                <a:solidFill>
                  <a:srgbClr val="002060"/>
                </a:solidFill>
                <a:latin typeface="Tw Cen MT" panose="020B0602020104020603" pitchFamily="34" charset="0"/>
                <a:ea typeface="+mn-ea"/>
                <a:cs typeface="+mn-cs"/>
              </a:rPr>
              <a:t>2014/2015 – 2016/2017</a:t>
            </a:r>
            <a:endParaRPr lang="en-US" sz="1400" b="0" kern="1200" dirty="0">
              <a:solidFill>
                <a:srgbClr val="002060"/>
              </a:solidFill>
              <a:latin typeface="Tw Cen MT" panose="020B0602020104020603" pitchFamily="34" charset="0"/>
              <a:ea typeface="+mn-ea"/>
              <a:cs typeface="+mn-cs"/>
            </a:endParaRPr>
          </a:p>
        </p:txBody>
      </p:sp>
    </p:spTree>
    <p:extLst>
      <p:ext uri="{BB962C8B-B14F-4D97-AF65-F5344CB8AC3E}">
        <p14:creationId xmlns:p14="http://schemas.microsoft.com/office/powerpoint/2010/main" val="30977708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9D2CB103-8D07-4BCC-B2C2-56B935B92000}" type="datetime1">
              <a:rPr lang="en-US" smtClean="0"/>
              <a:pPr/>
              <a:t>3/20/2017</a:t>
            </a:fld>
            <a:endParaRPr lang="en-US" dirty="0"/>
          </a:p>
        </p:txBody>
      </p:sp>
      <p:sp>
        <p:nvSpPr>
          <p:cNvPr id="11"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357053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B120138-0896-4473-BE39-9DAAF25F0B9E}" type="datetime1">
              <a:rPr lang="en-US" smtClean="0"/>
              <a:pPr/>
              <a:t>3/20/2017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41221960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908A9B24-2DFF-4A7D-8F4C-5A03421F0BE3}" type="datetime1">
              <a:rPr lang="en-US" smtClean="0"/>
              <a:pPr/>
              <a:t>3/20/2017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1405295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AC91DFCB-C6FE-4155-81B1-F2C26A8F0089}" type="datetime1">
              <a:rPr lang="en-US" smtClean="0"/>
              <a:pPr/>
              <a:t>3/20/2017</a:t>
            </a:fld>
            <a:endParaRPr lang="en-US" dirty="0"/>
          </a:p>
        </p:txBody>
      </p:sp>
      <p:sp>
        <p:nvSpPr>
          <p:cNvPr id="11" name="Footer Placeholder 4"/>
          <p:cNvSpPr>
            <a:spLocks noGrp="1"/>
          </p:cNvSpPr>
          <p:nvPr>
            <p:ph type="ftr" sz="quarter" idx="11"/>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12"/>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61845812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762D5FB-9B18-41B0-BB14-4C52CF93577B}" type="datetime1">
              <a:rPr lang="en-US" smtClean="0"/>
              <a:pPr/>
              <a:t>3/20/2017</a:t>
            </a:fld>
            <a:endParaRPr lang="en-US" dirty="0"/>
          </a:p>
        </p:txBody>
      </p:sp>
      <p:sp>
        <p:nvSpPr>
          <p:cNvPr id="7"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9"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865495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2747C29-8450-4444-B5DF-A0B5F9EFFF57}" type="datetime1">
              <a:rPr lang="en-US" smtClean="0"/>
              <a:pPr/>
              <a:t>3/20/2017</a:t>
            </a:fld>
            <a:endParaRPr lang="en-US" dirty="0"/>
          </a:p>
        </p:txBody>
      </p:sp>
      <p:sp>
        <p:nvSpPr>
          <p:cNvPr id="6"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8"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4548454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D2615C31-E286-47EA-A8CF-89AD5484102F}" type="datetime1">
              <a:rPr lang="en-US" smtClean="0"/>
              <a:pPr/>
              <a:t>3/20/2017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13205463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5115561A-62CE-4943-AC2A-36EDFADD7B30}" type="datetime1">
              <a:rPr lang="en-US" smtClean="0"/>
              <a:pPr/>
              <a:t>3/20/2017</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6849705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0FA4D94-4213-4210-8AF2-8B598C570C46}" type="datetime1">
              <a:rPr lang="en-US" smtClean="0"/>
              <a:pPr/>
              <a:t>3/20/2017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42342320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4075A0E-8CCB-43FA-ADEE-BDE796473683}" type="datetime1">
              <a:rPr lang="en-US" smtClean="0"/>
              <a:pPr/>
              <a:t>3/20/2017</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36861015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34"/>
        <p:cNvGrpSpPr/>
        <p:nvPr/>
      </p:nvGrpSpPr>
      <p:grpSpPr>
        <a:xfrm>
          <a:off x="0" y="0"/>
          <a:ext cx="0" cy="0"/>
          <a:chOff x="0" y="0"/>
          <a:chExt cx="0" cy="0"/>
        </a:xfrm>
      </p:grpSpPr>
      <p:sp>
        <p:nvSpPr>
          <p:cNvPr id="60" name="Shape 60"/>
          <p:cNvSpPr txBox="1">
            <a:spLocks noGrp="1"/>
          </p:cNvSpPr>
          <p:nvPr>
            <p:ph type="body" idx="1"/>
          </p:nvPr>
        </p:nvSpPr>
        <p:spPr>
          <a:xfrm>
            <a:off x="381000" y="1828800"/>
            <a:ext cx="8229600" cy="4830899"/>
          </a:xfrm>
          <a:prstGeom prst="rect">
            <a:avLst/>
          </a:prstGeom>
          <a:noFill/>
          <a:ln>
            <a:noFill/>
          </a:ln>
        </p:spPr>
        <p:txBody>
          <a:bodyPr lIns="91425" tIns="91425" rIns="91425" bIns="91425" anchor="t" anchorCtr="0"/>
          <a:lstStyle>
            <a:lvl1pPr rtl="0">
              <a:defRPr sz="2400"/>
            </a:lvl1pPr>
            <a:lvl2pPr rtl="0">
              <a:defRPr sz="2400"/>
            </a:lvl2pPr>
            <a:lvl3pPr rtl="0">
              <a:defRPr sz="2400"/>
            </a:lvl3pPr>
            <a:lvl4pPr rtl="0">
              <a:defRPr sz="1800"/>
            </a:lvl4pPr>
            <a:lvl5pPr rtl="0">
              <a:defRPr sz="1800"/>
            </a:lvl5pPr>
            <a:lvl6pPr rtl="0">
              <a:defRPr sz="1800"/>
            </a:lvl6pPr>
            <a:lvl7pPr rtl="0">
              <a:defRPr sz="1800"/>
            </a:lvl7pPr>
            <a:lvl8pPr rtl="0">
              <a:defRPr sz="1800"/>
            </a:lvl8pPr>
            <a:lvl9pPr rtl="0">
              <a:defRPr sz="1800"/>
            </a:lvl9pPr>
          </a:lstStyle>
          <a:p>
            <a:endParaRPr dirty="0"/>
          </a:p>
        </p:txBody>
      </p:sp>
      <p:sp>
        <p:nvSpPr>
          <p:cNvPr id="35" name="Shape 35"/>
          <p:cNvSpPr txBox="1">
            <a:spLocks noGrp="1"/>
          </p:cNvSpPr>
          <p:nvPr>
            <p:ph type="title"/>
          </p:nvPr>
        </p:nvSpPr>
        <p:spPr>
          <a:xfrm>
            <a:off x="457200" y="274637"/>
            <a:ext cx="6705599" cy="901199"/>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bg1"/>
                </a:solidFill>
                <a:latin typeface="Arial"/>
                <a:ea typeface="Arial"/>
                <a:cs typeface="Arial"/>
                <a:sym typeface="Arial"/>
              </a:defRPr>
            </a:lvl1pPr>
            <a:lvl2pPr algn="l" rtl="0">
              <a:spcBef>
                <a:spcPts val="0"/>
              </a:spcBef>
              <a:buSzPct val="100000"/>
              <a:buFont typeface="Arial"/>
              <a:buNone/>
              <a:defRPr sz="3600" b="1">
                <a:solidFill>
                  <a:schemeClr val="dk2"/>
                </a:solidFill>
                <a:latin typeface="Arial"/>
                <a:ea typeface="Arial"/>
                <a:cs typeface="Arial"/>
                <a:sym typeface="Arial"/>
              </a:defRPr>
            </a:lvl2pPr>
            <a:lvl3pPr algn="l" rtl="0">
              <a:spcBef>
                <a:spcPts val="0"/>
              </a:spcBef>
              <a:buSzPct val="100000"/>
              <a:buFont typeface="Arial"/>
              <a:buNone/>
              <a:defRPr sz="3600" b="1">
                <a:solidFill>
                  <a:schemeClr val="dk2"/>
                </a:solidFill>
                <a:latin typeface="Arial"/>
                <a:ea typeface="Arial"/>
                <a:cs typeface="Arial"/>
                <a:sym typeface="Arial"/>
              </a:defRPr>
            </a:lvl3pPr>
            <a:lvl4pPr algn="l" rtl="0">
              <a:spcBef>
                <a:spcPts val="0"/>
              </a:spcBef>
              <a:buSzPct val="100000"/>
              <a:buFont typeface="Arial"/>
              <a:buNone/>
              <a:defRPr sz="3600" b="1">
                <a:solidFill>
                  <a:schemeClr val="dk2"/>
                </a:solidFill>
                <a:latin typeface="Arial"/>
                <a:ea typeface="Arial"/>
                <a:cs typeface="Arial"/>
                <a:sym typeface="Arial"/>
              </a:defRPr>
            </a:lvl4pPr>
            <a:lvl5pPr algn="l" rtl="0">
              <a:spcBef>
                <a:spcPts val="0"/>
              </a:spcBef>
              <a:buSzPct val="100000"/>
              <a:buFont typeface="Arial"/>
              <a:buNone/>
              <a:defRPr sz="3600" b="1">
                <a:solidFill>
                  <a:schemeClr val="dk2"/>
                </a:solidFill>
                <a:latin typeface="Arial"/>
                <a:ea typeface="Arial"/>
                <a:cs typeface="Arial"/>
                <a:sym typeface="Arial"/>
              </a:defRPr>
            </a:lvl5pPr>
            <a:lvl6pPr algn="l" rtl="0">
              <a:spcBef>
                <a:spcPts val="0"/>
              </a:spcBef>
              <a:buSzPct val="100000"/>
              <a:buFont typeface="Arial"/>
              <a:buNone/>
              <a:defRPr sz="3600" b="1">
                <a:solidFill>
                  <a:schemeClr val="dk2"/>
                </a:solidFill>
                <a:latin typeface="Arial"/>
                <a:ea typeface="Arial"/>
                <a:cs typeface="Arial"/>
                <a:sym typeface="Arial"/>
              </a:defRPr>
            </a:lvl6pPr>
            <a:lvl7pPr algn="l" rtl="0">
              <a:spcBef>
                <a:spcPts val="0"/>
              </a:spcBef>
              <a:buSzPct val="100000"/>
              <a:buFont typeface="Arial"/>
              <a:buNone/>
              <a:defRPr sz="3600" b="1">
                <a:solidFill>
                  <a:schemeClr val="dk2"/>
                </a:solidFill>
                <a:latin typeface="Arial"/>
                <a:ea typeface="Arial"/>
                <a:cs typeface="Arial"/>
                <a:sym typeface="Arial"/>
              </a:defRPr>
            </a:lvl7pPr>
            <a:lvl8pPr algn="l" rtl="0">
              <a:spcBef>
                <a:spcPts val="0"/>
              </a:spcBef>
              <a:buSzPct val="100000"/>
              <a:buFont typeface="Arial"/>
              <a:buNone/>
              <a:defRPr sz="3600" b="1">
                <a:solidFill>
                  <a:schemeClr val="dk2"/>
                </a:solidFill>
                <a:latin typeface="Arial"/>
                <a:ea typeface="Arial"/>
                <a:cs typeface="Arial"/>
                <a:sym typeface="Arial"/>
              </a:defRPr>
            </a:lvl8pPr>
            <a:lvl9pPr algn="l" rtl="0">
              <a:spcBef>
                <a:spcPts val="0"/>
              </a:spcBef>
              <a:buSzPct val="100000"/>
              <a:buFont typeface="Arial"/>
              <a:buNone/>
              <a:defRPr sz="3600" b="1">
                <a:solidFill>
                  <a:schemeClr val="dk2"/>
                </a:solidFill>
                <a:latin typeface="Arial"/>
                <a:ea typeface="Arial"/>
                <a:cs typeface="Arial"/>
                <a:sym typeface="Arial"/>
              </a:defRPr>
            </a:lvl9pPr>
          </a:lstStyle>
          <a:p>
            <a:endParaRPr/>
          </a:p>
        </p:txBody>
      </p:sp>
      <p:sp>
        <p:nvSpPr>
          <p:cNvPr id="59" name="Shape 59"/>
          <p:cNvSpPr/>
          <p:nvPr/>
        </p:nvSpPr>
        <p:spPr>
          <a:xfrm>
            <a:off x="5791200" y="6400800"/>
            <a:ext cx="2895600" cy="365099"/>
          </a:xfrm>
          <a:prstGeom prst="rect">
            <a:avLst/>
          </a:prstGeom>
          <a:noFill/>
          <a:ln>
            <a:noFill/>
          </a:ln>
        </p:spPr>
        <p:txBody>
          <a:bodyPr lIns="91425" tIns="45700" rIns="91425" bIns="45700" anchor="t" anchorCtr="0">
            <a:spAutoFit/>
          </a:bodyPr>
          <a:lstStyle/>
          <a:p>
            <a:pPr marL="0" marR="0" lvl="0" indent="0" algn="r" rtl="0">
              <a:buNone/>
            </a:pPr>
            <a:r>
              <a:rPr lang="en" sz="700" b="0" i="0" u="none" strike="noStrike" cap="none" baseline="0">
                <a:solidFill>
                  <a:schemeClr val="lt2"/>
                </a:solidFill>
                <a:latin typeface="Arial"/>
                <a:ea typeface="Arial"/>
                <a:cs typeface="Arial"/>
                <a:sym typeface="Arial"/>
              </a:rPr>
              <a:t>Google Confidential and Proprietary</a:t>
            </a:r>
          </a:p>
        </p:txBody>
      </p:sp>
    </p:spTree>
    <p:extLst>
      <p:ext uri="{BB962C8B-B14F-4D97-AF65-F5344CB8AC3E}">
        <p14:creationId xmlns:p14="http://schemas.microsoft.com/office/powerpoint/2010/main" val="102031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b="-10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5" cstate="print"/>
          <a:stretch>
            <a:fillRect/>
          </a:stretch>
        </p:blipFill>
        <p:spPr>
          <a:xfrm>
            <a:off x="7086599" y="6388445"/>
            <a:ext cx="2057401" cy="400291"/>
          </a:xfrm>
          <a:prstGeom prst="rect">
            <a:avLst/>
          </a:prstGeom>
        </p:spPr>
      </p:pic>
      <p:sp useBgFill="1">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E5711AA9-49D3-4DF7-9EBA-5763C143474B}" type="datetime1">
              <a:rPr lang="en-US" smtClean="0"/>
              <a:pPr/>
              <a:t>3/20/2017</a:t>
            </a:fld>
            <a:endParaRPr lang="en-US" dirty="0"/>
          </a:p>
        </p:txBody>
      </p:sp>
      <p:sp>
        <p:nvSpPr>
          <p:cNvPr id="12"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val="209732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Publishing" TargetMode="External"/><Relationship Id="rId2" Type="http://schemas.openxmlformats.org/officeDocument/2006/relationships/hyperlink" Target="https://en.wikipedia.org/wiki/News_media" TargetMode="External"/><Relationship Id="rId1" Type="http://schemas.openxmlformats.org/officeDocument/2006/relationships/slideLayout" Target="../slideLayouts/slideLayout2.xml"/><Relationship Id="rId4" Type="http://schemas.openxmlformats.org/officeDocument/2006/relationships/hyperlink" Target="http://docs.oracle.com/cd/B10500_01/server.920/a96520/concept.ht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Visual_arts" TargetMode="External"/><Relationship Id="rId7" Type="http://schemas.openxmlformats.org/officeDocument/2006/relationships/hyperlink" Target="http://en.wikipedia.org/wiki/Imprint" TargetMode="External"/><Relationship Id="rId2" Type="http://schemas.openxmlformats.org/officeDocument/2006/relationships/hyperlink" Target="http://en.wikipedia.org/wiki/Design" TargetMode="External"/><Relationship Id="rId1" Type="http://schemas.openxmlformats.org/officeDocument/2006/relationships/slideLayout" Target="../slideLayouts/slideLayout2.xml"/><Relationship Id="rId6" Type="http://schemas.openxmlformats.org/officeDocument/2006/relationships/hyperlink" Target="http://en.wikipedia.org/wiki/Proofreading" TargetMode="External"/><Relationship Id="rId5" Type="http://schemas.openxmlformats.org/officeDocument/2006/relationships/hyperlink" Target="http://en.wikipedia.org/wiki/Typesetting" TargetMode="External"/><Relationship Id="rId4" Type="http://schemas.openxmlformats.org/officeDocument/2006/relationships/hyperlink" Target="http://en.wikipedia.org/wiki/Printin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en.wikipedia.org/wiki/Print_on_Demand" TargetMode="External"/><Relationship Id="rId3" Type="http://schemas.openxmlformats.org/officeDocument/2006/relationships/hyperlink" Target="http://en.wikipedia.org/wiki/Print_on_demand" TargetMode="External"/><Relationship Id="rId7" Type="http://schemas.openxmlformats.org/officeDocument/2006/relationships/hyperlink" Target="http://en.wikipedia.org/wiki/Sony" TargetMode="External"/><Relationship Id="rId2" Type="http://schemas.openxmlformats.org/officeDocument/2006/relationships/hyperlink" Target="http://en.wikipedia.org/wiki/E-books" TargetMode="External"/><Relationship Id="rId1" Type="http://schemas.openxmlformats.org/officeDocument/2006/relationships/slideLayout" Target="../slideLayouts/slideLayout2.xml"/><Relationship Id="rId6" Type="http://schemas.openxmlformats.org/officeDocument/2006/relationships/hyperlink" Target="http://en.wikipedia.org/wiki/Amazon.com" TargetMode="External"/><Relationship Id="rId5" Type="http://schemas.openxmlformats.org/officeDocument/2006/relationships/hyperlink" Target="http://en.wikipedia.org/wiki/Google" TargetMode="External"/><Relationship Id="rId4" Type="http://schemas.openxmlformats.org/officeDocument/2006/relationships/hyperlink" Target="http://en.wikipedia.org/wiki/Accessible_publishing" TargetMode="External"/><Relationship Id="rId9" Type="http://schemas.openxmlformats.org/officeDocument/2006/relationships/hyperlink" Target="http://en.wikipedia.org/wiki/X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en.wikipedia.org/wiki/Operational_syste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en.wikipedia.org/wiki/Customer_relationship_management"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en.wikipedia.org/wiki/Unstructured_data"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553"/>
            <a:ext cx="7772400" cy="1470025"/>
          </a:xfrm>
        </p:spPr>
        <p:txBody>
          <a:bodyPr>
            <a:normAutofit fontScale="90000"/>
          </a:bodyPr>
          <a:lstStyle/>
          <a:p>
            <a:r>
              <a:rPr lang="en-US" b="1" smtClean="0">
                <a:solidFill>
                  <a:schemeClr val="bg1"/>
                </a:solidFill>
                <a:latin typeface="Myriad Pro" pitchFamily="34" charset="0"/>
              </a:rPr>
              <a:t>INFS 112:</a:t>
            </a:r>
            <a:r>
              <a:rPr lang="en-US" b="1" dirty="0" smtClean="0">
                <a:solidFill>
                  <a:schemeClr val="bg1"/>
                </a:solidFill>
                <a:latin typeface="Myriad Pro" pitchFamily="34" charset="0"/>
              </a:rPr>
              <a:t/>
            </a:r>
            <a:br>
              <a:rPr lang="en-US" b="1" dirty="0" smtClean="0">
                <a:solidFill>
                  <a:schemeClr val="bg1"/>
                </a:solidFill>
                <a:latin typeface="Myriad Pro" pitchFamily="34" charset="0"/>
              </a:rPr>
            </a:br>
            <a:r>
              <a:rPr lang="en-US" b="1" dirty="0" smtClean="0">
                <a:solidFill>
                  <a:schemeClr val="bg1"/>
                </a:solidFill>
                <a:latin typeface="Myriad Pro" pitchFamily="34" charset="0"/>
              </a:rPr>
              <a:t>Introduction </a:t>
            </a:r>
            <a:r>
              <a:rPr lang="en-US" b="1" smtClean="0">
                <a:solidFill>
                  <a:schemeClr val="bg1"/>
                </a:solidFill>
                <a:latin typeface="Myriad Pro" pitchFamily="34" charset="0"/>
              </a:rPr>
              <a:t>to Information Management</a:t>
            </a:r>
            <a:endParaRPr lang="en-US" b="1" dirty="0">
              <a:solidFill>
                <a:schemeClr val="bg1"/>
              </a:solidFill>
              <a:latin typeface="Myriad Pro" pitchFamily="34" charset="0"/>
            </a:endParaRPr>
          </a:p>
        </p:txBody>
      </p:sp>
      <p:sp>
        <p:nvSpPr>
          <p:cNvPr id="3" name="Subtitle 2"/>
          <p:cNvSpPr>
            <a:spLocks noGrp="1"/>
          </p:cNvSpPr>
          <p:nvPr>
            <p:ph type="subTitle" idx="1"/>
          </p:nvPr>
        </p:nvSpPr>
        <p:spPr>
          <a:xfrm>
            <a:off x="1371600" y="2667000"/>
            <a:ext cx="6400800" cy="609600"/>
          </a:xfrm>
        </p:spPr>
        <p:txBody>
          <a:bodyPr>
            <a:normAutofit fontScale="70000" lnSpcReduction="20000"/>
          </a:bodyPr>
          <a:lstStyle/>
          <a:p>
            <a:r>
              <a:rPr lang="en-US" dirty="0" smtClean="0">
                <a:solidFill>
                  <a:schemeClr val="bg1"/>
                </a:solidFill>
                <a:latin typeface="Myriad Pro" pitchFamily="34" charset="0"/>
              </a:rPr>
              <a:t>Session 8 – Institutions of Information Management Part II</a:t>
            </a:r>
            <a:endParaRPr lang="en-US" dirty="0">
              <a:solidFill>
                <a:schemeClr val="bg1"/>
              </a:solidFill>
              <a:latin typeface="Myriad Pro" pitchFamily="34" charset="0"/>
            </a:endParaRPr>
          </a:p>
        </p:txBody>
      </p:sp>
      <p:sp>
        <p:nvSpPr>
          <p:cNvPr id="7" name="TextBox 6"/>
          <p:cNvSpPr txBox="1"/>
          <p:nvPr/>
        </p:nvSpPr>
        <p:spPr>
          <a:xfrm>
            <a:off x="304800" y="3657600"/>
            <a:ext cx="8458200" cy="707886"/>
          </a:xfrm>
          <a:prstGeom prst="rect">
            <a:avLst/>
          </a:prstGeom>
          <a:noFill/>
        </p:spPr>
        <p:txBody>
          <a:bodyPr wrap="square" rtlCol="0">
            <a:spAutoFit/>
          </a:bodyPr>
          <a:lstStyle/>
          <a:p>
            <a:pPr algn="ctr"/>
            <a:r>
              <a:rPr lang="en-US" sz="2000" b="1" dirty="0" smtClean="0">
                <a:solidFill>
                  <a:schemeClr val="accent1">
                    <a:lumMod val="20000"/>
                    <a:lumOff val="80000"/>
                  </a:schemeClr>
                </a:solidFill>
              </a:rPr>
              <a:t>Lecturer: Dr. </a:t>
            </a:r>
            <a:r>
              <a:rPr lang="en-US" sz="2000" b="1" dirty="0" err="1" smtClean="0">
                <a:solidFill>
                  <a:schemeClr val="accent1">
                    <a:lumMod val="20000"/>
                    <a:lumOff val="80000"/>
                  </a:schemeClr>
                </a:solidFill>
              </a:rPr>
              <a:t>Perpetua</a:t>
            </a:r>
            <a:r>
              <a:rPr lang="en-US" sz="2000" b="1" dirty="0" smtClean="0">
                <a:solidFill>
                  <a:schemeClr val="accent1">
                    <a:lumMod val="20000"/>
                    <a:lumOff val="80000"/>
                  </a:schemeClr>
                </a:solidFill>
              </a:rPr>
              <a:t> S. </a:t>
            </a:r>
            <a:r>
              <a:rPr lang="en-US" sz="2000" b="1" dirty="0" err="1" smtClean="0">
                <a:solidFill>
                  <a:schemeClr val="accent1">
                    <a:lumMod val="20000"/>
                    <a:lumOff val="80000"/>
                  </a:schemeClr>
                </a:solidFill>
              </a:rPr>
              <a:t>Dadzie</a:t>
            </a:r>
            <a:r>
              <a:rPr lang="en-US" sz="2000" dirty="0" smtClean="0">
                <a:solidFill>
                  <a:schemeClr val="bg1"/>
                </a:solidFill>
              </a:rPr>
              <a:t>, Dept. of Information Studies</a:t>
            </a:r>
          </a:p>
          <a:p>
            <a:pPr algn="ctr"/>
            <a:r>
              <a:rPr lang="en-US" sz="2000" dirty="0" smtClean="0">
                <a:solidFill>
                  <a:schemeClr val="bg1"/>
                </a:solidFill>
              </a:rPr>
              <a:t>Contact Information: psdadzie@ug.edu.gh</a:t>
            </a:r>
            <a:endParaRPr lang="en-US" sz="2000" dirty="0">
              <a:solidFill>
                <a:schemeClr val="bg1"/>
              </a:solidFill>
            </a:endParaRPr>
          </a:p>
        </p:txBody>
      </p:sp>
    </p:spTree>
    <p:extLst>
      <p:ext uri="{BB962C8B-B14F-4D97-AF65-F5344CB8AC3E}">
        <p14:creationId xmlns:p14="http://schemas.microsoft.com/office/powerpoint/2010/main" val="920692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Overview </a:t>
            </a:r>
            <a:endParaRPr lang="en-US" dirty="0"/>
          </a:p>
        </p:txBody>
      </p:sp>
      <p:sp>
        <p:nvSpPr>
          <p:cNvPr id="3" name="Content Placeholder 2"/>
          <p:cNvSpPr>
            <a:spLocks noGrp="1"/>
          </p:cNvSpPr>
          <p:nvPr>
            <p:ph idx="1"/>
          </p:nvPr>
        </p:nvSpPr>
        <p:spPr>
          <a:xfrm>
            <a:off x="457200" y="1676400"/>
            <a:ext cx="8229600" cy="4449763"/>
          </a:xfrm>
        </p:spPr>
        <p:txBody>
          <a:bodyPr>
            <a:normAutofit/>
          </a:bodyPr>
          <a:lstStyle/>
          <a:p>
            <a:pPr marL="0" indent="0">
              <a:buNone/>
            </a:pPr>
            <a:r>
              <a:rPr lang="en-US" sz="3200" dirty="0"/>
              <a:t>At the end of the session, the student will be able to</a:t>
            </a:r>
            <a:r>
              <a:rPr lang="en-US" sz="3200" dirty="0" smtClean="0"/>
              <a:t>:</a:t>
            </a:r>
          </a:p>
          <a:p>
            <a:r>
              <a:rPr lang="en-US" sz="3200" dirty="0" smtClean="0"/>
              <a:t>Describe the role of News and Media Houses</a:t>
            </a:r>
          </a:p>
          <a:p>
            <a:r>
              <a:rPr lang="en-US" sz="3200" dirty="0" smtClean="0"/>
              <a:t>Describe the functions of Publishing Houses</a:t>
            </a:r>
          </a:p>
          <a:p>
            <a:r>
              <a:rPr lang="en-US" sz="3200" dirty="0" smtClean="0"/>
              <a:t>Understand the role of Data Warehouses</a:t>
            </a:r>
          </a:p>
          <a:p>
            <a:pPr marL="0" indent="0">
              <a:buNone/>
            </a:pPr>
            <a:endParaRPr lang="en-US" sz="3200" dirty="0" smtClean="0"/>
          </a:p>
          <a:p>
            <a:endParaRPr lang="en-US" sz="3200" dirty="0" smtClean="0"/>
          </a:p>
          <a:p>
            <a:pPr>
              <a:buNone/>
            </a:pPr>
            <a:endParaRPr lang="en-US" sz="3200" dirty="0" smtClean="0"/>
          </a:p>
        </p:txBody>
      </p:sp>
      <p:sp>
        <p:nvSpPr>
          <p:cNvPr id="8" name="Footer Placeholder 7"/>
          <p:cNvSpPr>
            <a:spLocks noGrp="1"/>
          </p:cNvSpPr>
          <p:nvPr>
            <p:ph type="ftr" sz="quarter" idx="3"/>
          </p:nvPr>
        </p:nvSpPr>
        <p:spPr/>
        <p:txBody>
          <a:bodyPr/>
          <a:lstStyle/>
          <a:p>
            <a:r>
              <a:rPr lang="en-US" smtClean="0"/>
              <a:t>Dr. Perpetua Dadzie, Dept of Information Studies</a:t>
            </a:r>
            <a:endParaRPr lang="en-US" dirty="0"/>
          </a:p>
        </p:txBody>
      </p:sp>
      <p:sp>
        <p:nvSpPr>
          <p:cNvPr id="9" name="Slide Number Placeholder 8"/>
          <p:cNvSpPr>
            <a:spLocks noGrp="1"/>
          </p:cNvSpPr>
          <p:nvPr>
            <p:ph type="sldNum" sz="quarter" idx="4"/>
          </p:nvPr>
        </p:nvSpPr>
        <p:spPr/>
        <p:txBody>
          <a:bodyPr/>
          <a:lstStyle/>
          <a:p>
            <a:r>
              <a:rPr lang="en-US" smtClean="0"/>
              <a:t>Slide </a:t>
            </a:r>
            <a:fld id="{FD3DDBF2-094B-4CA4-965C-FB22D307DBD7}" type="slidenum">
              <a:rPr lang="en-US" smtClean="0"/>
              <a:pPr/>
              <a:t>2</a:t>
            </a:fld>
            <a:endParaRPr lang="en-US" dirty="0"/>
          </a:p>
        </p:txBody>
      </p:sp>
    </p:spTree>
    <p:extLst>
      <p:ext uri="{BB962C8B-B14F-4D97-AF65-F5344CB8AC3E}">
        <p14:creationId xmlns:p14="http://schemas.microsoft.com/office/powerpoint/2010/main" val="231782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Outline</a:t>
            </a:r>
            <a:endParaRPr lang="en-US" dirty="0"/>
          </a:p>
        </p:txBody>
      </p:sp>
      <p:sp>
        <p:nvSpPr>
          <p:cNvPr id="3" name="Content Placeholder 2"/>
          <p:cNvSpPr>
            <a:spLocks noGrp="1"/>
          </p:cNvSpPr>
          <p:nvPr>
            <p:ph idx="1"/>
          </p:nvPr>
        </p:nvSpPr>
        <p:spPr>
          <a:xfrm>
            <a:off x="457200" y="1600200"/>
            <a:ext cx="8534400" cy="4495800"/>
          </a:xfrm>
        </p:spPr>
        <p:txBody>
          <a:bodyPr>
            <a:normAutofit/>
          </a:bodyPr>
          <a:lstStyle/>
          <a:p>
            <a:pPr marL="0" indent="0">
              <a:buNone/>
            </a:pPr>
            <a:r>
              <a:rPr lang="en-US" sz="3200" dirty="0" smtClean="0"/>
              <a:t>The key topics to be covered in the session are as follows:</a:t>
            </a:r>
          </a:p>
          <a:p>
            <a:r>
              <a:rPr lang="en-US" sz="3200" dirty="0" smtClean="0"/>
              <a:t>Topic One  - News and Media Houses </a:t>
            </a:r>
          </a:p>
          <a:p>
            <a:r>
              <a:rPr lang="en-US" sz="3200" dirty="0" smtClean="0"/>
              <a:t>Topic Two – Publishing Houses </a:t>
            </a:r>
          </a:p>
          <a:p>
            <a:r>
              <a:rPr lang="en-US" sz="3200" dirty="0" smtClean="0"/>
              <a:t>Topic Three – Data Warehouses</a:t>
            </a:r>
          </a:p>
        </p:txBody>
      </p:sp>
      <p:sp>
        <p:nvSpPr>
          <p:cNvPr id="7" name="Footer Placeholder 6"/>
          <p:cNvSpPr>
            <a:spLocks noGrp="1"/>
          </p:cNvSpPr>
          <p:nvPr>
            <p:ph type="ftr" sz="quarter" idx="3"/>
          </p:nvPr>
        </p:nvSpPr>
        <p:spPr/>
        <p:txBody>
          <a:bodyPr/>
          <a:lstStyle/>
          <a:p>
            <a:r>
              <a:rPr lang="en-US" smtClean="0"/>
              <a:t>Dr. Perpetua Dadzie,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3</a:t>
            </a:fld>
            <a:endParaRPr lang="en-US" dirty="0"/>
          </a:p>
        </p:txBody>
      </p:sp>
    </p:spTree>
    <p:extLst>
      <p:ext uri="{BB962C8B-B14F-4D97-AF65-F5344CB8AC3E}">
        <p14:creationId xmlns:p14="http://schemas.microsoft.com/office/powerpoint/2010/main" val="369608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List</a:t>
            </a:r>
            <a:endParaRPr lang="en-US" dirty="0"/>
          </a:p>
        </p:txBody>
      </p:sp>
      <p:sp>
        <p:nvSpPr>
          <p:cNvPr id="3" name="Content Placeholder 2"/>
          <p:cNvSpPr>
            <a:spLocks noGrp="1"/>
          </p:cNvSpPr>
          <p:nvPr>
            <p:ph idx="1"/>
          </p:nvPr>
        </p:nvSpPr>
        <p:spPr>
          <a:xfrm>
            <a:off x="457200" y="1600200"/>
            <a:ext cx="8229600" cy="4762638"/>
          </a:xfrm>
        </p:spPr>
        <p:txBody>
          <a:bodyPr>
            <a:normAutofit/>
          </a:bodyPr>
          <a:lstStyle/>
          <a:p>
            <a:r>
              <a:rPr lang="en-US" sz="2600" dirty="0" smtClean="0"/>
              <a:t>News media </a:t>
            </a:r>
            <a:r>
              <a:rPr lang="en-US" sz="2400" dirty="0" smtClean="0">
                <a:hlinkClick r:id="rId2"/>
              </a:rPr>
              <a:t>https://en.wikipedia.org/wiki/News_media</a:t>
            </a:r>
            <a:endParaRPr lang="en-US" sz="2400" dirty="0" smtClean="0"/>
          </a:p>
          <a:p>
            <a:endParaRPr lang="en-US" sz="2400" dirty="0" smtClean="0"/>
          </a:p>
          <a:p>
            <a:r>
              <a:rPr lang="en-US" sz="2400" dirty="0" smtClean="0"/>
              <a:t>Publishing </a:t>
            </a:r>
            <a:r>
              <a:rPr lang="en-US" sz="2400" dirty="0" smtClean="0">
                <a:hlinkClick r:id="rId3"/>
              </a:rPr>
              <a:t>https://en.wikipedia.org/wiki/Publishing</a:t>
            </a:r>
            <a:endParaRPr lang="en-US" sz="2400" dirty="0" smtClean="0"/>
          </a:p>
          <a:p>
            <a:endParaRPr lang="en-US" sz="2400" dirty="0" smtClean="0"/>
          </a:p>
          <a:p>
            <a:r>
              <a:rPr lang="en-US" sz="2400" dirty="0" smtClean="0"/>
              <a:t>Data Warehousing Concepts- </a:t>
            </a:r>
            <a:r>
              <a:rPr lang="en-US" sz="2400" dirty="0" smtClean="0">
                <a:hlinkClick r:id="rId4"/>
              </a:rPr>
              <a:t>http://docs.oracle.com/cd/B10500_01/server.920/a96520/concept.htm#49840</a:t>
            </a:r>
            <a:endParaRPr lang="en-US" sz="2400" dirty="0" smtClean="0"/>
          </a:p>
          <a:p>
            <a:pPr lvl="0"/>
            <a:endParaRPr lang="en-GB" sz="2400"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4</a:t>
            </a:fld>
            <a:endParaRPr lang="en-US" dirty="0"/>
          </a:p>
        </p:txBody>
      </p:sp>
    </p:spTree>
    <p:extLst>
      <p:ext uri="{BB962C8B-B14F-4D97-AF65-F5344CB8AC3E}">
        <p14:creationId xmlns:p14="http://schemas.microsoft.com/office/powerpoint/2010/main" val="1442044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News and media houses</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One</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5</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News and Media Houses</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News is information which is not already known to recipients.  </a:t>
            </a:r>
          </a:p>
          <a:p>
            <a:r>
              <a:rPr lang="en-US" dirty="0" smtClean="0"/>
              <a:t>News media  - major vehicles for the widespread collection and distribution of information.</a:t>
            </a:r>
          </a:p>
          <a:p>
            <a:r>
              <a:rPr lang="en-GB" dirty="0" smtClean="0"/>
              <a:t>Print media ( newspapers, magazine)</a:t>
            </a:r>
          </a:p>
          <a:p>
            <a:r>
              <a:rPr lang="en-GB" dirty="0" smtClean="0"/>
              <a:t>Broadcast media (radio stations, </a:t>
            </a:r>
            <a:r>
              <a:rPr lang="en-GB" dirty="0" err="1" smtClean="0"/>
              <a:t>tv</a:t>
            </a:r>
            <a:r>
              <a:rPr lang="en-GB" dirty="0" smtClean="0"/>
              <a:t>, </a:t>
            </a:r>
            <a:r>
              <a:rPr lang="en-GB" dirty="0" err="1" smtClean="0"/>
              <a:t>tv</a:t>
            </a:r>
            <a:r>
              <a:rPr lang="en-GB" dirty="0" smtClean="0"/>
              <a:t> networks, news agency or wire services</a:t>
            </a:r>
          </a:p>
          <a:p>
            <a:r>
              <a:rPr lang="en-GB" dirty="0" smtClean="0"/>
              <a:t>Internet based media (WWW, weblogs)</a:t>
            </a:r>
          </a:p>
          <a:p>
            <a:pPr lvl="0">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Print Media</a:t>
            </a:r>
            <a:endParaRPr lang="en-GB" dirty="0"/>
          </a:p>
        </p:txBody>
      </p:sp>
      <p:sp>
        <p:nvSpPr>
          <p:cNvPr id="3" name="Content Placeholder 2"/>
          <p:cNvSpPr>
            <a:spLocks noGrp="1"/>
          </p:cNvSpPr>
          <p:nvPr>
            <p:ph idx="1"/>
          </p:nvPr>
        </p:nvSpPr>
        <p:spPr>
          <a:xfrm>
            <a:off x="457200" y="1600200"/>
            <a:ext cx="8229600" cy="4724400"/>
          </a:xfrm>
        </p:spPr>
        <p:txBody>
          <a:bodyPr>
            <a:normAutofit fontScale="92500"/>
          </a:bodyPr>
          <a:lstStyle/>
          <a:p>
            <a:r>
              <a:rPr lang="en-US" dirty="0" smtClean="0"/>
              <a:t> include all newspapers, newsletters, booklets, pamphlets, magazines, and other printed publications, especially those that sell advertising space as a means of raising revenue.</a:t>
            </a:r>
          </a:p>
          <a:p>
            <a:r>
              <a:rPr lang="en-US" dirty="0" smtClean="0"/>
              <a:t>circulation figures of major newspapers around the world has  increased over the years;</a:t>
            </a:r>
          </a:p>
          <a:p>
            <a:r>
              <a:rPr lang="en-US" dirty="0" smtClean="0"/>
              <a:t>advantages of print media is its capacity to excite and stimulate when people are in a relaxed frame of mind. </a:t>
            </a:r>
          </a:p>
          <a:p>
            <a:r>
              <a:rPr lang="en-US" dirty="0" smtClean="0"/>
              <a:t>Another advantage of print is its credibility. If you see it in print, it usually holds a higher position of respect and value</a:t>
            </a:r>
            <a:endParaRPr lang="en-GB" dirty="0" smtClean="0"/>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Print Media (2)</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pPr>
              <a:buNone/>
            </a:pPr>
            <a:r>
              <a:rPr lang="en-GB" dirty="0" smtClean="0"/>
              <a:t>Examples:</a:t>
            </a:r>
          </a:p>
          <a:p>
            <a:r>
              <a:rPr lang="en-GB" dirty="0" smtClean="0"/>
              <a:t>Newspaper – light and disposable publication, usually printed on  low-cost paper (newsprint).  May be general or special interest; may be published daily, Weekly, monthly, etc</a:t>
            </a:r>
          </a:p>
          <a:p>
            <a:r>
              <a:rPr lang="en-GB" dirty="0" smtClean="0"/>
              <a:t>General  interest newspapers – journals of current news on variety of topics </a:t>
            </a:r>
            <a:r>
              <a:rPr lang="en-GB" dirty="0" err="1" smtClean="0"/>
              <a:t>eg</a:t>
            </a:r>
            <a:r>
              <a:rPr lang="en-GB" dirty="0" smtClean="0"/>
              <a:t>. Political, current news, sports, weather, entertainment. May also include weather news and forecasts.  Use a lot of photographs to illustrate stories. </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Print Media (3)</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GB" dirty="0" smtClean="0"/>
              <a:t>Magazines – periodical publication containing variety of articles, generally financed by advertising.</a:t>
            </a:r>
          </a:p>
          <a:p>
            <a:r>
              <a:rPr lang="en-GB" dirty="0" smtClean="0"/>
              <a:t>Published weekly, biweekly, monthly etc</a:t>
            </a:r>
          </a:p>
          <a:p>
            <a:r>
              <a:rPr lang="en-GB" dirty="0" smtClean="0"/>
              <a:t>Often printed in colour on coated paper, bound with soft cover.</a:t>
            </a:r>
          </a:p>
          <a:p>
            <a:r>
              <a:rPr lang="en-GB" dirty="0" smtClean="0"/>
              <a:t>Magazines are subset of </a:t>
            </a:r>
            <a:r>
              <a:rPr lang="en-GB" b="1" dirty="0" smtClean="0"/>
              <a:t>periodicals </a:t>
            </a:r>
            <a:r>
              <a:rPr lang="en-GB" dirty="0" smtClean="0"/>
              <a:t> distinct from those produced by scientific, academic or special interest publishers which are subscription-only more expensive, and often having no advertising.   </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Print Media (4)</a:t>
            </a:r>
            <a:endParaRPr lang="en-GB"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pPr>
              <a:buNone/>
            </a:pPr>
            <a:r>
              <a:rPr lang="en-US" dirty="0" smtClean="0"/>
              <a:t>Careers in Print Media</a:t>
            </a:r>
            <a:endParaRPr lang="en-GB" dirty="0" smtClean="0"/>
          </a:p>
          <a:p>
            <a:r>
              <a:rPr lang="en-US" b="1" dirty="0" smtClean="0"/>
              <a:t>Journalist </a:t>
            </a:r>
            <a:r>
              <a:rPr lang="en-US" dirty="0" smtClean="0"/>
              <a:t>– people who gather news</a:t>
            </a:r>
          </a:p>
          <a:p>
            <a:r>
              <a:rPr lang="en-US" b="1" dirty="0" smtClean="0"/>
              <a:t>Columnist</a:t>
            </a:r>
            <a:r>
              <a:rPr lang="en-US" dirty="0" smtClean="0"/>
              <a:t> - a person that gives and adds information to the columns of the newspaper</a:t>
            </a:r>
            <a:br>
              <a:rPr lang="en-US" dirty="0" smtClean="0"/>
            </a:br>
            <a:r>
              <a:rPr lang="en-US" b="1" dirty="0" smtClean="0"/>
              <a:t>Freelance Journalist</a:t>
            </a:r>
            <a:r>
              <a:rPr lang="en-US" dirty="0" smtClean="0"/>
              <a:t> - a person who is salaried as per the contribution of the articles he/ she writes</a:t>
            </a:r>
            <a:br>
              <a:rPr lang="en-US" dirty="0" smtClean="0"/>
            </a:br>
            <a:r>
              <a:rPr lang="en-US" b="1" dirty="0" smtClean="0"/>
              <a:t>Editors</a:t>
            </a:r>
            <a:r>
              <a:rPr lang="en-US" dirty="0" smtClean="0"/>
              <a:t> - People that design the layout of the matter before the final publishing of the news</a:t>
            </a:r>
            <a:br>
              <a:rPr lang="en-US" dirty="0" smtClean="0"/>
            </a:br>
            <a:r>
              <a:rPr lang="en-US" b="1" dirty="0" smtClean="0"/>
              <a:t>Sub Editors</a:t>
            </a:r>
            <a:r>
              <a:rPr lang="en-US" dirty="0" smtClean="0"/>
              <a:t> - A person that adds the final touches to the articles or the news given by the reporters</a:t>
            </a:r>
            <a:br>
              <a:rPr lang="en-US" dirty="0" smtClean="0"/>
            </a:br>
            <a:r>
              <a:rPr lang="en-US" dirty="0" smtClean="0"/>
              <a:t>Others: Commentators, Cartoonist, Photojournalist, Reporters and Correspondents etc.</a:t>
            </a:r>
            <a:endParaRPr lang="en-GB" dirty="0" smtClean="0"/>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Broadcast Media</a:t>
            </a:r>
            <a:endParaRPr lang="en-GB" dirty="0"/>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n-GB" dirty="0" smtClean="0"/>
              <a:t>Broadcasting – distribution of audio and video signals to listeners or viewers</a:t>
            </a:r>
          </a:p>
          <a:p>
            <a:r>
              <a:rPr lang="en-GB" dirty="0" smtClean="0"/>
              <a:t>Traditionally, broadcast media represented by radio and TV.  Others are: cable TV, video text</a:t>
            </a:r>
          </a:p>
          <a:p>
            <a:r>
              <a:rPr lang="en-GB" dirty="0" smtClean="0"/>
              <a:t>Advantage of broadcast media: immediacy, reach large heterogeneous group at same time</a:t>
            </a:r>
          </a:p>
          <a:p>
            <a:r>
              <a:rPr lang="en-GB" dirty="0" smtClean="0"/>
              <a:t>Disadvantage – transient no replay</a:t>
            </a:r>
          </a:p>
          <a:p>
            <a:r>
              <a:rPr lang="en-GB" dirty="0" smtClean="0"/>
              <a:t>TV 1937 news casters or news anchors </a:t>
            </a:r>
          </a:p>
          <a:p>
            <a:r>
              <a:rPr lang="en-GB" dirty="0" smtClean="0"/>
              <a:t>Colour in TV</a:t>
            </a:r>
          </a:p>
          <a:p>
            <a:r>
              <a:rPr lang="en-GB" dirty="0" smtClean="0"/>
              <a:t>Radio – intimacy of voice</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Broadcast Media (2)</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GB" dirty="0" smtClean="0"/>
              <a:t>Television – widely used telecommunication medium for transmitting and receiving moving images, usually accompanied by sound.  </a:t>
            </a:r>
          </a:p>
          <a:p>
            <a:r>
              <a:rPr lang="en-GB" dirty="0" smtClean="0"/>
              <a:t>First regular TV broadcasts began in 1939. </a:t>
            </a:r>
          </a:p>
          <a:p>
            <a:r>
              <a:rPr lang="en-GB" dirty="0" smtClean="0"/>
              <a:t>Broadcasts can be recorded or live</a:t>
            </a:r>
          </a:p>
          <a:p>
            <a:r>
              <a:rPr lang="en-GB" dirty="0" smtClean="0"/>
              <a:t>TV has movement, vision and colour </a:t>
            </a:r>
          </a:p>
          <a:p>
            <a:r>
              <a:rPr lang="en-GB" dirty="0" smtClean="0"/>
              <a:t>In TV, news analyst called news-casters or news anchors.  They examine, interpret and broadcast news received from various sources of information</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Broadcast Media (3)</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GB" dirty="0" smtClean="0"/>
              <a:t>Radio broadcasting – audio sound broadcast through air as radio waves from a transmitter to an antenna and to a receiving device.  </a:t>
            </a:r>
          </a:p>
          <a:p>
            <a:r>
              <a:rPr lang="en-GB" dirty="0" smtClean="0"/>
              <a:t>Stations linked in radio networks to broadcast common programming either in syndication or simulcast or both</a:t>
            </a:r>
          </a:p>
          <a:p>
            <a:r>
              <a:rPr lang="en-GB" dirty="0" smtClean="0"/>
              <a:t>Audio broadcasting also done via cable, FM, local wire networks, satellite, Internet</a:t>
            </a:r>
          </a:p>
          <a:p>
            <a:pPr>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Broadcast Media (4)</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GB" dirty="0" smtClean="0"/>
              <a:t>Radio has intimacy of human voice and attractiveness of broadcaster’s voice</a:t>
            </a:r>
          </a:p>
          <a:p>
            <a:r>
              <a:rPr lang="en-GB" dirty="0" smtClean="0"/>
              <a:t>Radio programmes quickly produced, inexpensive and possible to communicate with all ethnic groups in their own language.</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Internet Media</a:t>
            </a:r>
            <a:endParaRPr lang="en-GB" dirty="0"/>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n-GB" dirty="0" smtClean="0"/>
              <a:t>Internet (Net or Web) is a Network of networks</a:t>
            </a:r>
          </a:p>
          <a:p>
            <a:r>
              <a:rPr lang="en-GB" dirty="0" smtClean="0"/>
              <a:t>Accessible network of interconnected computer networks that transmit data by packet switching using standard Internet Protocol (IP)</a:t>
            </a:r>
          </a:p>
          <a:p>
            <a:r>
              <a:rPr lang="en-GB" dirty="0" smtClean="0"/>
              <a:t>Carry various information and services such as email, online chat, file transfer, etc</a:t>
            </a:r>
          </a:p>
          <a:p>
            <a:r>
              <a:rPr lang="en-GB" dirty="0" smtClean="0"/>
              <a:t>Allow breaking news stories to reach around the globe in seconds</a:t>
            </a:r>
          </a:p>
          <a:p>
            <a:r>
              <a:rPr lang="en-GB" dirty="0" smtClean="0"/>
              <a:t>Becoming centre of mass media</a:t>
            </a:r>
          </a:p>
          <a:p>
            <a:r>
              <a:rPr lang="en-GB" dirty="0" smtClean="0"/>
              <a:t>Internet become extremely dominant form of media</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Internet Media (2)</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GB" dirty="0" smtClean="0"/>
              <a:t>Blogs – website usually maintained by individual with regular entries of commentary, descriptions of  events, graphics or video.</a:t>
            </a:r>
          </a:p>
          <a:p>
            <a:r>
              <a:rPr lang="en-GB" dirty="0" smtClean="0"/>
              <a:t>Many blogs provide commentary or news on a particular subject; personal online diaries; </a:t>
            </a:r>
          </a:p>
          <a:p>
            <a:r>
              <a:rPr lang="en-GB" dirty="0" smtClean="0"/>
              <a:t>Typical blogs combines text, images, links to other blogs, web pages; other media related to topic</a:t>
            </a:r>
          </a:p>
          <a:p>
            <a:r>
              <a:rPr lang="en-GB" dirty="0" smtClean="0"/>
              <a:t>Entries commonly displayed in reverse chronological order.</a:t>
            </a:r>
          </a:p>
          <a:p>
            <a:r>
              <a:rPr lang="en-GB" dirty="0" smtClean="0"/>
              <a:t>Reader able to leave comments in interactive format</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Internet Media (3)</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GB" dirty="0" smtClean="0"/>
              <a:t>Blogs….</a:t>
            </a:r>
          </a:p>
          <a:p>
            <a:r>
              <a:rPr lang="en-GB" dirty="0" smtClean="0"/>
              <a:t> most blogs textual; some focus on art (</a:t>
            </a:r>
            <a:r>
              <a:rPr lang="en-GB" dirty="0" err="1" smtClean="0"/>
              <a:t>artlog</a:t>
            </a:r>
            <a:r>
              <a:rPr lang="en-GB" dirty="0" smtClean="0"/>
              <a:t>); photographs (</a:t>
            </a:r>
            <a:r>
              <a:rPr lang="en-GB" dirty="0" err="1" smtClean="0"/>
              <a:t>photblog</a:t>
            </a:r>
            <a:r>
              <a:rPr lang="en-GB" dirty="0" smtClean="0"/>
              <a:t>); music (MP3 blog); audio (podcasting)</a:t>
            </a:r>
          </a:p>
          <a:p>
            <a:r>
              <a:rPr lang="en-GB" dirty="0" smtClean="0"/>
              <a:t>Micro-blogging – type of blogging consists of blogs with very short posts</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Internet Media (4)</a:t>
            </a:r>
            <a:endParaRPr lang="en-GB"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pPr>
              <a:buNone/>
            </a:pPr>
            <a:r>
              <a:rPr lang="en-GB" dirty="0" smtClean="0"/>
              <a:t>News Agency</a:t>
            </a:r>
          </a:p>
          <a:p>
            <a:r>
              <a:rPr lang="en-GB" dirty="0" smtClean="0"/>
              <a:t>Organization of journalist which supply news reports  to organizations in the news trade: newspapers, magazines, radio, TV</a:t>
            </a:r>
          </a:p>
          <a:p>
            <a:r>
              <a:rPr lang="en-GB" dirty="0" smtClean="0"/>
              <a:t>Also called wire service, newswire or news service.</a:t>
            </a:r>
          </a:p>
          <a:p>
            <a:r>
              <a:rPr lang="en-GB" dirty="0" smtClean="0"/>
              <a:t>Wire services typically news agencies that provide news to publications, broadcasters and media houses by the minute.  </a:t>
            </a:r>
          </a:p>
          <a:p>
            <a:r>
              <a:rPr lang="en-GB" dirty="0" smtClean="0"/>
              <a:t>They work through technical tie-ups and arrangements with all mainstream news organizations who pay them for the content that they provide </a:t>
            </a:r>
          </a:p>
          <a:p>
            <a:endParaRPr lang="en-GB"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Internet Media (5)</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pPr>
              <a:buNone/>
            </a:pPr>
            <a:r>
              <a:rPr lang="en-GB" dirty="0" smtClean="0"/>
              <a:t>News Agency ..</a:t>
            </a:r>
          </a:p>
          <a:p>
            <a:r>
              <a:rPr lang="en-GB" dirty="0" smtClean="0"/>
              <a:t>The public does not have direct access to this content unless it is featured by local newspaper or TV</a:t>
            </a:r>
          </a:p>
          <a:p>
            <a:r>
              <a:rPr lang="en-GB" dirty="0" smtClean="0"/>
              <a:t>Examples: Reuters, Ghana News Agency</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Video</a:t>
            </a:r>
            <a:endParaRPr lang="en-GB" dirty="0"/>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a:t>
            </a:r>
            <a:endParaRPr lang="en-GB" dirty="0"/>
          </a:p>
        </p:txBody>
      </p:sp>
      <p:sp>
        <p:nvSpPr>
          <p:cNvPr id="3" name="Content Placeholder 2"/>
          <p:cNvSpPr>
            <a:spLocks noGrp="1"/>
          </p:cNvSpPr>
          <p:nvPr>
            <p:ph idx="1"/>
          </p:nvPr>
        </p:nvSpPr>
        <p:spPr/>
        <p:txBody>
          <a:bodyPr/>
          <a:lstStyle/>
          <a:p>
            <a:r>
              <a:rPr lang="en-GB" dirty="0" smtClean="0"/>
              <a:t>Visit any media house of your choice and find out how they go about publishing the news</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Publishing houses</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Two</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22</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a:t>
            </a:r>
            <a:endParaRPr lang="en-GB" dirty="0"/>
          </a:p>
        </p:txBody>
      </p:sp>
      <p:sp>
        <p:nvSpPr>
          <p:cNvPr id="3" name="Content Placeholder 2"/>
          <p:cNvSpPr>
            <a:spLocks noGrp="1"/>
          </p:cNvSpPr>
          <p:nvPr>
            <p:ph idx="1"/>
          </p:nvPr>
        </p:nvSpPr>
        <p:spPr>
          <a:xfrm>
            <a:off x="457200" y="1676400"/>
            <a:ext cx="8229600" cy="4724400"/>
          </a:xfrm>
        </p:spPr>
        <p:txBody>
          <a:bodyPr>
            <a:normAutofit fontScale="92500" lnSpcReduction="10000"/>
          </a:bodyPr>
          <a:lstStyle/>
          <a:p>
            <a:r>
              <a:rPr lang="en-GB" dirty="0" smtClean="0"/>
              <a:t>Publishing – process of production and dissemination of literature or information;</a:t>
            </a:r>
          </a:p>
          <a:p>
            <a:r>
              <a:rPr lang="en-GB" dirty="0" smtClean="0"/>
              <a:t>Activity of making information available for public view</a:t>
            </a:r>
          </a:p>
          <a:p>
            <a:r>
              <a:rPr lang="en-GB" dirty="0" smtClean="0"/>
              <a:t>Self publishing – authors as own publishers – originators and developers of content ; also provide media to deliver and display content</a:t>
            </a:r>
          </a:p>
          <a:p>
            <a:r>
              <a:rPr lang="en-GB" dirty="0" smtClean="0"/>
              <a:t>Traditionally, publishing – distribution of printed works such as books and newspapers.</a:t>
            </a:r>
          </a:p>
          <a:p>
            <a:r>
              <a:rPr lang="en-GB" dirty="0" smtClean="0"/>
              <a:t>With Internet publishing expanded to included electronic resources such as e-books an periodicals, websites, blogs, video games</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 (2)</a:t>
            </a:r>
            <a:endParaRPr lang="en-GB" dirty="0"/>
          </a:p>
        </p:txBody>
      </p:sp>
      <p:sp>
        <p:nvSpPr>
          <p:cNvPr id="3" name="Content Placeholder 2"/>
          <p:cNvSpPr>
            <a:spLocks noGrp="1"/>
          </p:cNvSpPr>
          <p:nvPr>
            <p:ph idx="1"/>
          </p:nvPr>
        </p:nvSpPr>
        <p:spPr>
          <a:xfrm>
            <a:off x="457200" y="1676400"/>
            <a:ext cx="8229600" cy="4724400"/>
          </a:xfrm>
        </p:spPr>
        <p:txBody>
          <a:bodyPr>
            <a:normAutofit fontScale="92500" lnSpcReduction="20000"/>
          </a:bodyPr>
          <a:lstStyle/>
          <a:p>
            <a:pPr lvl="0"/>
            <a:r>
              <a:rPr lang="en-GB" dirty="0" smtClean="0"/>
              <a:t>Publishing - </a:t>
            </a:r>
            <a:r>
              <a:rPr lang="en-US" dirty="0" smtClean="0"/>
              <a:t>stages of the development, acquisition, copyediting, graphic design, production , printing, marketing and distribution</a:t>
            </a:r>
          </a:p>
          <a:p>
            <a:pPr lvl="0"/>
            <a:r>
              <a:rPr lang="en-US" dirty="0" smtClean="0"/>
              <a:t>Process of publishing  </a:t>
            </a:r>
          </a:p>
          <a:p>
            <a:pPr lvl="0"/>
            <a:r>
              <a:rPr lang="en-US" dirty="0" smtClean="0"/>
              <a:t>Writers submit proposal to publisher or literary agent</a:t>
            </a:r>
          </a:p>
          <a:p>
            <a:pPr lvl="0"/>
            <a:r>
              <a:rPr lang="en-US" dirty="0" smtClean="0"/>
              <a:t>Could be unsolicited submissions; go through slush pile; publishers’ readers sift through to identify manuscript of sufficient quality</a:t>
            </a:r>
          </a:p>
          <a:p>
            <a:pPr lvl="0"/>
            <a:r>
              <a:rPr lang="en-US" dirty="0" smtClean="0"/>
              <a:t>Referred to acquisitions editors and then to editorial staff  </a:t>
            </a:r>
            <a:endParaRPr lang="en-GB" dirty="0" smtClean="0"/>
          </a:p>
          <a:p>
            <a:r>
              <a:rPr lang="en-US" dirty="0" smtClean="0"/>
              <a:t> literary agents </a:t>
            </a:r>
          </a:p>
          <a:p>
            <a:r>
              <a:rPr lang="en-US" dirty="0" smtClean="0"/>
              <a:t>Acceptance and negotiation – intellectual property, royalty</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 (3)</a:t>
            </a:r>
            <a:endParaRPr lang="en-GB" dirty="0"/>
          </a:p>
        </p:txBody>
      </p:sp>
      <p:sp>
        <p:nvSpPr>
          <p:cNvPr id="3" name="Content Placeholder 2"/>
          <p:cNvSpPr>
            <a:spLocks noGrp="1"/>
          </p:cNvSpPr>
          <p:nvPr>
            <p:ph idx="1"/>
          </p:nvPr>
        </p:nvSpPr>
        <p:spPr>
          <a:xfrm>
            <a:off x="457200" y="1676400"/>
            <a:ext cx="8229600" cy="4724400"/>
          </a:xfrm>
        </p:spPr>
        <p:txBody>
          <a:bodyPr>
            <a:normAutofit fontScale="92500" lnSpcReduction="10000"/>
          </a:bodyPr>
          <a:lstStyle/>
          <a:p>
            <a:pPr>
              <a:buNone/>
            </a:pPr>
            <a:r>
              <a:rPr lang="en-US" dirty="0" smtClean="0"/>
              <a:t>Acceptance and negotiation </a:t>
            </a:r>
          </a:p>
          <a:p>
            <a:r>
              <a:rPr lang="en-US" dirty="0" smtClean="0"/>
              <a:t>Once manuscript accept, commissioning editors negotiate purchase of intellectual property rights; agree on royalty rates</a:t>
            </a:r>
          </a:p>
          <a:p>
            <a:r>
              <a:rPr lang="en-US" dirty="0" smtClean="0"/>
              <a:t>Royalties usually range between 10-12% of recommended retail price</a:t>
            </a:r>
          </a:p>
          <a:p>
            <a:pPr>
              <a:buNone/>
            </a:pPr>
            <a:r>
              <a:rPr lang="en-US" b="1" dirty="0" smtClean="0"/>
              <a:t>Editorial,</a:t>
            </a:r>
            <a:r>
              <a:rPr lang="en-US" dirty="0" smtClean="0"/>
              <a:t> Design, Sales and Marketing Stages</a:t>
            </a:r>
          </a:p>
          <a:p>
            <a:r>
              <a:rPr lang="en-US" dirty="0" smtClean="0"/>
              <a:t>Editorial Stage - author may rewrite to improve quality or make changes; </a:t>
            </a:r>
          </a:p>
          <a:p>
            <a:r>
              <a:rPr lang="en-US" dirty="0" smtClean="0"/>
              <a:t>Staff edits to ensure house style maintained ; fact checking; style and grammatical checking</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 (4)</a:t>
            </a:r>
            <a:endParaRPr lang="en-GB" dirty="0"/>
          </a:p>
        </p:txBody>
      </p:sp>
      <p:sp>
        <p:nvSpPr>
          <p:cNvPr id="3" name="Content Placeholder 2"/>
          <p:cNvSpPr>
            <a:spLocks noGrp="1"/>
          </p:cNvSpPr>
          <p:nvPr>
            <p:ph idx="1"/>
          </p:nvPr>
        </p:nvSpPr>
        <p:spPr>
          <a:xfrm>
            <a:off x="457200" y="1676400"/>
            <a:ext cx="8229600" cy="4724400"/>
          </a:xfrm>
        </p:spPr>
        <p:txBody>
          <a:bodyPr>
            <a:normAutofit lnSpcReduction="10000"/>
          </a:bodyPr>
          <a:lstStyle/>
          <a:p>
            <a:pPr>
              <a:buNone/>
            </a:pPr>
            <a:r>
              <a:rPr lang="en-US" dirty="0" smtClean="0"/>
              <a:t>Editorial, </a:t>
            </a:r>
            <a:r>
              <a:rPr lang="en-US" b="1" dirty="0" smtClean="0"/>
              <a:t>Design</a:t>
            </a:r>
            <a:r>
              <a:rPr lang="en-US" dirty="0" smtClean="0"/>
              <a:t>, Sales and Marketing Stages</a:t>
            </a:r>
          </a:p>
          <a:p>
            <a:r>
              <a:rPr lang="en-US" dirty="0" smtClean="0"/>
              <a:t>Design Stage – type of book determines amount of design required. </a:t>
            </a:r>
          </a:p>
          <a:p>
            <a:r>
              <a:rPr lang="en-US" dirty="0" smtClean="0"/>
              <a:t>For standard fiction titles, design is usually restricted to typography and cover design. </a:t>
            </a:r>
          </a:p>
          <a:p>
            <a:r>
              <a:rPr lang="en-US" dirty="0" smtClean="0"/>
              <a:t>For books containing illustrations or images, design takes on a much larger role in laying out how page looks, how chapters begin and end, </a:t>
            </a:r>
            <a:r>
              <a:rPr lang="en-US" dirty="0" err="1" smtClean="0"/>
              <a:t>colours</a:t>
            </a:r>
            <a:r>
              <a:rPr lang="en-US" dirty="0" smtClean="0"/>
              <a:t>, typography, cover design and ancillary materials such as posters, catalogue images and other sales materials.</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 (5)</a:t>
            </a:r>
            <a:endParaRPr lang="en-GB" dirty="0"/>
          </a:p>
        </p:txBody>
      </p:sp>
      <p:sp>
        <p:nvSpPr>
          <p:cNvPr id="3" name="Content Placeholder 2"/>
          <p:cNvSpPr>
            <a:spLocks noGrp="1"/>
          </p:cNvSpPr>
          <p:nvPr>
            <p:ph idx="1"/>
          </p:nvPr>
        </p:nvSpPr>
        <p:spPr>
          <a:xfrm>
            <a:off x="457200" y="1676400"/>
            <a:ext cx="8229600" cy="4724400"/>
          </a:xfrm>
        </p:spPr>
        <p:txBody>
          <a:bodyPr>
            <a:normAutofit/>
          </a:bodyPr>
          <a:lstStyle/>
          <a:p>
            <a:pPr>
              <a:buNone/>
            </a:pPr>
            <a:r>
              <a:rPr lang="en-US" dirty="0" smtClean="0"/>
              <a:t>Editorial, </a:t>
            </a:r>
            <a:r>
              <a:rPr lang="en-US" b="1" dirty="0" smtClean="0"/>
              <a:t>Design</a:t>
            </a:r>
            <a:r>
              <a:rPr lang="en-US" dirty="0" smtClean="0"/>
              <a:t>, Sales and Marketing Stages</a:t>
            </a:r>
          </a:p>
          <a:p>
            <a:r>
              <a:rPr lang="en-US" dirty="0" smtClean="0"/>
              <a:t>Design Stage  ….</a:t>
            </a:r>
          </a:p>
          <a:p>
            <a:r>
              <a:rPr lang="en-US" dirty="0" smtClean="0"/>
              <a:t>Non-fiction - most design intensive books, requiring extensive use of images and illustrations, captions, typography and a deep involvement and consideration of reader experience.</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 (6)</a:t>
            </a:r>
            <a:endParaRPr lang="en-GB" dirty="0"/>
          </a:p>
        </p:txBody>
      </p:sp>
      <p:sp>
        <p:nvSpPr>
          <p:cNvPr id="3" name="Content Placeholder 2"/>
          <p:cNvSpPr>
            <a:spLocks noGrp="1"/>
          </p:cNvSpPr>
          <p:nvPr>
            <p:ph idx="1"/>
          </p:nvPr>
        </p:nvSpPr>
        <p:spPr>
          <a:xfrm>
            <a:off x="457200" y="1676400"/>
            <a:ext cx="8229600" cy="4724400"/>
          </a:xfrm>
        </p:spPr>
        <p:txBody>
          <a:bodyPr>
            <a:normAutofit fontScale="92500" lnSpcReduction="20000"/>
          </a:bodyPr>
          <a:lstStyle/>
          <a:p>
            <a:pPr>
              <a:buNone/>
            </a:pPr>
            <a:r>
              <a:rPr lang="en-US" dirty="0" smtClean="0"/>
              <a:t>Editorial, Design, </a:t>
            </a:r>
            <a:r>
              <a:rPr lang="en-US" b="1" dirty="0" smtClean="0"/>
              <a:t>Sales and Marketing </a:t>
            </a:r>
            <a:r>
              <a:rPr lang="en-US" dirty="0" smtClean="0"/>
              <a:t>Stages</a:t>
            </a:r>
          </a:p>
          <a:p>
            <a:r>
              <a:rPr lang="en-US" dirty="0" smtClean="0"/>
              <a:t>Sales and Marketing Stage  ….</a:t>
            </a:r>
          </a:p>
          <a:p>
            <a:r>
              <a:rPr lang="en-US" dirty="0" smtClean="0"/>
              <a:t>closely intertwined with editorial process. </a:t>
            </a:r>
          </a:p>
          <a:p>
            <a:r>
              <a:rPr lang="en-US" dirty="0" smtClean="0"/>
              <a:t>As front cover images produced or chapters edited, sales people start talking about book with customers to build early interest. </a:t>
            </a:r>
          </a:p>
          <a:p>
            <a:r>
              <a:rPr lang="en-US" dirty="0" smtClean="0"/>
              <a:t>Publishing companies produce advanced information sheets sent to customers or overseas publishers to gauge possible sales. </a:t>
            </a:r>
          </a:p>
          <a:p>
            <a:r>
              <a:rPr lang="en-US" dirty="0" smtClean="0"/>
              <a:t>early interest measured,  information feeds back through  editorial process and may affect formatting of book and strategy to sell it. </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 (7)</a:t>
            </a:r>
            <a:endParaRPr lang="en-GB" dirty="0"/>
          </a:p>
        </p:txBody>
      </p:sp>
      <p:sp>
        <p:nvSpPr>
          <p:cNvPr id="3" name="Content Placeholder 2"/>
          <p:cNvSpPr>
            <a:spLocks noGrp="1"/>
          </p:cNvSpPr>
          <p:nvPr>
            <p:ph idx="1"/>
          </p:nvPr>
        </p:nvSpPr>
        <p:spPr>
          <a:xfrm>
            <a:off x="457200" y="1676400"/>
            <a:ext cx="8229600" cy="4724400"/>
          </a:xfrm>
        </p:spPr>
        <p:txBody>
          <a:bodyPr>
            <a:normAutofit fontScale="85000" lnSpcReduction="10000"/>
          </a:bodyPr>
          <a:lstStyle/>
          <a:p>
            <a:pPr>
              <a:buNone/>
            </a:pPr>
            <a:r>
              <a:rPr lang="en-US" dirty="0" smtClean="0"/>
              <a:t>Editorial, Design, </a:t>
            </a:r>
            <a:r>
              <a:rPr lang="en-US" b="1" dirty="0" smtClean="0"/>
              <a:t>Sales and Marketing </a:t>
            </a:r>
            <a:r>
              <a:rPr lang="en-US" dirty="0" smtClean="0"/>
              <a:t>Stages</a:t>
            </a:r>
          </a:p>
          <a:p>
            <a:r>
              <a:rPr lang="en-US" dirty="0" smtClean="0"/>
              <a:t>Pre-press –</a:t>
            </a:r>
          </a:p>
          <a:p>
            <a:r>
              <a:rPr lang="en-US" dirty="0" smtClean="0"/>
              <a:t>When final text  agreed upon,  next phase is </a:t>
            </a:r>
            <a:r>
              <a:rPr lang="en-US" dirty="0" smtClean="0">
                <a:hlinkClick r:id="rId2" tooltip="Design"/>
              </a:rPr>
              <a:t>design</a:t>
            </a:r>
            <a:r>
              <a:rPr lang="en-US" dirty="0" smtClean="0"/>
              <a:t>.  May include </a:t>
            </a:r>
            <a:r>
              <a:rPr lang="en-US" dirty="0" smtClean="0">
                <a:hlinkClick r:id="rId3" tooltip="Visual arts"/>
              </a:rPr>
              <a:t>artwork</a:t>
            </a:r>
            <a:r>
              <a:rPr lang="en-US" dirty="0" smtClean="0"/>
              <a:t> being commissioned or confirmation of layout. </a:t>
            </a:r>
          </a:p>
          <a:p>
            <a:r>
              <a:rPr lang="en-US" dirty="0" smtClean="0"/>
              <a:t>In publishing, word "art" also indicates photographs. Process prepares work for </a:t>
            </a:r>
            <a:r>
              <a:rPr lang="en-US" dirty="0" smtClean="0">
                <a:hlinkClick r:id="rId4" tooltip="Printing"/>
              </a:rPr>
              <a:t>printing</a:t>
            </a:r>
            <a:r>
              <a:rPr lang="en-US" dirty="0" smtClean="0"/>
              <a:t> through processes such as </a:t>
            </a:r>
            <a:r>
              <a:rPr lang="en-US" dirty="0" smtClean="0">
                <a:hlinkClick r:id="rId5" tooltip="Typesetting"/>
              </a:rPr>
              <a:t>typesetting</a:t>
            </a:r>
            <a:r>
              <a:rPr lang="en-US" dirty="0" smtClean="0"/>
              <a:t>, dust jacket composition, specification of paper quality, binding method and casing, and </a:t>
            </a:r>
            <a:r>
              <a:rPr lang="en-US" dirty="0" smtClean="0">
                <a:hlinkClick r:id="rId6" tooltip="Proofreading"/>
              </a:rPr>
              <a:t>proofreading</a:t>
            </a:r>
            <a:r>
              <a:rPr lang="en-US" dirty="0" smtClean="0"/>
              <a:t>.</a:t>
            </a:r>
            <a:endParaRPr lang="en-GB" dirty="0" smtClean="0"/>
          </a:p>
          <a:p>
            <a:r>
              <a:rPr lang="en-US" dirty="0" smtClean="0"/>
              <a:t>Today, activities of typesetting, page layout, production of negatives, plates from negatives and, for hardbacks, preparation of brasses for spine legend and </a:t>
            </a:r>
            <a:r>
              <a:rPr lang="en-US" dirty="0" smtClean="0">
                <a:hlinkClick r:id="rId7" tooltip="Imprint"/>
              </a:rPr>
              <a:t>imprint</a:t>
            </a:r>
            <a:r>
              <a:rPr lang="en-US" dirty="0" smtClean="0"/>
              <a:t> are now all computerized. </a:t>
            </a:r>
            <a:endParaRPr lang="en-GB" dirty="0" smtClean="0"/>
          </a:p>
          <a:p>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 (8)</a:t>
            </a:r>
            <a:endParaRPr lang="en-GB" dirty="0"/>
          </a:p>
        </p:txBody>
      </p:sp>
      <p:sp>
        <p:nvSpPr>
          <p:cNvPr id="3" name="Content Placeholder 2"/>
          <p:cNvSpPr>
            <a:spLocks noGrp="1"/>
          </p:cNvSpPr>
          <p:nvPr>
            <p:ph idx="1"/>
          </p:nvPr>
        </p:nvSpPr>
        <p:spPr>
          <a:xfrm>
            <a:off x="457200" y="1676400"/>
            <a:ext cx="8229600" cy="4724400"/>
          </a:xfrm>
        </p:spPr>
        <p:txBody>
          <a:bodyPr>
            <a:normAutofit lnSpcReduction="10000"/>
          </a:bodyPr>
          <a:lstStyle/>
          <a:p>
            <a:pPr>
              <a:buNone/>
            </a:pPr>
            <a:r>
              <a:rPr lang="en-US" dirty="0" smtClean="0"/>
              <a:t>Editorial, Design, </a:t>
            </a:r>
            <a:r>
              <a:rPr lang="en-US" b="1" dirty="0" smtClean="0"/>
              <a:t>Sales and Marketing </a:t>
            </a:r>
            <a:r>
              <a:rPr lang="en-US" dirty="0" smtClean="0"/>
              <a:t>Stages</a:t>
            </a:r>
          </a:p>
          <a:p>
            <a:r>
              <a:rPr lang="en-US" dirty="0" smtClean="0"/>
              <a:t>Printing - Before printing begins, pre-press proof created, sent for final checking and sign-off by  publishing company.</a:t>
            </a:r>
          </a:p>
          <a:p>
            <a:r>
              <a:rPr lang="en-US" dirty="0" smtClean="0"/>
              <a:t>Proof shows book precisely as it will appear once printed;</a:t>
            </a:r>
          </a:p>
          <a:p>
            <a:r>
              <a:rPr lang="en-US" dirty="0" smtClean="0"/>
              <a:t>Final opportunity  publisher has to ensure there are no errors in material. Some printing companies use electronic proofs rather than printed proofs.</a:t>
            </a:r>
          </a:p>
          <a:p>
            <a:r>
              <a:rPr lang="en-US" dirty="0" smtClean="0"/>
              <a:t> Once proofs have been signed off, printing of book begins. </a:t>
            </a:r>
            <a:endParaRPr lang="en-GB" dirty="0" smtClean="0"/>
          </a:p>
          <a:p>
            <a:endParaRPr lang="en-GB" dirty="0" smtClean="0"/>
          </a:p>
          <a:p>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Publishing Houses (9)</a:t>
            </a:r>
            <a:endParaRPr lang="en-GB" dirty="0"/>
          </a:p>
        </p:txBody>
      </p:sp>
      <p:sp>
        <p:nvSpPr>
          <p:cNvPr id="3" name="Content Placeholder 2"/>
          <p:cNvSpPr>
            <a:spLocks noGrp="1"/>
          </p:cNvSpPr>
          <p:nvPr>
            <p:ph idx="1"/>
          </p:nvPr>
        </p:nvSpPr>
        <p:spPr>
          <a:xfrm>
            <a:off x="457200" y="1676400"/>
            <a:ext cx="8229600" cy="4724400"/>
          </a:xfrm>
        </p:spPr>
        <p:txBody>
          <a:bodyPr>
            <a:normAutofit fontScale="92500" lnSpcReduction="20000"/>
          </a:bodyPr>
          <a:lstStyle/>
          <a:p>
            <a:pPr>
              <a:buNone/>
            </a:pPr>
            <a:r>
              <a:rPr lang="en-GB" dirty="0" smtClean="0"/>
              <a:t>Recent Developments</a:t>
            </a:r>
          </a:p>
          <a:p>
            <a:r>
              <a:rPr lang="en-US" dirty="0" smtClean="0"/>
              <a:t>New technological changes to publishing industry. Changes include </a:t>
            </a:r>
            <a:r>
              <a:rPr lang="en-US" dirty="0" smtClean="0">
                <a:hlinkClick r:id="rId2" tooltip="E-books"/>
              </a:rPr>
              <a:t>e-books</a:t>
            </a:r>
            <a:r>
              <a:rPr lang="en-US" dirty="0" smtClean="0"/>
              <a:t>, </a:t>
            </a:r>
            <a:r>
              <a:rPr lang="en-US" dirty="0" smtClean="0">
                <a:hlinkClick r:id="rId3" tooltip="Print on demand"/>
              </a:rPr>
              <a:t>print on demand</a:t>
            </a:r>
            <a:r>
              <a:rPr lang="en-US" dirty="0" smtClean="0"/>
              <a:t> and </a:t>
            </a:r>
            <a:r>
              <a:rPr lang="en-US" dirty="0" smtClean="0">
                <a:hlinkClick r:id="rId4" tooltip="Accessible publishing"/>
              </a:rPr>
              <a:t>accessible publishing</a:t>
            </a:r>
            <a:r>
              <a:rPr lang="en-US" dirty="0" smtClean="0"/>
              <a:t>. E-books quickly growing since 2005. </a:t>
            </a:r>
            <a:r>
              <a:rPr lang="en-US" dirty="0" smtClean="0">
                <a:hlinkClick r:id="rId5" tooltip="Google"/>
              </a:rPr>
              <a:t>Google</a:t>
            </a:r>
            <a:r>
              <a:rPr lang="en-US" dirty="0" smtClean="0"/>
              <a:t>, </a:t>
            </a:r>
            <a:r>
              <a:rPr lang="en-US" dirty="0" smtClean="0">
                <a:hlinkClick r:id="rId6" tooltip="Amazon.com"/>
              </a:rPr>
              <a:t>Amazon.com</a:t>
            </a:r>
            <a:r>
              <a:rPr lang="en-US" dirty="0" smtClean="0"/>
              <a:t> and </a:t>
            </a:r>
            <a:r>
              <a:rPr lang="en-US" dirty="0" smtClean="0">
                <a:hlinkClick r:id="rId7" tooltip="Sony"/>
              </a:rPr>
              <a:t>Sony</a:t>
            </a:r>
            <a:r>
              <a:rPr lang="en-US" dirty="0" smtClean="0"/>
              <a:t> leaders in working with publishers and libraries to digitize books.</a:t>
            </a:r>
            <a:endParaRPr lang="en-GB" dirty="0" smtClean="0"/>
          </a:p>
          <a:p>
            <a:r>
              <a:rPr lang="en-US" dirty="0" smtClean="0"/>
              <a:t> Ability to quickly and cost effectively </a:t>
            </a:r>
            <a:r>
              <a:rPr lang="en-US" dirty="0" smtClean="0">
                <a:hlinkClick r:id="rId8" tooltip="Print on Demand"/>
              </a:rPr>
              <a:t>Print on Demand</a:t>
            </a:r>
            <a:r>
              <a:rPr lang="en-US" dirty="0" smtClean="0"/>
              <a:t> means that publishers no longer have to store books at warehouses if the book is in low or unknown demand. </a:t>
            </a:r>
            <a:endParaRPr lang="en-GB" dirty="0" smtClean="0"/>
          </a:p>
          <a:p>
            <a:r>
              <a:rPr lang="en-US" dirty="0" smtClean="0">
                <a:hlinkClick r:id="rId4" tooltip="Accessible publishing"/>
              </a:rPr>
              <a:t>Accessible publishing</a:t>
            </a:r>
            <a:r>
              <a:rPr lang="en-US" dirty="0" smtClean="0"/>
              <a:t> uses digitization of books to mark up books into </a:t>
            </a:r>
            <a:r>
              <a:rPr lang="en-US" dirty="0" smtClean="0">
                <a:hlinkClick r:id="rId9" tooltip="XML"/>
              </a:rPr>
              <a:t>XML</a:t>
            </a:r>
            <a:r>
              <a:rPr lang="en-US" dirty="0" smtClean="0"/>
              <a:t> and then produces multiple formats from this to sell to consumers, often targeting those with difficulty reading. </a:t>
            </a:r>
            <a:endParaRPr lang="en-GB" dirty="0" smtClean="0"/>
          </a:p>
          <a:p>
            <a:pPr>
              <a:buNone/>
            </a:pPr>
            <a:endParaRPr lang="en-GB" dirty="0" smtClean="0"/>
          </a:p>
          <a:p>
            <a:endParaRPr lang="en-GB" dirty="0" smtClean="0"/>
          </a:p>
          <a:p>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a:t>
            </a:r>
            <a:endParaRPr lang="en-GB" dirty="0"/>
          </a:p>
        </p:txBody>
      </p:sp>
      <p:sp>
        <p:nvSpPr>
          <p:cNvPr id="3" name="Content Placeholder 2"/>
          <p:cNvSpPr>
            <a:spLocks noGrp="1"/>
          </p:cNvSpPr>
          <p:nvPr>
            <p:ph idx="1"/>
          </p:nvPr>
        </p:nvSpPr>
        <p:spPr/>
        <p:txBody>
          <a:bodyPr/>
          <a:lstStyle/>
          <a:p>
            <a:r>
              <a:rPr lang="en-US" dirty="0" smtClean="0"/>
              <a:t>Visit any publishing house of your choice and find out how they go about publishing materials for the market.  </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Data Warehouses </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Three </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33</a:t>
            </a:fld>
            <a:endParaRPr lang="en-US" dirty="0"/>
          </a:p>
        </p:txBody>
      </p:sp>
    </p:spTree>
    <p:extLst>
      <p:ext uri="{BB962C8B-B14F-4D97-AF65-F5344CB8AC3E}">
        <p14:creationId xmlns:p14="http://schemas.microsoft.com/office/powerpoint/2010/main" val="316730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warehouses</a:t>
            </a:r>
            <a:endParaRPr lang="en-GB" dirty="0"/>
          </a:p>
        </p:txBody>
      </p:sp>
      <p:sp>
        <p:nvSpPr>
          <p:cNvPr id="3" name="Content Placeholder 2"/>
          <p:cNvSpPr>
            <a:spLocks noGrp="1"/>
          </p:cNvSpPr>
          <p:nvPr>
            <p:ph idx="1"/>
          </p:nvPr>
        </p:nvSpPr>
        <p:spPr>
          <a:xfrm>
            <a:off x="609600" y="1676400"/>
            <a:ext cx="8077200" cy="4449763"/>
          </a:xfrm>
        </p:spPr>
        <p:txBody>
          <a:bodyPr>
            <a:noAutofit/>
          </a:bodyPr>
          <a:lstStyle/>
          <a:p>
            <a:r>
              <a:rPr lang="en-US" sz="2400" dirty="0" smtClean="0"/>
              <a:t>Data warehouses – institutions for managing electronic  information</a:t>
            </a:r>
          </a:p>
          <a:p>
            <a:r>
              <a:rPr lang="en-US" sz="2400" dirty="0" smtClean="0"/>
              <a:t>Term coined in 1990 by Bill </a:t>
            </a:r>
            <a:r>
              <a:rPr lang="en-US" sz="2400" dirty="0" err="1" smtClean="0"/>
              <a:t>Inmon</a:t>
            </a:r>
            <a:r>
              <a:rPr lang="en-US" sz="2400" dirty="0" smtClean="0"/>
              <a:t> – defined warehouse as </a:t>
            </a:r>
            <a:r>
              <a:rPr lang="en-US" sz="2400" b="1" dirty="0"/>
              <a:t>subject-oriented</a:t>
            </a:r>
            <a:r>
              <a:rPr lang="en-US" sz="2400" dirty="0"/>
              <a:t>, </a:t>
            </a:r>
            <a:r>
              <a:rPr lang="en-US" sz="2400" b="1" dirty="0"/>
              <a:t>integrated</a:t>
            </a:r>
            <a:r>
              <a:rPr lang="en-US" sz="2400" dirty="0"/>
              <a:t>, </a:t>
            </a:r>
            <a:r>
              <a:rPr lang="en-US" sz="2400" b="1" dirty="0"/>
              <a:t>time-variant</a:t>
            </a:r>
            <a:r>
              <a:rPr lang="en-US" sz="2400" dirty="0"/>
              <a:t> and </a:t>
            </a:r>
            <a:r>
              <a:rPr lang="en-US" sz="2400" b="1" dirty="0"/>
              <a:t>non-volatile</a:t>
            </a:r>
            <a:r>
              <a:rPr lang="en-US" sz="2400" dirty="0"/>
              <a:t> collection of data in support of management's decision making </a:t>
            </a:r>
            <a:r>
              <a:rPr lang="en-US" sz="2400" dirty="0" smtClean="0"/>
              <a:t>process.</a:t>
            </a:r>
          </a:p>
          <a:p>
            <a:r>
              <a:rPr lang="en-US" sz="2400" b="1" dirty="0" smtClean="0"/>
              <a:t>Subject Oriented means: </a:t>
            </a:r>
            <a:r>
              <a:rPr lang="en-US" sz="2400" dirty="0" smtClean="0"/>
              <a:t>Data that gives information about  particular subject instead of about company's ongoing operations. </a:t>
            </a:r>
            <a:endParaRPr lang="en-GB" sz="2400" b="1" dirty="0" smtClean="0"/>
          </a:p>
          <a:p>
            <a:r>
              <a:rPr lang="en-US" sz="2400" b="1" dirty="0" smtClean="0"/>
              <a:t>Integrated: </a:t>
            </a:r>
            <a:r>
              <a:rPr lang="en-US" sz="2400" dirty="0" smtClean="0"/>
              <a:t>Data that is gathered into data warehouse from variety of sources and merged into coherent whole. </a:t>
            </a:r>
            <a:endParaRPr lang="en-GB" sz="2400" b="1"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warehouses (2)</a:t>
            </a:r>
            <a:endParaRPr lang="en-GB" dirty="0"/>
          </a:p>
        </p:txBody>
      </p:sp>
      <p:sp>
        <p:nvSpPr>
          <p:cNvPr id="3" name="Content Placeholder 2"/>
          <p:cNvSpPr>
            <a:spLocks noGrp="1"/>
          </p:cNvSpPr>
          <p:nvPr>
            <p:ph idx="1"/>
          </p:nvPr>
        </p:nvSpPr>
        <p:spPr>
          <a:xfrm>
            <a:off x="609600" y="1676400"/>
            <a:ext cx="8077200" cy="4800600"/>
          </a:xfrm>
        </p:spPr>
        <p:txBody>
          <a:bodyPr>
            <a:normAutofit fontScale="92500" lnSpcReduction="20000"/>
          </a:bodyPr>
          <a:lstStyle/>
          <a:p>
            <a:r>
              <a:rPr lang="en-US" b="1" dirty="0" smtClean="0"/>
              <a:t>Time-variant: </a:t>
            </a:r>
            <a:r>
              <a:rPr lang="en-US" dirty="0" smtClean="0"/>
              <a:t>All data in the data warehouse is identified with a particular time period</a:t>
            </a:r>
            <a:r>
              <a:rPr lang="en-US" b="1" dirty="0" smtClean="0"/>
              <a:t>. </a:t>
            </a:r>
            <a:endParaRPr lang="en-GB" b="1" dirty="0" smtClean="0"/>
          </a:p>
          <a:p>
            <a:r>
              <a:rPr lang="en-US" b="1" dirty="0" smtClean="0"/>
              <a:t>Non-volatile : </a:t>
            </a:r>
            <a:r>
              <a:rPr lang="en-US" dirty="0" smtClean="0"/>
              <a:t>Data is stable in a data warehouse. More data is added but data is never removed. This enables management to gain a consistent picture of business.</a:t>
            </a:r>
            <a:r>
              <a:rPr lang="en-US" b="1" dirty="0" smtClean="0"/>
              <a:t> </a:t>
            </a:r>
            <a:endParaRPr lang="en-GB" b="1" dirty="0" smtClean="0"/>
          </a:p>
          <a:p>
            <a:r>
              <a:rPr lang="en-US" b="1" dirty="0" smtClean="0"/>
              <a:t>Data mart : </a:t>
            </a:r>
            <a:r>
              <a:rPr lang="en-US" dirty="0" smtClean="0"/>
              <a:t>a single-subject data warehouse </a:t>
            </a:r>
          </a:p>
          <a:p>
            <a:pPr>
              <a:buNone/>
            </a:pPr>
            <a:r>
              <a:rPr lang="en-US" dirty="0" smtClean="0"/>
              <a:t>However due to large amounts of storage required, data warehouses today are volatile.  </a:t>
            </a:r>
          </a:p>
          <a:p>
            <a:r>
              <a:rPr lang="en-US" dirty="0" smtClean="0"/>
              <a:t>Only  a certain number of periods of history are kept in warehouse. For instance, if three years of data are decided on and loaded into  warehouse, every month the oldest month will be "rolled off" the database, and newest month added. </a:t>
            </a:r>
          </a:p>
          <a:p>
            <a:endParaRPr lang="en-GB"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warehouses (3)</a:t>
            </a:r>
            <a:endParaRPr lang="en-GB" dirty="0"/>
          </a:p>
        </p:txBody>
      </p:sp>
      <p:sp>
        <p:nvSpPr>
          <p:cNvPr id="3" name="Content Placeholder 2"/>
          <p:cNvSpPr>
            <a:spLocks noGrp="1"/>
          </p:cNvSpPr>
          <p:nvPr>
            <p:ph idx="1"/>
          </p:nvPr>
        </p:nvSpPr>
        <p:spPr>
          <a:xfrm>
            <a:off x="609600" y="1676400"/>
            <a:ext cx="8077200" cy="4449763"/>
          </a:xfrm>
        </p:spPr>
        <p:txBody>
          <a:bodyPr>
            <a:normAutofit lnSpcReduction="10000"/>
          </a:bodyPr>
          <a:lstStyle/>
          <a:p>
            <a:pPr>
              <a:buNone/>
            </a:pPr>
            <a:r>
              <a:rPr lang="en-US" dirty="0" smtClean="0"/>
              <a:t>Preferred definition is : </a:t>
            </a:r>
          </a:p>
          <a:p>
            <a:r>
              <a:rPr lang="en-US" dirty="0" smtClean="0"/>
              <a:t>combination of many different databases across an entire enterprise; a central repository for all or significant parts of data that an enterprise's various business systems collect. </a:t>
            </a:r>
          </a:p>
          <a:p>
            <a:r>
              <a:rPr lang="en-US" dirty="0" smtClean="0"/>
              <a:t>Typically, data </a:t>
            </a:r>
            <a:r>
              <a:rPr lang="en-US" dirty="0"/>
              <a:t>warehouse is housed on an enterprise </a:t>
            </a:r>
            <a:r>
              <a:rPr lang="en-US" dirty="0" smtClean="0"/>
              <a:t>mainframe server</a:t>
            </a:r>
            <a:r>
              <a:rPr lang="en-US" dirty="0"/>
              <a:t>. </a:t>
            </a:r>
            <a:endParaRPr lang="en-US" dirty="0" smtClean="0"/>
          </a:p>
          <a:p>
            <a:pPr>
              <a:buNone/>
            </a:pPr>
            <a:r>
              <a:rPr lang="en-US" b="1" dirty="0" smtClean="0"/>
              <a:t>Benefits of data warehousing </a:t>
            </a:r>
            <a:endParaRPr lang="en-GB" b="1" dirty="0"/>
          </a:p>
          <a:p>
            <a:r>
              <a:rPr lang="en-US" dirty="0"/>
              <a:t>common data model for all data of interest regardless of the data's </a:t>
            </a:r>
            <a:r>
              <a:rPr lang="en-US" dirty="0" smtClean="0"/>
              <a:t>source</a:t>
            </a:r>
          </a:p>
          <a:p>
            <a:endParaRPr lang="en-GB"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warehouses (4)</a:t>
            </a:r>
            <a:endParaRPr lang="en-GB" dirty="0"/>
          </a:p>
        </p:txBody>
      </p:sp>
      <p:sp>
        <p:nvSpPr>
          <p:cNvPr id="3" name="Content Placeholder 2"/>
          <p:cNvSpPr>
            <a:spLocks noGrp="1"/>
          </p:cNvSpPr>
          <p:nvPr>
            <p:ph idx="1"/>
          </p:nvPr>
        </p:nvSpPr>
        <p:spPr>
          <a:xfrm>
            <a:off x="609600" y="1676400"/>
            <a:ext cx="8077200" cy="4449763"/>
          </a:xfrm>
        </p:spPr>
        <p:txBody>
          <a:bodyPr>
            <a:normAutofit fontScale="92500" lnSpcReduction="10000"/>
          </a:bodyPr>
          <a:lstStyle/>
          <a:p>
            <a:pPr>
              <a:buNone/>
            </a:pPr>
            <a:r>
              <a:rPr lang="en-US" dirty="0" smtClean="0"/>
              <a:t>Benefits of data warehousing …..</a:t>
            </a:r>
            <a:endParaRPr lang="en-GB" dirty="0"/>
          </a:p>
          <a:p>
            <a:r>
              <a:rPr lang="en-US" dirty="0" smtClean="0"/>
              <a:t>Prior </a:t>
            </a:r>
            <a:r>
              <a:rPr lang="en-US" dirty="0"/>
              <a:t>to loading data into the data warehouse, inconsistencies are identified and </a:t>
            </a:r>
            <a:r>
              <a:rPr lang="en-US" dirty="0" smtClean="0"/>
              <a:t>resolved. Simplifies reporting and analysis</a:t>
            </a:r>
          </a:p>
          <a:p>
            <a:pPr lvl="0"/>
            <a:r>
              <a:rPr lang="en-US" dirty="0" smtClean="0"/>
              <a:t>Information in data warehouse under control of data warehouse users so that, even if source system data is purged over time, information in warehouse can be stored safely for extended periods of time.</a:t>
            </a:r>
            <a:endParaRPr lang="en-GB" dirty="0" smtClean="0"/>
          </a:p>
          <a:p>
            <a:pPr lvl="0"/>
            <a:r>
              <a:rPr lang="en-US" dirty="0" smtClean="0"/>
              <a:t>Because they are separate from </a:t>
            </a:r>
            <a:r>
              <a:rPr lang="en-US" dirty="0" smtClean="0">
                <a:hlinkClick r:id="rId2" tooltip="Operational system"/>
              </a:rPr>
              <a:t>operational systems</a:t>
            </a:r>
            <a:r>
              <a:rPr lang="en-US" dirty="0" smtClean="0"/>
              <a:t>, data warehouses provide retrieval of data without slowing down operational systems.</a:t>
            </a:r>
            <a:endParaRPr lang="en-GB" dirty="0" smtClean="0"/>
          </a:p>
          <a:p>
            <a:endParaRPr lang="en-US" dirty="0" smtClean="0"/>
          </a:p>
          <a:p>
            <a:endParaRPr lang="en-GB"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warehouses (5)</a:t>
            </a:r>
            <a:endParaRPr lang="en-GB" dirty="0"/>
          </a:p>
        </p:txBody>
      </p:sp>
      <p:sp>
        <p:nvSpPr>
          <p:cNvPr id="3" name="Content Placeholder 2"/>
          <p:cNvSpPr>
            <a:spLocks noGrp="1"/>
          </p:cNvSpPr>
          <p:nvPr>
            <p:ph idx="1"/>
          </p:nvPr>
        </p:nvSpPr>
        <p:spPr>
          <a:xfrm>
            <a:off x="609600" y="1676400"/>
            <a:ext cx="8077200" cy="4449763"/>
          </a:xfrm>
        </p:spPr>
        <p:txBody>
          <a:bodyPr>
            <a:normAutofit lnSpcReduction="10000"/>
          </a:bodyPr>
          <a:lstStyle/>
          <a:p>
            <a:pPr>
              <a:buNone/>
            </a:pPr>
            <a:r>
              <a:rPr lang="en-US" dirty="0" smtClean="0"/>
              <a:t>Benefits of data warehousing ….</a:t>
            </a:r>
            <a:endParaRPr lang="en-GB" dirty="0"/>
          </a:p>
          <a:p>
            <a:pPr lvl="0"/>
            <a:r>
              <a:rPr lang="en-US" dirty="0" smtClean="0"/>
              <a:t>Data warehouses can work in conjunction with and, hence, enhance value of operational business applications, notably </a:t>
            </a:r>
            <a:r>
              <a:rPr lang="en-US" dirty="0" smtClean="0">
                <a:hlinkClick r:id="rId2" tooltip="Customer relationship management"/>
              </a:rPr>
              <a:t>customer relationship management</a:t>
            </a:r>
            <a:r>
              <a:rPr lang="en-US" dirty="0" smtClean="0"/>
              <a:t> (CRM) systems.</a:t>
            </a:r>
            <a:endParaRPr lang="en-GB" dirty="0" smtClean="0"/>
          </a:p>
          <a:p>
            <a:pPr lvl="0"/>
            <a:r>
              <a:rPr lang="en-US" dirty="0" smtClean="0"/>
              <a:t>Data warehouses facilitate decision support system applications such as trend reports (e.g., items borrowed in particular branch library within last two years), exception reports, and reports that show actual performance versus goals.</a:t>
            </a:r>
            <a:endParaRPr lang="en-GB" dirty="0" smtClean="0"/>
          </a:p>
          <a:p>
            <a:endParaRPr lang="en-US" dirty="0" smtClean="0"/>
          </a:p>
          <a:p>
            <a:endParaRPr lang="en-GB"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warehouses (6)</a:t>
            </a:r>
            <a:endParaRPr lang="en-GB" dirty="0"/>
          </a:p>
        </p:txBody>
      </p:sp>
      <p:sp>
        <p:nvSpPr>
          <p:cNvPr id="3" name="Content Placeholder 2"/>
          <p:cNvSpPr>
            <a:spLocks noGrp="1"/>
          </p:cNvSpPr>
          <p:nvPr>
            <p:ph idx="1"/>
          </p:nvPr>
        </p:nvSpPr>
        <p:spPr>
          <a:xfrm>
            <a:off x="609600" y="1676400"/>
            <a:ext cx="8077200" cy="4449763"/>
          </a:xfrm>
        </p:spPr>
        <p:txBody>
          <a:bodyPr>
            <a:normAutofit/>
          </a:bodyPr>
          <a:lstStyle/>
          <a:p>
            <a:pPr>
              <a:buNone/>
            </a:pPr>
            <a:r>
              <a:rPr lang="en-US" dirty="0" smtClean="0"/>
              <a:t>Disadvantages of data warehouses </a:t>
            </a:r>
          </a:p>
          <a:p>
            <a:pPr lvl="0"/>
            <a:r>
              <a:rPr lang="en-US" dirty="0" smtClean="0"/>
              <a:t>not the optimal environment for </a:t>
            </a:r>
            <a:r>
              <a:rPr lang="en-US" dirty="0" smtClean="0">
                <a:hlinkClick r:id="rId2" tooltip="Unstructured data"/>
              </a:rPr>
              <a:t>unstructured data</a:t>
            </a:r>
            <a:r>
              <a:rPr lang="en-US" dirty="0" smtClean="0"/>
              <a:t>.</a:t>
            </a:r>
            <a:endParaRPr lang="en-GB" dirty="0" smtClean="0"/>
          </a:p>
          <a:p>
            <a:pPr lvl="0"/>
            <a:r>
              <a:rPr lang="en-US" smtClean="0"/>
              <a:t>Over </a:t>
            </a:r>
            <a:r>
              <a:rPr lang="en-US" dirty="0" smtClean="0"/>
              <a:t>their life, data warehouses can have high costs. The data warehouse is usually not static. Maintenance costs are high.</a:t>
            </a:r>
            <a:endParaRPr lang="en-GB" dirty="0" smtClean="0"/>
          </a:p>
          <a:p>
            <a:pPr lvl="0"/>
            <a:r>
              <a:rPr lang="en-US" dirty="0" smtClean="0"/>
              <a:t>Data warehouses can get outdated relatively quickly. There is a cost of delivering suboptimal information to the organization.</a:t>
            </a:r>
            <a:endParaRPr lang="en-GB" dirty="0" smtClean="0"/>
          </a:p>
          <a:p>
            <a:endParaRPr lang="en-GB"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Data warehouses (7)</a:t>
            </a:r>
            <a:endParaRPr lang="en-GB" dirty="0"/>
          </a:p>
        </p:txBody>
      </p:sp>
      <p:sp>
        <p:nvSpPr>
          <p:cNvPr id="3" name="Content Placeholder 2"/>
          <p:cNvSpPr>
            <a:spLocks noGrp="1"/>
          </p:cNvSpPr>
          <p:nvPr>
            <p:ph idx="1"/>
          </p:nvPr>
        </p:nvSpPr>
        <p:spPr>
          <a:xfrm>
            <a:off x="609600" y="1676400"/>
            <a:ext cx="8077200" cy="4449763"/>
          </a:xfrm>
        </p:spPr>
        <p:txBody>
          <a:bodyPr>
            <a:normAutofit/>
          </a:bodyPr>
          <a:lstStyle/>
          <a:p>
            <a:pPr>
              <a:buNone/>
            </a:pPr>
            <a:r>
              <a:rPr lang="en-US" dirty="0" smtClean="0"/>
              <a:t>Disadvantages of data warehouses …</a:t>
            </a:r>
          </a:p>
          <a:p>
            <a:pPr lvl="0"/>
            <a:r>
              <a:rPr lang="en-US" dirty="0" smtClean="0"/>
              <a:t>There is often a fine line between data warehouses and operational systems. Duplicate, expensive functionality may be developed. Or, functionality may be developed in the data warehouse that, in retrospect, should have been developed in the operational systems and vice versa.</a:t>
            </a:r>
            <a:endParaRPr lang="en-GB" dirty="0" smtClean="0"/>
          </a:p>
          <a:p>
            <a:endParaRPr lang="en-US" dirty="0" smtClean="0"/>
          </a:p>
          <a:p>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Video</a:t>
            </a:r>
            <a:endParaRPr lang="en-GB" dirty="0"/>
          </a:p>
        </p:txBody>
      </p:sp>
      <p:sp>
        <p:nvSpPr>
          <p:cNvPr id="3" name="Content Placeholder 2"/>
          <p:cNvSpPr>
            <a:spLocks noGrp="1"/>
          </p:cNvSpPr>
          <p:nvPr>
            <p:ph idx="1"/>
          </p:nvPr>
        </p:nvSpPr>
        <p:spPr/>
        <p:txBody>
          <a:bodyPr/>
          <a:lstStyle/>
          <a:p>
            <a:r>
              <a:rPr lang="en-GB" dirty="0" smtClean="0"/>
              <a:t>Data warehousing – An Overview &lt;</a:t>
            </a:r>
            <a:r>
              <a:rPr lang="en-GB" dirty="0" err="1" smtClean="0"/>
              <a:t>iframe</a:t>
            </a:r>
            <a:r>
              <a:rPr lang="en-GB" dirty="0" smtClean="0"/>
              <a:t> width="560" height="315" </a:t>
            </a:r>
            <a:r>
              <a:rPr lang="en-GB" dirty="0" err="1" smtClean="0"/>
              <a:t>src</a:t>
            </a:r>
            <a:r>
              <a:rPr lang="en-GB" dirty="0" smtClean="0"/>
              <a:t>="https://www.youtube.com/embed/zTs5zjSXnvs" </a:t>
            </a:r>
            <a:r>
              <a:rPr lang="en-GB" dirty="0" err="1" smtClean="0"/>
              <a:t>frameborder</a:t>
            </a:r>
            <a:r>
              <a:rPr lang="en-GB" dirty="0" smtClean="0"/>
              <a:t>="0" </a:t>
            </a:r>
            <a:r>
              <a:rPr lang="en-GB" dirty="0" err="1" smtClean="0"/>
              <a:t>allowfullscreen</a:t>
            </a:r>
            <a:r>
              <a:rPr lang="en-GB" dirty="0" smtClean="0"/>
              <a:t>&gt;&lt;/</a:t>
            </a:r>
            <a:r>
              <a:rPr lang="en-GB" dirty="0" err="1" smtClean="0"/>
              <a:t>iframe</a:t>
            </a:r>
            <a:r>
              <a:rPr lang="en-GB" dirty="0" smtClean="0"/>
              <a:t>&gt;</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a:t>
            </a:r>
            <a:endParaRPr lang="en-GB" dirty="0"/>
          </a:p>
        </p:txBody>
      </p:sp>
      <p:sp>
        <p:nvSpPr>
          <p:cNvPr id="3" name="Content Placeholder 2"/>
          <p:cNvSpPr>
            <a:spLocks noGrp="1"/>
          </p:cNvSpPr>
          <p:nvPr>
            <p:ph idx="1"/>
          </p:nvPr>
        </p:nvSpPr>
        <p:spPr/>
        <p:txBody>
          <a:bodyPr/>
          <a:lstStyle/>
          <a:p>
            <a:r>
              <a:rPr lang="en-GB" dirty="0" smtClean="0"/>
              <a:t>Visit any insurance company,  bank, shipping agency to see how data warehouse operates.</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304800" y="1752600"/>
            <a:ext cx="7924800" cy="4724400"/>
          </a:xfrm>
        </p:spPr>
        <p:txBody>
          <a:bodyPr>
            <a:normAutofit/>
          </a:bodyPr>
          <a:lstStyle/>
          <a:p>
            <a:endParaRPr lang="en-US" sz="2400" dirty="0" smtClean="0"/>
          </a:p>
          <a:p>
            <a:endParaRPr lang="en-US" sz="2400" dirty="0" smtClean="0"/>
          </a:p>
        </p:txBody>
      </p:sp>
      <p:pic>
        <p:nvPicPr>
          <p:cNvPr id="4" name="Picture 3"/>
          <p:cNvPicPr>
            <a:picLocks noChangeAspect="1"/>
          </p:cNvPicPr>
          <p:nvPr/>
        </p:nvPicPr>
        <p:blipFill>
          <a:blip r:embed="rId2" cstate="print"/>
          <a:stretch>
            <a:fillRect/>
          </a:stretch>
        </p:blipFill>
        <p:spPr>
          <a:xfrm>
            <a:off x="7010400" y="5652052"/>
            <a:ext cx="2133600" cy="1205948"/>
          </a:xfrm>
          <a:prstGeom prst="rect">
            <a:avLst/>
          </a:prstGeom>
          <a:ln>
            <a:noFill/>
          </a:ln>
          <a:effectLst>
            <a:softEdge rad="112500"/>
          </a:effectLst>
        </p:spPr>
      </p:pic>
      <p:sp>
        <p:nvSpPr>
          <p:cNvPr id="7" name="Footer Placeholder 6"/>
          <p:cNvSpPr>
            <a:spLocks noGrp="1"/>
          </p:cNvSpPr>
          <p:nvPr>
            <p:ph type="ftr" sz="quarter" idx="3"/>
          </p:nvPr>
        </p:nvSpPr>
        <p:spPr/>
        <p:txBody>
          <a:bodyPr/>
          <a:lstStyle/>
          <a:p>
            <a:r>
              <a:rPr lang="en-US" smtClean="0"/>
              <a:t>Dr. Perpetua Dadzie,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43</a:t>
            </a:fld>
            <a:endParaRPr lang="en-US" dirty="0"/>
          </a:p>
        </p:txBody>
      </p:sp>
    </p:spTree>
    <p:extLst>
      <p:ext uri="{BB962C8B-B14F-4D97-AF65-F5344CB8AC3E}">
        <p14:creationId xmlns:p14="http://schemas.microsoft.com/office/powerpoint/2010/main" val="515653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4404</TotalTime>
  <Words>2651</Words>
  <Application>Microsoft Office PowerPoint</Application>
  <PresentationFormat>On-screen Show (4:3)</PresentationFormat>
  <Paragraphs>270</Paragraphs>
  <Slides>43</Slides>
  <Notes>2</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INFS 112: Introduction to Information Management</vt:lpstr>
      <vt:lpstr>Session Overview </vt:lpstr>
      <vt:lpstr>Session Outline</vt:lpstr>
      <vt:lpstr>Reading List</vt:lpstr>
      <vt:lpstr>News and media houses</vt:lpstr>
      <vt:lpstr>News and Media Houses</vt:lpstr>
      <vt:lpstr>Print Media</vt:lpstr>
      <vt:lpstr>Print Media (2)</vt:lpstr>
      <vt:lpstr>Print Media (3)</vt:lpstr>
      <vt:lpstr>Print Media (4)</vt:lpstr>
      <vt:lpstr>Broadcast Media</vt:lpstr>
      <vt:lpstr>Broadcast Media (2)</vt:lpstr>
      <vt:lpstr>Broadcast Media (3)</vt:lpstr>
      <vt:lpstr>Broadcast Media (4)</vt:lpstr>
      <vt:lpstr>Internet Media</vt:lpstr>
      <vt:lpstr>Internet Media (2)</vt:lpstr>
      <vt:lpstr>Internet Media (3)</vt:lpstr>
      <vt:lpstr>Internet Media (4)</vt:lpstr>
      <vt:lpstr>Internet Media (5)</vt:lpstr>
      <vt:lpstr>Video</vt:lpstr>
      <vt:lpstr>Activity</vt:lpstr>
      <vt:lpstr>Publishing houses</vt:lpstr>
      <vt:lpstr>Publishing Houses</vt:lpstr>
      <vt:lpstr>Publishing Houses (2)</vt:lpstr>
      <vt:lpstr>Publishing Houses (3)</vt:lpstr>
      <vt:lpstr>Publishing Houses (4)</vt:lpstr>
      <vt:lpstr>Publishing Houses (5)</vt:lpstr>
      <vt:lpstr>Publishing Houses (6)</vt:lpstr>
      <vt:lpstr>Publishing Houses (7)</vt:lpstr>
      <vt:lpstr>Publishing Houses (8)</vt:lpstr>
      <vt:lpstr>Publishing Houses (9)</vt:lpstr>
      <vt:lpstr>Activity</vt:lpstr>
      <vt:lpstr>Data Warehouses </vt:lpstr>
      <vt:lpstr>Data warehouses</vt:lpstr>
      <vt:lpstr>Data warehouses (2)</vt:lpstr>
      <vt:lpstr>Data warehouses (3)</vt:lpstr>
      <vt:lpstr>Data warehouses (4)</vt:lpstr>
      <vt:lpstr>Data warehouses (5)</vt:lpstr>
      <vt:lpstr>Data warehouses (6)</vt:lpstr>
      <vt:lpstr>Data warehouses (7)</vt:lpstr>
      <vt:lpstr>Video</vt:lpstr>
      <vt:lpstr>Activity</vt:lpstr>
      <vt:lpstr>References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title</dc:title>
  <dc:creator>Nana Yaw Akuamoah</dc:creator>
  <cp:lastModifiedBy>ACER</cp:lastModifiedBy>
  <cp:revision>355</cp:revision>
  <dcterms:created xsi:type="dcterms:W3CDTF">2011-06-07T13:56:57Z</dcterms:created>
  <dcterms:modified xsi:type="dcterms:W3CDTF">2017-03-19T23:26:05Z</dcterms:modified>
</cp:coreProperties>
</file>