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</p:sldIdLst>
  <p:sldSz cx="10693400" cy="7556500"/>
  <p:notesSz cx="10693400" cy="75565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2515"/>
            <a:ext cx="9089390" cy="1586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1640"/>
            <a:ext cx="7485380" cy="1889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350" b="0" i="0">
                <a:solidFill>
                  <a:schemeClr val="bg1"/>
                </a:solidFill>
                <a:latin typeface="Gill Sans MT"/>
                <a:cs typeface="Gill Sans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350" b="0" i="0">
                <a:solidFill>
                  <a:schemeClr val="tx1"/>
                </a:solidFill>
                <a:latin typeface="Gill Sans MT"/>
                <a:cs typeface="Gill Sans MT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350" b="0" i="0">
                <a:solidFill>
                  <a:schemeClr val="bg1"/>
                </a:solidFill>
                <a:latin typeface="Gill Sans MT"/>
                <a:cs typeface="Gill Sans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34670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507101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350" b="0" i="0">
                <a:solidFill>
                  <a:schemeClr val="bg1"/>
                </a:solidFill>
                <a:latin typeface="Gill Sans MT"/>
                <a:cs typeface="Gill Sans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Relationship Id="rId8" Type="http://schemas.openxmlformats.org/officeDocument/2006/relationships/image" Target="../media/image2.jp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802005" y="596963"/>
            <a:ext cx="9089390" cy="124221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7933043" y="6794625"/>
            <a:ext cx="1883982" cy="27355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47840" y="832330"/>
            <a:ext cx="6597718" cy="6921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350" b="0" i="0">
                <a:solidFill>
                  <a:schemeClr val="bg1"/>
                </a:solidFill>
                <a:latin typeface="Gill Sans MT"/>
                <a:cs typeface="Gill Sans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350418" y="1989923"/>
            <a:ext cx="7992562" cy="46666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50" b="0" i="0">
                <a:solidFill>
                  <a:schemeClr val="tx1"/>
                </a:solidFill>
                <a:latin typeface="Gill Sans MT"/>
                <a:cs typeface="Gill Sans MT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635756" y="7027545"/>
            <a:ext cx="3421888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34670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699248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2.jpg"/><Relationship Id="rId4" Type="http://schemas.openxmlformats.org/officeDocument/2006/relationships/image" Target="../media/image4.jpg"/><Relationship Id="rId5" Type="http://schemas.openxmlformats.org/officeDocument/2006/relationships/hyperlink" Target="mailto:psdadzie@ug.edu.gh" TargetMode="Externa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youtube.com/embed/" TargetMode="External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02005" y="369728"/>
            <a:ext cx="9089390" cy="48450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933043" y="6794625"/>
            <a:ext cx="1883982" cy="27355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613019" y="5338895"/>
            <a:ext cx="7255955" cy="106692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770536" y="6694566"/>
            <a:ext cx="2120900" cy="357505"/>
          </a:xfrm>
          <a:custGeom>
            <a:avLst/>
            <a:gdLst/>
            <a:ahLst/>
            <a:cxnLst/>
            <a:rect l="l" t="t" r="r" b="b"/>
            <a:pathLst>
              <a:path w="2120900" h="357504">
                <a:moveTo>
                  <a:pt x="2133600" y="359411"/>
                </a:moveTo>
                <a:lnTo>
                  <a:pt x="0" y="359411"/>
                </a:lnTo>
                <a:lnTo>
                  <a:pt x="0" y="0"/>
                </a:lnTo>
                <a:lnTo>
                  <a:pt x="2133600" y="0"/>
                </a:lnTo>
                <a:lnTo>
                  <a:pt x="2133600" y="35941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2856867" y="5954675"/>
            <a:ext cx="4566285" cy="808355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ts val="2100"/>
              </a:lnSpc>
              <a:spcBef>
                <a:spcPts val="140"/>
              </a:spcBef>
            </a:pPr>
            <a:r>
              <a:rPr dirty="0" sz="1750" spc="75">
                <a:solidFill>
                  <a:srgbClr val="002060"/>
                </a:solidFill>
                <a:latin typeface="Gill Sans MT"/>
                <a:cs typeface="Gill Sans MT"/>
              </a:rPr>
              <a:t>College </a:t>
            </a:r>
            <a:r>
              <a:rPr dirty="0" sz="1750" spc="114">
                <a:solidFill>
                  <a:srgbClr val="002060"/>
                </a:solidFill>
                <a:latin typeface="Gill Sans MT"/>
                <a:cs typeface="Gill Sans MT"/>
              </a:rPr>
              <a:t>of</a:t>
            </a:r>
            <a:r>
              <a:rPr dirty="0" sz="1750" spc="-170">
                <a:solidFill>
                  <a:srgbClr val="002060"/>
                </a:solidFill>
                <a:latin typeface="Gill Sans MT"/>
                <a:cs typeface="Gill Sans MT"/>
              </a:rPr>
              <a:t> </a:t>
            </a:r>
            <a:r>
              <a:rPr dirty="0" sz="1750" spc="100">
                <a:solidFill>
                  <a:srgbClr val="002060"/>
                </a:solidFill>
                <a:latin typeface="Gill Sans MT"/>
                <a:cs typeface="Gill Sans MT"/>
              </a:rPr>
              <a:t>Education</a:t>
            </a:r>
            <a:endParaRPr sz="1750">
              <a:latin typeface="Gill Sans MT"/>
              <a:cs typeface="Gill Sans MT"/>
            </a:endParaRPr>
          </a:p>
          <a:p>
            <a:pPr marL="12700">
              <a:lnSpc>
                <a:spcPts val="2100"/>
              </a:lnSpc>
            </a:pPr>
            <a:r>
              <a:rPr dirty="0" sz="1750" spc="110">
                <a:solidFill>
                  <a:srgbClr val="002060"/>
                </a:solidFill>
                <a:latin typeface="Gill Sans MT"/>
                <a:cs typeface="Gill Sans MT"/>
              </a:rPr>
              <a:t>School</a:t>
            </a:r>
            <a:r>
              <a:rPr dirty="0" sz="1750" spc="-55">
                <a:solidFill>
                  <a:srgbClr val="002060"/>
                </a:solidFill>
                <a:latin typeface="Gill Sans MT"/>
                <a:cs typeface="Gill Sans MT"/>
              </a:rPr>
              <a:t> </a:t>
            </a:r>
            <a:r>
              <a:rPr dirty="0" sz="1750" spc="114">
                <a:solidFill>
                  <a:srgbClr val="002060"/>
                </a:solidFill>
                <a:latin typeface="Gill Sans MT"/>
                <a:cs typeface="Gill Sans MT"/>
              </a:rPr>
              <a:t>of</a:t>
            </a:r>
            <a:r>
              <a:rPr dirty="0" sz="1750" spc="-50">
                <a:solidFill>
                  <a:srgbClr val="002060"/>
                </a:solidFill>
                <a:latin typeface="Gill Sans MT"/>
                <a:cs typeface="Gill Sans MT"/>
              </a:rPr>
              <a:t> </a:t>
            </a:r>
            <a:r>
              <a:rPr dirty="0" sz="1750" spc="20">
                <a:solidFill>
                  <a:srgbClr val="002060"/>
                </a:solidFill>
                <a:latin typeface="Gill Sans MT"/>
                <a:cs typeface="Gill Sans MT"/>
              </a:rPr>
              <a:t>Cont</a:t>
            </a:r>
            <a:r>
              <a:rPr dirty="0" sz="1750" spc="-60">
                <a:solidFill>
                  <a:srgbClr val="002060"/>
                </a:solidFill>
                <a:latin typeface="Gill Sans MT"/>
                <a:cs typeface="Gill Sans MT"/>
              </a:rPr>
              <a:t> </a:t>
            </a:r>
            <a:r>
              <a:rPr dirty="0" sz="1750" spc="110">
                <a:solidFill>
                  <a:srgbClr val="002060"/>
                </a:solidFill>
                <a:latin typeface="Gill Sans MT"/>
                <a:cs typeface="Gill Sans MT"/>
              </a:rPr>
              <a:t>nu</a:t>
            </a:r>
            <a:r>
              <a:rPr dirty="0" sz="1750" spc="-65">
                <a:solidFill>
                  <a:srgbClr val="002060"/>
                </a:solidFill>
                <a:latin typeface="Gill Sans MT"/>
                <a:cs typeface="Gill Sans MT"/>
              </a:rPr>
              <a:t> </a:t>
            </a:r>
            <a:r>
              <a:rPr dirty="0" sz="1750" spc="180">
                <a:solidFill>
                  <a:srgbClr val="002060"/>
                </a:solidFill>
                <a:latin typeface="Gill Sans MT"/>
                <a:cs typeface="Gill Sans MT"/>
              </a:rPr>
              <a:t>ng</a:t>
            </a:r>
            <a:r>
              <a:rPr dirty="0" sz="1750" spc="-45">
                <a:solidFill>
                  <a:srgbClr val="002060"/>
                </a:solidFill>
                <a:latin typeface="Gill Sans MT"/>
                <a:cs typeface="Gill Sans MT"/>
              </a:rPr>
              <a:t> </a:t>
            </a:r>
            <a:r>
              <a:rPr dirty="0" sz="1750" spc="150">
                <a:solidFill>
                  <a:srgbClr val="002060"/>
                </a:solidFill>
                <a:latin typeface="Gill Sans MT"/>
                <a:cs typeface="Gill Sans MT"/>
              </a:rPr>
              <a:t>and</a:t>
            </a:r>
            <a:r>
              <a:rPr dirty="0" sz="1750" spc="-50">
                <a:solidFill>
                  <a:srgbClr val="002060"/>
                </a:solidFill>
                <a:latin typeface="Gill Sans MT"/>
                <a:cs typeface="Gill Sans MT"/>
              </a:rPr>
              <a:t> </a:t>
            </a:r>
            <a:r>
              <a:rPr dirty="0" sz="1750" spc="95">
                <a:solidFill>
                  <a:srgbClr val="002060"/>
                </a:solidFill>
                <a:latin typeface="Gill Sans MT"/>
                <a:cs typeface="Gill Sans MT"/>
              </a:rPr>
              <a:t>Distance</a:t>
            </a:r>
            <a:r>
              <a:rPr dirty="0" sz="1750" spc="-50">
                <a:solidFill>
                  <a:srgbClr val="002060"/>
                </a:solidFill>
                <a:latin typeface="Gill Sans MT"/>
                <a:cs typeface="Gill Sans MT"/>
              </a:rPr>
              <a:t> </a:t>
            </a:r>
            <a:r>
              <a:rPr dirty="0" sz="1750" spc="120">
                <a:solidFill>
                  <a:srgbClr val="002060"/>
                </a:solidFill>
                <a:latin typeface="Gill Sans MT"/>
                <a:cs typeface="Gill Sans MT"/>
              </a:rPr>
              <a:t>Educat</a:t>
            </a:r>
            <a:r>
              <a:rPr dirty="0" sz="1750" spc="-60">
                <a:solidFill>
                  <a:srgbClr val="002060"/>
                </a:solidFill>
                <a:latin typeface="Gill Sans MT"/>
                <a:cs typeface="Gill Sans MT"/>
              </a:rPr>
              <a:t> </a:t>
            </a:r>
            <a:r>
              <a:rPr dirty="0" sz="1750" spc="80">
                <a:solidFill>
                  <a:srgbClr val="002060"/>
                </a:solidFill>
                <a:latin typeface="Gill Sans MT"/>
                <a:cs typeface="Gill Sans MT"/>
              </a:rPr>
              <a:t>on</a:t>
            </a:r>
            <a:endParaRPr sz="175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spcBef>
                <a:spcPts val="245"/>
              </a:spcBef>
            </a:pPr>
            <a:r>
              <a:rPr dirty="0" sz="1400" spc="85">
                <a:solidFill>
                  <a:srgbClr val="002060"/>
                </a:solidFill>
                <a:latin typeface="Gill Sans MT"/>
                <a:cs typeface="Gill Sans MT"/>
              </a:rPr>
              <a:t>2014/2015 </a:t>
            </a:r>
            <a:r>
              <a:rPr dirty="0" sz="1400" spc="210">
                <a:solidFill>
                  <a:srgbClr val="002060"/>
                </a:solidFill>
                <a:latin typeface="Gill Sans MT"/>
                <a:cs typeface="Gill Sans MT"/>
              </a:rPr>
              <a:t>–</a:t>
            </a:r>
            <a:r>
              <a:rPr dirty="0" sz="1400" spc="-185">
                <a:solidFill>
                  <a:srgbClr val="002060"/>
                </a:solidFill>
                <a:latin typeface="Gill Sans MT"/>
                <a:cs typeface="Gill Sans MT"/>
              </a:rPr>
              <a:t> </a:t>
            </a:r>
            <a:r>
              <a:rPr dirty="0" sz="1400" spc="85">
                <a:solidFill>
                  <a:srgbClr val="002060"/>
                </a:solidFill>
                <a:latin typeface="Gill Sans MT"/>
                <a:cs typeface="Gill Sans MT"/>
              </a:rPr>
              <a:t>2016/2017</a:t>
            </a:r>
            <a:endParaRPr sz="1400">
              <a:latin typeface="Gill Sans MT"/>
              <a:cs typeface="Gill Sans MT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352784" y="272930"/>
            <a:ext cx="5988050" cy="1211580"/>
          </a:xfrm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algn="ctr">
              <a:lnSpc>
                <a:spcPts val="4645"/>
              </a:lnSpc>
              <a:spcBef>
                <a:spcPts val="135"/>
              </a:spcBef>
            </a:pPr>
            <a:r>
              <a:rPr dirty="0" sz="3900" spc="185"/>
              <a:t>INFS</a:t>
            </a:r>
            <a:r>
              <a:rPr dirty="0" sz="3900" spc="-120"/>
              <a:t> </a:t>
            </a:r>
            <a:r>
              <a:rPr dirty="0" sz="3900" spc="260"/>
              <a:t>112</a:t>
            </a:r>
            <a:endParaRPr sz="3900"/>
          </a:p>
          <a:p>
            <a:pPr algn="ctr">
              <a:lnSpc>
                <a:spcPts val="4645"/>
              </a:lnSpc>
            </a:pPr>
            <a:r>
              <a:rPr dirty="0" sz="3900" spc="100"/>
              <a:t>Introduct</a:t>
            </a:r>
            <a:r>
              <a:rPr dirty="0" sz="3900" spc="-145"/>
              <a:t> </a:t>
            </a:r>
            <a:r>
              <a:rPr dirty="0" sz="3900" spc="155"/>
              <a:t>on</a:t>
            </a:r>
            <a:r>
              <a:rPr dirty="0" sz="3900" spc="-120"/>
              <a:t> </a:t>
            </a:r>
            <a:r>
              <a:rPr dirty="0" sz="3900" spc="20"/>
              <a:t>to</a:t>
            </a:r>
            <a:r>
              <a:rPr dirty="0" sz="3900" spc="-120"/>
              <a:t> </a:t>
            </a:r>
            <a:r>
              <a:rPr dirty="0" sz="3900" spc="185"/>
              <a:t>informat</a:t>
            </a:r>
            <a:r>
              <a:rPr dirty="0" sz="3900" spc="-145"/>
              <a:t> </a:t>
            </a:r>
            <a:r>
              <a:rPr dirty="0" sz="3900" spc="155"/>
              <a:t>on</a:t>
            </a:r>
            <a:endParaRPr sz="3900"/>
          </a:p>
        </p:txBody>
      </p:sp>
      <p:sp>
        <p:nvSpPr>
          <p:cNvPr id="8" name="object 8"/>
          <p:cNvSpPr txBox="1"/>
          <p:nvPr/>
        </p:nvSpPr>
        <p:spPr>
          <a:xfrm>
            <a:off x="2797161" y="1561837"/>
            <a:ext cx="5099050" cy="191643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35"/>
              </a:spcBef>
            </a:pPr>
            <a:r>
              <a:rPr dirty="0" sz="3900" spc="320">
                <a:solidFill>
                  <a:srgbClr val="FFFFFF"/>
                </a:solidFill>
                <a:latin typeface="Gill Sans MT"/>
                <a:cs typeface="Gill Sans MT"/>
              </a:rPr>
              <a:t>management</a:t>
            </a:r>
            <a:endParaRPr sz="3900">
              <a:latin typeface="Gill Sans MT"/>
              <a:cs typeface="Gill Sans MT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59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dirty="0" sz="2750" spc="225">
                <a:solidFill>
                  <a:srgbClr val="FFFFFF"/>
                </a:solidFill>
                <a:latin typeface="Gill Sans MT"/>
                <a:cs typeface="Gill Sans MT"/>
              </a:rPr>
              <a:t>Session</a:t>
            </a:r>
            <a:r>
              <a:rPr dirty="0" sz="2750" spc="-85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dirty="0" sz="2750" spc="185">
                <a:solidFill>
                  <a:srgbClr val="FFFFFF"/>
                </a:solidFill>
                <a:latin typeface="Gill Sans MT"/>
                <a:cs typeface="Gill Sans MT"/>
              </a:rPr>
              <a:t>9</a:t>
            </a:r>
            <a:r>
              <a:rPr dirty="0" sz="2750" spc="-85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dirty="0" sz="2750" spc="450">
                <a:solidFill>
                  <a:srgbClr val="FFFFFF"/>
                </a:solidFill>
                <a:latin typeface="Gill Sans MT"/>
                <a:cs typeface="Gill Sans MT"/>
              </a:rPr>
              <a:t>–</a:t>
            </a:r>
            <a:r>
              <a:rPr dirty="0" sz="2750" spc="-8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dirty="0" sz="2750" spc="120">
                <a:solidFill>
                  <a:srgbClr val="FFFFFF"/>
                </a:solidFill>
                <a:latin typeface="Gill Sans MT"/>
                <a:cs typeface="Gill Sans MT"/>
              </a:rPr>
              <a:t>Information</a:t>
            </a:r>
            <a:r>
              <a:rPr dirty="0" sz="2750" spc="-8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dirty="0" sz="2750" spc="155">
                <a:solidFill>
                  <a:srgbClr val="FFFFFF"/>
                </a:solidFill>
                <a:latin typeface="Gill Sans MT"/>
                <a:cs typeface="Gill Sans MT"/>
              </a:rPr>
              <a:t>Storage</a:t>
            </a:r>
            <a:endParaRPr sz="2750">
              <a:latin typeface="Gill Sans MT"/>
              <a:cs typeface="Gill Sans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893898" y="4019927"/>
            <a:ext cx="6830059" cy="62484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049655" marR="5080" indent="-1037590">
              <a:lnSpc>
                <a:spcPct val="100000"/>
              </a:lnSpc>
              <a:spcBef>
                <a:spcPts val="135"/>
              </a:spcBef>
            </a:pPr>
            <a:r>
              <a:rPr dirty="0" sz="1950" spc="50">
                <a:solidFill>
                  <a:srgbClr val="DBE5F1"/>
                </a:solidFill>
                <a:latin typeface="Gill Sans MT"/>
                <a:cs typeface="Gill Sans MT"/>
              </a:rPr>
              <a:t>Lecturer:</a:t>
            </a:r>
            <a:r>
              <a:rPr dirty="0" sz="1950" spc="-45">
                <a:solidFill>
                  <a:srgbClr val="DBE5F1"/>
                </a:solidFill>
                <a:latin typeface="Gill Sans MT"/>
                <a:cs typeface="Gill Sans MT"/>
              </a:rPr>
              <a:t> </a:t>
            </a:r>
            <a:r>
              <a:rPr dirty="0" sz="1950" spc="-100">
                <a:solidFill>
                  <a:srgbClr val="DBE5F1"/>
                </a:solidFill>
                <a:latin typeface="Gill Sans MT"/>
                <a:cs typeface="Gill Sans MT"/>
              </a:rPr>
              <a:t>Dr.</a:t>
            </a:r>
            <a:r>
              <a:rPr dirty="0" sz="1950" spc="-50">
                <a:solidFill>
                  <a:srgbClr val="DBE5F1"/>
                </a:solidFill>
                <a:latin typeface="Gill Sans MT"/>
                <a:cs typeface="Gill Sans MT"/>
              </a:rPr>
              <a:t> </a:t>
            </a:r>
            <a:r>
              <a:rPr dirty="0" sz="1950" spc="110">
                <a:solidFill>
                  <a:srgbClr val="DBE5F1"/>
                </a:solidFill>
                <a:latin typeface="Gill Sans MT"/>
                <a:cs typeface="Gill Sans MT"/>
              </a:rPr>
              <a:t>Perpetua</a:t>
            </a:r>
            <a:r>
              <a:rPr dirty="0" sz="1950" spc="-45">
                <a:solidFill>
                  <a:srgbClr val="DBE5F1"/>
                </a:solidFill>
                <a:latin typeface="Gill Sans MT"/>
                <a:cs typeface="Gill Sans MT"/>
              </a:rPr>
              <a:t> </a:t>
            </a:r>
            <a:r>
              <a:rPr dirty="0" sz="1950" spc="185">
                <a:solidFill>
                  <a:srgbClr val="DBE5F1"/>
                </a:solidFill>
                <a:latin typeface="Gill Sans MT"/>
                <a:cs typeface="Gill Sans MT"/>
              </a:rPr>
              <a:t>S.</a:t>
            </a:r>
            <a:r>
              <a:rPr dirty="0" sz="1950" spc="-50">
                <a:solidFill>
                  <a:srgbClr val="DBE5F1"/>
                </a:solidFill>
                <a:latin typeface="Gill Sans MT"/>
                <a:cs typeface="Gill Sans MT"/>
              </a:rPr>
              <a:t> </a:t>
            </a:r>
            <a:r>
              <a:rPr dirty="0" sz="1950" spc="95">
                <a:solidFill>
                  <a:srgbClr val="DBE5F1"/>
                </a:solidFill>
                <a:latin typeface="Gill Sans MT"/>
                <a:cs typeface="Gill Sans MT"/>
              </a:rPr>
              <a:t>Dadz</a:t>
            </a:r>
            <a:r>
              <a:rPr dirty="0" sz="1950" spc="-60">
                <a:solidFill>
                  <a:srgbClr val="DBE5F1"/>
                </a:solidFill>
                <a:latin typeface="Gill Sans MT"/>
                <a:cs typeface="Gill Sans MT"/>
              </a:rPr>
              <a:t> </a:t>
            </a:r>
            <a:r>
              <a:rPr dirty="0" sz="1950" spc="40">
                <a:solidFill>
                  <a:srgbClr val="DBE5F1"/>
                </a:solidFill>
                <a:latin typeface="Gill Sans MT"/>
                <a:cs typeface="Gill Sans MT"/>
              </a:rPr>
              <a:t>e</a:t>
            </a:r>
            <a:r>
              <a:rPr dirty="0" sz="1950" spc="40">
                <a:solidFill>
                  <a:srgbClr val="FFFFFF"/>
                </a:solidFill>
                <a:latin typeface="Gill Sans MT"/>
                <a:cs typeface="Gill Sans MT"/>
              </a:rPr>
              <a:t>,</a:t>
            </a:r>
            <a:r>
              <a:rPr dirty="0" sz="1950" spc="-45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dirty="0" sz="1950" spc="35">
                <a:solidFill>
                  <a:srgbClr val="FFFFFF"/>
                </a:solidFill>
                <a:latin typeface="Gill Sans MT"/>
                <a:cs typeface="Gill Sans MT"/>
              </a:rPr>
              <a:t>Dept.</a:t>
            </a:r>
            <a:r>
              <a:rPr dirty="0" sz="1950" spc="-5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dirty="0" sz="1950" spc="125">
                <a:solidFill>
                  <a:srgbClr val="FFFFFF"/>
                </a:solidFill>
                <a:latin typeface="Gill Sans MT"/>
                <a:cs typeface="Gill Sans MT"/>
              </a:rPr>
              <a:t>of</a:t>
            </a:r>
            <a:r>
              <a:rPr dirty="0" sz="1950" spc="-45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dirty="0" sz="1950" spc="90">
                <a:solidFill>
                  <a:srgbClr val="FFFFFF"/>
                </a:solidFill>
                <a:latin typeface="Gill Sans MT"/>
                <a:cs typeface="Gill Sans MT"/>
              </a:rPr>
              <a:t>Information</a:t>
            </a:r>
            <a:r>
              <a:rPr dirty="0" sz="1950" spc="-45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dirty="0" sz="1950" spc="135">
                <a:solidFill>
                  <a:srgbClr val="FFFFFF"/>
                </a:solidFill>
                <a:latin typeface="Gill Sans MT"/>
                <a:cs typeface="Gill Sans MT"/>
              </a:rPr>
              <a:t>Studies  </a:t>
            </a:r>
            <a:r>
              <a:rPr dirty="0" sz="1950" spc="70">
                <a:solidFill>
                  <a:srgbClr val="FFFFFF"/>
                </a:solidFill>
                <a:latin typeface="Gill Sans MT"/>
                <a:cs typeface="Gill Sans MT"/>
              </a:rPr>
              <a:t>Contact </a:t>
            </a:r>
            <a:r>
              <a:rPr dirty="0" sz="1950" spc="90">
                <a:solidFill>
                  <a:srgbClr val="FFFFFF"/>
                </a:solidFill>
                <a:latin typeface="Gill Sans MT"/>
                <a:cs typeface="Gill Sans MT"/>
              </a:rPr>
              <a:t>Information:</a:t>
            </a:r>
            <a:r>
              <a:rPr dirty="0" sz="1950" spc="-175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dirty="0" sz="1950" spc="130">
                <a:solidFill>
                  <a:srgbClr val="FFFFFF"/>
                </a:solidFill>
                <a:latin typeface="Gill Sans MT"/>
                <a:cs typeface="Gill Sans MT"/>
                <a:hlinkClick r:id="rId5"/>
              </a:rPr>
              <a:t>psdadzie@ug.edu.gh</a:t>
            </a:r>
            <a:endParaRPr sz="195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62594" y="832330"/>
            <a:ext cx="4368800" cy="69215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345"/>
              <a:t>Session</a:t>
            </a:r>
            <a:r>
              <a:rPr dirty="0" spc="-190"/>
              <a:t> </a:t>
            </a:r>
            <a:r>
              <a:rPr dirty="0" spc="40"/>
              <a:t>Overview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34668" y="1984232"/>
            <a:ext cx="7780020" cy="3176905"/>
          </a:xfrm>
          <a:prstGeom prst="rect">
            <a:avLst/>
          </a:prstGeom>
        </p:spPr>
        <p:txBody>
          <a:bodyPr wrap="square" lIns="0" tIns="51435" rIns="0" bIns="0" rtlCol="0" vert="horz">
            <a:spAutoFit/>
          </a:bodyPr>
          <a:lstStyle/>
          <a:p>
            <a:pPr marL="12700" marR="268605">
              <a:lnSpc>
                <a:spcPts val="3390"/>
              </a:lnSpc>
              <a:spcBef>
                <a:spcPts val="405"/>
              </a:spcBef>
            </a:pPr>
            <a:r>
              <a:rPr dirty="0" sz="3000" spc="-40">
                <a:latin typeface="Gill Sans MT"/>
                <a:cs typeface="Gill Sans MT"/>
              </a:rPr>
              <a:t>At</a:t>
            </a:r>
            <a:r>
              <a:rPr dirty="0" sz="3000" spc="-90">
                <a:latin typeface="Gill Sans MT"/>
                <a:cs typeface="Gill Sans MT"/>
              </a:rPr>
              <a:t> </a:t>
            </a:r>
            <a:r>
              <a:rPr dirty="0" sz="3000" spc="95">
                <a:latin typeface="Gill Sans MT"/>
                <a:cs typeface="Gill Sans MT"/>
              </a:rPr>
              <a:t>the</a:t>
            </a:r>
            <a:r>
              <a:rPr dirty="0" sz="3000" spc="-85">
                <a:latin typeface="Gill Sans MT"/>
                <a:cs typeface="Gill Sans MT"/>
              </a:rPr>
              <a:t> </a:t>
            </a:r>
            <a:r>
              <a:rPr dirty="0" sz="3000" spc="165">
                <a:latin typeface="Gill Sans MT"/>
                <a:cs typeface="Gill Sans MT"/>
              </a:rPr>
              <a:t>end</a:t>
            </a:r>
            <a:r>
              <a:rPr dirty="0" sz="3000" spc="-90">
                <a:latin typeface="Gill Sans MT"/>
                <a:cs typeface="Gill Sans MT"/>
              </a:rPr>
              <a:t> </a:t>
            </a:r>
            <a:r>
              <a:rPr dirty="0" sz="3000" spc="175">
                <a:latin typeface="Gill Sans MT"/>
                <a:cs typeface="Gill Sans MT"/>
              </a:rPr>
              <a:t>of</a:t>
            </a:r>
            <a:r>
              <a:rPr dirty="0" sz="3000" spc="-85">
                <a:latin typeface="Gill Sans MT"/>
                <a:cs typeface="Gill Sans MT"/>
              </a:rPr>
              <a:t> </a:t>
            </a:r>
            <a:r>
              <a:rPr dirty="0" sz="3000" spc="95">
                <a:latin typeface="Gill Sans MT"/>
                <a:cs typeface="Gill Sans MT"/>
              </a:rPr>
              <a:t>the</a:t>
            </a:r>
            <a:r>
              <a:rPr dirty="0" sz="3000" spc="-90">
                <a:latin typeface="Gill Sans MT"/>
                <a:cs typeface="Gill Sans MT"/>
              </a:rPr>
              <a:t> </a:t>
            </a:r>
            <a:r>
              <a:rPr dirty="0" sz="3000" spc="195">
                <a:latin typeface="Gill Sans MT"/>
                <a:cs typeface="Gill Sans MT"/>
              </a:rPr>
              <a:t>session,</a:t>
            </a:r>
            <a:r>
              <a:rPr dirty="0" sz="3000" spc="-85">
                <a:latin typeface="Gill Sans MT"/>
                <a:cs typeface="Gill Sans MT"/>
              </a:rPr>
              <a:t> </a:t>
            </a:r>
            <a:r>
              <a:rPr dirty="0" sz="3000" spc="95">
                <a:latin typeface="Gill Sans MT"/>
                <a:cs typeface="Gill Sans MT"/>
              </a:rPr>
              <a:t>the</a:t>
            </a:r>
            <a:r>
              <a:rPr dirty="0" sz="3000" spc="-85">
                <a:latin typeface="Gill Sans MT"/>
                <a:cs typeface="Gill Sans MT"/>
              </a:rPr>
              <a:t> </a:t>
            </a:r>
            <a:r>
              <a:rPr dirty="0" sz="3000" spc="145">
                <a:latin typeface="Gill Sans MT"/>
                <a:cs typeface="Gill Sans MT"/>
              </a:rPr>
              <a:t>student</a:t>
            </a:r>
            <a:r>
              <a:rPr dirty="0" sz="3000" spc="-90">
                <a:latin typeface="Gill Sans MT"/>
                <a:cs typeface="Gill Sans MT"/>
              </a:rPr>
              <a:t> </a:t>
            </a:r>
            <a:r>
              <a:rPr dirty="0" sz="3000" spc="75">
                <a:latin typeface="Gill Sans MT"/>
                <a:cs typeface="Gill Sans MT"/>
              </a:rPr>
              <a:t>will</a:t>
            </a:r>
            <a:r>
              <a:rPr dirty="0" sz="3000" spc="-85">
                <a:latin typeface="Gill Sans MT"/>
                <a:cs typeface="Gill Sans MT"/>
              </a:rPr>
              <a:t> </a:t>
            </a:r>
            <a:r>
              <a:rPr dirty="0" sz="3000" spc="175">
                <a:latin typeface="Gill Sans MT"/>
                <a:cs typeface="Gill Sans MT"/>
              </a:rPr>
              <a:t>be  </a:t>
            </a:r>
            <a:r>
              <a:rPr dirty="0" sz="3000" spc="190">
                <a:latin typeface="Gill Sans MT"/>
                <a:cs typeface="Gill Sans MT"/>
              </a:rPr>
              <a:t>able</a:t>
            </a:r>
            <a:r>
              <a:rPr dirty="0" sz="3000" spc="-95">
                <a:latin typeface="Gill Sans MT"/>
                <a:cs typeface="Gill Sans MT"/>
              </a:rPr>
              <a:t> </a:t>
            </a:r>
            <a:r>
              <a:rPr dirty="0" sz="3000" spc="25">
                <a:latin typeface="Gill Sans MT"/>
                <a:cs typeface="Gill Sans MT"/>
              </a:rPr>
              <a:t>to:</a:t>
            </a:r>
            <a:endParaRPr sz="3000">
              <a:latin typeface="Gill Sans MT"/>
              <a:cs typeface="Gill Sans MT"/>
            </a:endParaRPr>
          </a:p>
          <a:p>
            <a:pPr marL="353060" indent="-323850">
              <a:lnSpc>
                <a:spcPts val="3595"/>
              </a:lnSpc>
              <a:buChar char="•"/>
              <a:tabLst>
                <a:tab pos="353060" algn="l"/>
                <a:tab pos="353695" algn="l"/>
              </a:tabLst>
            </a:pPr>
            <a:r>
              <a:rPr dirty="0" sz="3000" spc="150">
                <a:latin typeface="Gill Sans MT"/>
                <a:cs typeface="Gill Sans MT"/>
              </a:rPr>
              <a:t>Explain</a:t>
            </a:r>
            <a:r>
              <a:rPr dirty="0" sz="3000" spc="-100">
                <a:latin typeface="Gill Sans MT"/>
                <a:cs typeface="Gill Sans MT"/>
              </a:rPr>
              <a:t> </a:t>
            </a:r>
            <a:r>
              <a:rPr dirty="0" sz="3000" spc="105">
                <a:latin typeface="Gill Sans MT"/>
                <a:cs typeface="Gill Sans MT"/>
              </a:rPr>
              <a:t>key</a:t>
            </a:r>
            <a:r>
              <a:rPr dirty="0" sz="3000" spc="-100">
                <a:latin typeface="Gill Sans MT"/>
                <a:cs typeface="Gill Sans MT"/>
              </a:rPr>
              <a:t> </a:t>
            </a:r>
            <a:r>
              <a:rPr dirty="0" sz="3000" spc="185">
                <a:latin typeface="Gill Sans MT"/>
                <a:cs typeface="Gill Sans MT"/>
              </a:rPr>
              <a:t>concepts</a:t>
            </a:r>
            <a:r>
              <a:rPr dirty="0" sz="3000" spc="-95">
                <a:latin typeface="Gill Sans MT"/>
                <a:cs typeface="Gill Sans MT"/>
              </a:rPr>
              <a:t> </a:t>
            </a:r>
            <a:r>
              <a:rPr dirty="0" sz="3000" spc="114">
                <a:latin typeface="Gill Sans MT"/>
                <a:cs typeface="Gill Sans MT"/>
              </a:rPr>
              <a:t>in</a:t>
            </a:r>
            <a:r>
              <a:rPr dirty="0" sz="3000" spc="-100">
                <a:latin typeface="Gill Sans MT"/>
                <a:cs typeface="Gill Sans MT"/>
              </a:rPr>
              <a:t> </a:t>
            </a:r>
            <a:r>
              <a:rPr dirty="0" sz="3000" spc="125">
                <a:latin typeface="Gill Sans MT"/>
                <a:cs typeface="Gill Sans MT"/>
              </a:rPr>
              <a:t>information</a:t>
            </a:r>
            <a:r>
              <a:rPr dirty="0" sz="3000" spc="-95">
                <a:latin typeface="Gill Sans MT"/>
                <a:cs typeface="Gill Sans MT"/>
              </a:rPr>
              <a:t> </a:t>
            </a:r>
            <a:r>
              <a:rPr dirty="0" sz="3000" spc="155">
                <a:latin typeface="Gill Sans MT"/>
                <a:cs typeface="Gill Sans MT"/>
              </a:rPr>
              <a:t>storage</a:t>
            </a:r>
            <a:endParaRPr sz="3000">
              <a:latin typeface="Gill Sans MT"/>
              <a:cs typeface="Gill Sans MT"/>
            </a:endParaRPr>
          </a:p>
          <a:p>
            <a:pPr marL="353060" marR="828675" indent="-323215">
              <a:lnSpc>
                <a:spcPts val="3390"/>
              </a:lnSpc>
              <a:spcBef>
                <a:spcPts val="355"/>
              </a:spcBef>
              <a:buChar char="•"/>
              <a:tabLst>
                <a:tab pos="353060" algn="l"/>
                <a:tab pos="353695" algn="l"/>
              </a:tabLst>
            </a:pPr>
            <a:r>
              <a:rPr dirty="0" sz="3000" spc="100">
                <a:latin typeface="Gill Sans MT"/>
                <a:cs typeface="Gill Sans MT"/>
              </a:rPr>
              <a:t>Describe</a:t>
            </a:r>
            <a:r>
              <a:rPr dirty="0" sz="3000" spc="-95">
                <a:latin typeface="Gill Sans MT"/>
                <a:cs typeface="Gill Sans MT"/>
              </a:rPr>
              <a:t> </a:t>
            </a:r>
            <a:r>
              <a:rPr dirty="0" sz="3000" spc="235">
                <a:latin typeface="Gill Sans MT"/>
                <a:cs typeface="Gill Sans MT"/>
              </a:rPr>
              <a:t>usefulness</a:t>
            </a:r>
            <a:r>
              <a:rPr dirty="0" sz="3000" spc="-90">
                <a:latin typeface="Gill Sans MT"/>
                <a:cs typeface="Gill Sans MT"/>
              </a:rPr>
              <a:t> </a:t>
            </a:r>
            <a:r>
              <a:rPr dirty="0" sz="3000" spc="175">
                <a:latin typeface="Gill Sans MT"/>
                <a:cs typeface="Gill Sans MT"/>
              </a:rPr>
              <a:t>of</a:t>
            </a:r>
            <a:r>
              <a:rPr dirty="0" sz="3000" spc="-90">
                <a:latin typeface="Gill Sans MT"/>
                <a:cs typeface="Gill Sans MT"/>
              </a:rPr>
              <a:t> </a:t>
            </a:r>
            <a:r>
              <a:rPr dirty="0" sz="3000" spc="155">
                <a:latin typeface="Gill Sans MT"/>
                <a:cs typeface="Gill Sans MT"/>
              </a:rPr>
              <a:t>storage</a:t>
            </a:r>
            <a:r>
              <a:rPr dirty="0" sz="3000" spc="-90">
                <a:latin typeface="Gill Sans MT"/>
                <a:cs typeface="Gill Sans MT"/>
              </a:rPr>
              <a:t> </a:t>
            </a:r>
            <a:r>
              <a:rPr dirty="0" sz="3000" spc="175">
                <a:latin typeface="Gill Sans MT"/>
                <a:cs typeface="Gill Sans MT"/>
              </a:rPr>
              <a:t>of</a:t>
            </a:r>
            <a:r>
              <a:rPr dirty="0" sz="3000" spc="-90">
                <a:latin typeface="Gill Sans MT"/>
                <a:cs typeface="Gill Sans MT"/>
              </a:rPr>
              <a:t> </a:t>
            </a:r>
            <a:r>
              <a:rPr dirty="0" sz="3000" spc="45">
                <a:latin typeface="Gill Sans MT"/>
                <a:cs typeface="Gill Sans MT"/>
              </a:rPr>
              <a:t>print  </a:t>
            </a:r>
            <a:r>
              <a:rPr dirty="0" sz="3000" spc="170">
                <a:latin typeface="Gill Sans MT"/>
                <a:cs typeface="Gill Sans MT"/>
              </a:rPr>
              <a:t>materials</a:t>
            </a:r>
            <a:endParaRPr sz="3000">
              <a:latin typeface="Gill Sans MT"/>
              <a:cs typeface="Gill Sans MT"/>
            </a:endParaRPr>
          </a:p>
          <a:p>
            <a:pPr marL="353060" marR="194310" indent="-323215">
              <a:lnSpc>
                <a:spcPts val="3390"/>
              </a:lnSpc>
              <a:spcBef>
                <a:spcPts val="285"/>
              </a:spcBef>
              <a:buChar char="•"/>
              <a:tabLst>
                <a:tab pos="353060" algn="l"/>
                <a:tab pos="353695" algn="l"/>
              </a:tabLst>
            </a:pPr>
            <a:r>
              <a:rPr dirty="0" sz="3000" spc="150">
                <a:latin typeface="Gill Sans MT"/>
                <a:cs typeface="Gill Sans MT"/>
              </a:rPr>
              <a:t>Explain</a:t>
            </a:r>
            <a:r>
              <a:rPr dirty="0" sz="3000" spc="-85">
                <a:latin typeface="Gill Sans MT"/>
                <a:cs typeface="Gill Sans MT"/>
              </a:rPr>
              <a:t> </a:t>
            </a:r>
            <a:r>
              <a:rPr dirty="0" sz="3000" spc="235">
                <a:latin typeface="Gill Sans MT"/>
                <a:cs typeface="Gill Sans MT"/>
              </a:rPr>
              <a:t>usefulness</a:t>
            </a:r>
            <a:r>
              <a:rPr dirty="0" sz="3000" spc="-85">
                <a:latin typeface="Gill Sans MT"/>
                <a:cs typeface="Gill Sans MT"/>
              </a:rPr>
              <a:t> </a:t>
            </a:r>
            <a:r>
              <a:rPr dirty="0" sz="3000" spc="175">
                <a:latin typeface="Gill Sans MT"/>
                <a:cs typeface="Gill Sans MT"/>
              </a:rPr>
              <a:t>of</a:t>
            </a:r>
            <a:r>
              <a:rPr dirty="0" sz="3000" spc="-80">
                <a:latin typeface="Gill Sans MT"/>
                <a:cs typeface="Gill Sans MT"/>
              </a:rPr>
              <a:t> </a:t>
            </a:r>
            <a:r>
              <a:rPr dirty="0" sz="3000" spc="155">
                <a:latin typeface="Gill Sans MT"/>
                <a:cs typeface="Gill Sans MT"/>
              </a:rPr>
              <a:t>storage</a:t>
            </a:r>
            <a:r>
              <a:rPr dirty="0" sz="3000" spc="-85">
                <a:latin typeface="Gill Sans MT"/>
                <a:cs typeface="Gill Sans MT"/>
              </a:rPr>
              <a:t> </a:t>
            </a:r>
            <a:r>
              <a:rPr dirty="0" sz="3000" spc="175">
                <a:latin typeface="Gill Sans MT"/>
                <a:cs typeface="Gill Sans MT"/>
              </a:rPr>
              <a:t>of</a:t>
            </a:r>
            <a:r>
              <a:rPr dirty="0" sz="3000" spc="-85">
                <a:latin typeface="Gill Sans MT"/>
                <a:cs typeface="Gill Sans MT"/>
              </a:rPr>
              <a:t> </a:t>
            </a:r>
            <a:r>
              <a:rPr dirty="0" sz="3000" spc="95">
                <a:latin typeface="Gill Sans MT"/>
                <a:cs typeface="Gill Sans MT"/>
              </a:rPr>
              <a:t>electronic  </a:t>
            </a:r>
            <a:r>
              <a:rPr dirty="0" sz="3000" spc="170">
                <a:latin typeface="Gill Sans MT"/>
                <a:cs typeface="Gill Sans MT"/>
              </a:rPr>
              <a:t>materials</a:t>
            </a:r>
            <a:endParaRPr sz="3000">
              <a:latin typeface="Gill Sans MT"/>
              <a:cs typeface="Gill Sans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31688" y="6713632"/>
            <a:ext cx="2501265" cy="417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100"/>
              </a:spcBef>
            </a:pPr>
            <a:r>
              <a:rPr dirty="0" sz="1100" spc="-70">
                <a:latin typeface="Gill Sans MT"/>
                <a:cs typeface="Gill Sans MT"/>
              </a:rPr>
              <a:t>Dr. </a:t>
            </a:r>
            <a:r>
              <a:rPr dirty="0" sz="1100" spc="45">
                <a:latin typeface="Gill Sans MT"/>
                <a:cs typeface="Gill Sans MT"/>
              </a:rPr>
              <a:t>Perpetua </a:t>
            </a:r>
            <a:r>
              <a:rPr dirty="0" sz="1100" spc="25">
                <a:latin typeface="Gill Sans MT"/>
                <a:cs typeface="Gill Sans MT"/>
              </a:rPr>
              <a:t>Dadzie, </a:t>
            </a:r>
            <a:r>
              <a:rPr dirty="0" sz="1100" spc="-5">
                <a:latin typeface="Gill Sans MT"/>
                <a:cs typeface="Gill Sans MT"/>
              </a:rPr>
              <a:t>Dept </a:t>
            </a:r>
            <a:r>
              <a:rPr dirty="0" sz="1100" spc="55">
                <a:latin typeface="Gill Sans MT"/>
                <a:cs typeface="Gill Sans MT"/>
              </a:rPr>
              <a:t>of</a:t>
            </a:r>
            <a:r>
              <a:rPr dirty="0" sz="1100" spc="-204">
                <a:latin typeface="Gill Sans MT"/>
                <a:cs typeface="Gill Sans MT"/>
              </a:rPr>
              <a:t> </a:t>
            </a:r>
            <a:r>
              <a:rPr dirty="0" sz="1100" spc="35">
                <a:latin typeface="Gill Sans MT"/>
                <a:cs typeface="Gill Sans MT"/>
              </a:rPr>
              <a:t>Information  </a:t>
            </a:r>
            <a:r>
              <a:rPr dirty="0" sz="1100" spc="60">
                <a:latin typeface="Gill Sans MT"/>
                <a:cs typeface="Gill Sans MT"/>
              </a:rPr>
              <a:t>Studies</a:t>
            </a:r>
            <a:endParaRPr sz="1100">
              <a:latin typeface="Gill Sans MT"/>
              <a:cs typeface="Gill Sans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58087" y="6717214"/>
            <a:ext cx="439420" cy="19240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100" spc="55">
                <a:latin typeface="Gill Sans MT"/>
                <a:cs typeface="Gill Sans MT"/>
              </a:rPr>
              <a:t>Slide</a:t>
            </a:r>
            <a:r>
              <a:rPr dirty="0" sz="1100" spc="-95">
                <a:latin typeface="Gill Sans MT"/>
                <a:cs typeface="Gill Sans MT"/>
              </a:rPr>
              <a:t> </a:t>
            </a:r>
            <a:r>
              <a:rPr dirty="0" sz="1100" spc="60">
                <a:latin typeface="Gill Sans MT"/>
                <a:cs typeface="Gill Sans MT"/>
              </a:rPr>
              <a:t>2</a:t>
            </a:r>
            <a:endParaRPr sz="11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17595" y="832330"/>
            <a:ext cx="3858895" cy="69215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345"/>
              <a:t>Session</a:t>
            </a:r>
            <a:r>
              <a:rPr dirty="0" spc="-200"/>
              <a:t> </a:t>
            </a:r>
            <a:r>
              <a:rPr dirty="0" spc="45"/>
              <a:t>Outline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34668" y="1880766"/>
            <a:ext cx="7706995" cy="400939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8300"/>
              </a:lnSpc>
              <a:spcBef>
                <a:spcPts val="95"/>
              </a:spcBef>
            </a:pPr>
            <a:r>
              <a:rPr dirty="0" sz="3150" spc="114">
                <a:latin typeface="Gill Sans MT"/>
                <a:cs typeface="Gill Sans MT"/>
              </a:rPr>
              <a:t>The</a:t>
            </a:r>
            <a:r>
              <a:rPr dirty="0" sz="3150" spc="-105">
                <a:latin typeface="Gill Sans MT"/>
                <a:cs typeface="Gill Sans MT"/>
              </a:rPr>
              <a:t> </a:t>
            </a:r>
            <a:r>
              <a:rPr dirty="0" sz="3150" spc="114">
                <a:latin typeface="Gill Sans MT"/>
                <a:cs typeface="Gill Sans MT"/>
              </a:rPr>
              <a:t>key</a:t>
            </a:r>
            <a:r>
              <a:rPr dirty="0" sz="3150" spc="-100">
                <a:latin typeface="Gill Sans MT"/>
                <a:cs typeface="Gill Sans MT"/>
              </a:rPr>
              <a:t> </a:t>
            </a:r>
            <a:r>
              <a:rPr dirty="0" sz="3150" spc="170">
                <a:latin typeface="Gill Sans MT"/>
                <a:cs typeface="Gill Sans MT"/>
              </a:rPr>
              <a:t>topics</a:t>
            </a:r>
            <a:r>
              <a:rPr dirty="0" sz="3150" spc="-100">
                <a:latin typeface="Gill Sans MT"/>
                <a:cs typeface="Gill Sans MT"/>
              </a:rPr>
              <a:t> </a:t>
            </a:r>
            <a:r>
              <a:rPr dirty="0" sz="3150" spc="15">
                <a:latin typeface="Gill Sans MT"/>
                <a:cs typeface="Gill Sans MT"/>
              </a:rPr>
              <a:t>to</a:t>
            </a:r>
            <a:r>
              <a:rPr dirty="0" sz="3150" spc="-95">
                <a:latin typeface="Gill Sans MT"/>
                <a:cs typeface="Gill Sans MT"/>
              </a:rPr>
              <a:t> </a:t>
            </a:r>
            <a:r>
              <a:rPr dirty="0" sz="3150" spc="190">
                <a:latin typeface="Gill Sans MT"/>
                <a:cs typeface="Gill Sans MT"/>
              </a:rPr>
              <a:t>be</a:t>
            </a:r>
            <a:r>
              <a:rPr dirty="0" sz="3150" spc="-105">
                <a:latin typeface="Gill Sans MT"/>
                <a:cs typeface="Gill Sans MT"/>
              </a:rPr>
              <a:t> </a:t>
            </a:r>
            <a:r>
              <a:rPr dirty="0" sz="3150" spc="114">
                <a:latin typeface="Gill Sans MT"/>
                <a:cs typeface="Gill Sans MT"/>
              </a:rPr>
              <a:t>covered</a:t>
            </a:r>
            <a:r>
              <a:rPr dirty="0" sz="3150" spc="-100">
                <a:latin typeface="Gill Sans MT"/>
                <a:cs typeface="Gill Sans MT"/>
              </a:rPr>
              <a:t> </a:t>
            </a:r>
            <a:r>
              <a:rPr dirty="0" sz="3150" spc="125">
                <a:latin typeface="Gill Sans MT"/>
                <a:cs typeface="Gill Sans MT"/>
              </a:rPr>
              <a:t>in</a:t>
            </a:r>
            <a:r>
              <a:rPr dirty="0" sz="3150" spc="-105">
                <a:latin typeface="Gill Sans MT"/>
                <a:cs typeface="Gill Sans MT"/>
              </a:rPr>
              <a:t> </a:t>
            </a:r>
            <a:r>
              <a:rPr dirty="0" sz="3150" spc="110">
                <a:latin typeface="Gill Sans MT"/>
                <a:cs typeface="Gill Sans MT"/>
              </a:rPr>
              <a:t>the</a:t>
            </a:r>
            <a:r>
              <a:rPr dirty="0" sz="3150" spc="-100">
                <a:latin typeface="Gill Sans MT"/>
                <a:cs typeface="Gill Sans MT"/>
              </a:rPr>
              <a:t> </a:t>
            </a:r>
            <a:r>
              <a:rPr dirty="0" sz="3150" spc="254">
                <a:latin typeface="Gill Sans MT"/>
                <a:cs typeface="Gill Sans MT"/>
              </a:rPr>
              <a:t>session  </a:t>
            </a:r>
            <a:r>
              <a:rPr dirty="0" sz="3150" spc="114">
                <a:latin typeface="Gill Sans MT"/>
                <a:cs typeface="Gill Sans MT"/>
              </a:rPr>
              <a:t>are </a:t>
            </a:r>
            <a:r>
              <a:rPr dirty="0" sz="3150" spc="400">
                <a:latin typeface="Gill Sans MT"/>
                <a:cs typeface="Gill Sans MT"/>
              </a:rPr>
              <a:t>as</a:t>
            </a:r>
            <a:r>
              <a:rPr dirty="0" sz="3150" spc="-305">
                <a:latin typeface="Gill Sans MT"/>
                <a:cs typeface="Gill Sans MT"/>
              </a:rPr>
              <a:t> </a:t>
            </a:r>
            <a:r>
              <a:rPr dirty="0" sz="3150" spc="155">
                <a:latin typeface="Gill Sans MT"/>
                <a:cs typeface="Gill Sans MT"/>
              </a:rPr>
              <a:t>follows:</a:t>
            </a:r>
            <a:endParaRPr sz="3150">
              <a:latin typeface="Gill Sans MT"/>
              <a:cs typeface="Gill Sans MT"/>
            </a:endParaRPr>
          </a:p>
          <a:p>
            <a:pPr marL="353060" marR="818515" indent="-340995">
              <a:lnSpc>
                <a:spcPct val="118300"/>
              </a:lnSpc>
              <a:spcBef>
                <a:spcPts val="20"/>
              </a:spcBef>
              <a:buChar char="•"/>
              <a:tabLst>
                <a:tab pos="353060" algn="l"/>
                <a:tab pos="353695" algn="l"/>
                <a:tab pos="2354580" algn="l"/>
              </a:tabLst>
            </a:pPr>
            <a:r>
              <a:rPr dirty="0" sz="3150" spc="95">
                <a:latin typeface="Gill Sans MT"/>
                <a:cs typeface="Gill Sans MT"/>
              </a:rPr>
              <a:t>Topic</a:t>
            </a:r>
            <a:r>
              <a:rPr dirty="0" sz="3150" spc="85">
                <a:latin typeface="Gill Sans MT"/>
                <a:cs typeface="Gill Sans MT"/>
              </a:rPr>
              <a:t> </a:t>
            </a:r>
            <a:r>
              <a:rPr dirty="0" sz="3150" spc="-20">
                <a:latin typeface="Gill Sans MT"/>
                <a:cs typeface="Gill Sans MT"/>
              </a:rPr>
              <a:t>One	</a:t>
            </a:r>
            <a:r>
              <a:rPr dirty="0" sz="3150" spc="-145">
                <a:latin typeface="Gill Sans MT"/>
                <a:cs typeface="Gill Sans MT"/>
              </a:rPr>
              <a:t>- </a:t>
            </a:r>
            <a:r>
              <a:rPr dirty="0" sz="3150" spc="145">
                <a:latin typeface="Gill Sans MT"/>
                <a:cs typeface="Gill Sans MT"/>
              </a:rPr>
              <a:t>Concepts </a:t>
            </a:r>
            <a:r>
              <a:rPr dirty="0" sz="3150" spc="125">
                <a:latin typeface="Gill Sans MT"/>
                <a:cs typeface="Gill Sans MT"/>
              </a:rPr>
              <a:t>in</a:t>
            </a:r>
            <a:r>
              <a:rPr dirty="0" sz="3150" spc="-315">
                <a:latin typeface="Gill Sans MT"/>
                <a:cs typeface="Gill Sans MT"/>
              </a:rPr>
              <a:t> </a:t>
            </a:r>
            <a:r>
              <a:rPr dirty="0" sz="3150" spc="135">
                <a:latin typeface="Gill Sans MT"/>
                <a:cs typeface="Gill Sans MT"/>
              </a:rPr>
              <a:t>information  </a:t>
            </a:r>
            <a:r>
              <a:rPr dirty="0" sz="3150" spc="170">
                <a:latin typeface="Gill Sans MT"/>
                <a:cs typeface="Gill Sans MT"/>
              </a:rPr>
              <a:t>storage </a:t>
            </a:r>
            <a:r>
              <a:rPr dirty="0" sz="3150" spc="245">
                <a:latin typeface="Gill Sans MT"/>
                <a:cs typeface="Gill Sans MT"/>
              </a:rPr>
              <a:t>and</a:t>
            </a:r>
            <a:r>
              <a:rPr dirty="0" sz="3150" spc="-360">
                <a:latin typeface="Gill Sans MT"/>
                <a:cs typeface="Gill Sans MT"/>
              </a:rPr>
              <a:t> </a:t>
            </a:r>
            <a:r>
              <a:rPr dirty="0" sz="3150" spc="65">
                <a:latin typeface="Gill Sans MT"/>
                <a:cs typeface="Gill Sans MT"/>
              </a:rPr>
              <a:t>retrieval</a:t>
            </a:r>
            <a:endParaRPr sz="3150">
              <a:latin typeface="Gill Sans MT"/>
              <a:cs typeface="Gill Sans MT"/>
            </a:endParaRPr>
          </a:p>
          <a:p>
            <a:pPr marL="353060" indent="-340995">
              <a:lnSpc>
                <a:spcPct val="100000"/>
              </a:lnSpc>
              <a:spcBef>
                <a:spcPts val="710"/>
              </a:spcBef>
              <a:buChar char="•"/>
              <a:tabLst>
                <a:tab pos="353060" algn="l"/>
                <a:tab pos="353695" algn="l"/>
                <a:tab pos="2615565" algn="l"/>
              </a:tabLst>
            </a:pPr>
            <a:r>
              <a:rPr dirty="0" sz="3150" spc="95">
                <a:latin typeface="Gill Sans MT"/>
                <a:cs typeface="Gill Sans MT"/>
              </a:rPr>
              <a:t>Topic</a:t>
            </a:r>
            <a:r>
              <a:rPr dirty="0" sz="3150" spc="-70">
                <a:latin typeface="Gill Sans MT"/>
                <a:cs typeface="Gill Sans MT"/>
              </a:rPr>
              <a:t> </a:t>
            </a:r>
            <a:r>
              <a:rPr dirty="0" sz="3150" spc="35">
                <a:latin typeface="Gill Sans MT"/>
                <a:cs typeface="Gill Sans MT"/>
              </a:rPr>
              <a:t>Two</a:t>
            </a:r>
            <a:r>
              <a:rPr dirty="0" sz="3150" spc="-70">
                <a:latin typeface="Gill Sans MT"/>
                <a:cs typeface="Gill Sans MT"/>
              </a:rPr>
              <a:t> </a:t>
            </a:r>
            <a:r>
              <a:rPr dirty="0" sz="3150" spc="-145">
                <a:latin typeface="Gill Sans MT"/>
                <a:cs typeface="Gill Sans MT"/>
              </a:rPr>
              <a:t>-	</a:t>
            </a:r>
            <a:r>
              <a:rPr dirty="0" sz="3150" spc="175">
                <a:latin typeface="Gill Sans MT"/>
                <a:cs typeface="Gill Sans MT"/>
              </a:rPr>
              <a:t>Storage </a:t>
            </a:r>
            <a:r>
              <a:rPr dirty="0" sz="3150" spc="195">
                <a:latin typeface="Gill Sans MT"/>
                <a:cs typeface="Gill Sans MT"/>
              </a:rPr>
              <a:t>of</a:t>
            </a:r>
            <a:r>
              <a:rPr dirty="0" sz="3150" spc="-565">
                <a:latin typeface="Gill Sans MT"/>
                <a:cs typeface="Gill Sans MT"/>
              </a:rPr>
              <a:t> </a:t>
            </a:r>
            <a:r>
              <a:rPr dirty="0" sz="3150" spc="90">
                <a:latin typeface="Gill Sans MT"/>
                <a:cs typeface="Gill Sans MT"/>
              </a:rPr>
              <a:t>Print </a:t>
            </a:r>
            <a:r>
              <a:rPr dirty="0" sz="3150" spc="180">
                <a:latin typeface="Gill Sans MT"/>
                <a:cs typeface="Gill Sans MT"/>
              </a:rPr>
              <a:t>Materials</a:t>
            </a:r>
            <a:endParaRPr sz="3150">
              <a:latin typeface="Gill Sans MT"/>
              <a:cs typeface="Gill Sans MT"/>
            </a:endParaRPr>
          </a:p>
          <a:p>
            <a:pPr marL="353060" marR="1030605" indent="-340995">
              <a:lnSpc>
                <a:spcPct val="118300"/>
              </a:lnSpc>
              <a:spcBef>
                <a:spcPts val="20"/>
              </a:spcBef>
              <a:buChar char="•"/>
              <a:tabLst>
                <a:tab pos="353060" algn="l"/>
                <a:tab pos="353695" algn="l"/>
              </a:tabLst>
            </a:pPr>
            <a:r>
              <a:rPr dirty="0" sz="3150" spc="95">
                <a:latin typeface="Gill Sans MT"/>
                <a:cs typeface="Gill Sans MT"/>
              </a:rPr>
              <a:t>Topic</a:t>
            </a:r>
            <a:r>
              <a:rPr dirty="0" sz="3150" spc="-105">
                <a:latin typeface="Gill Sans MT"/>
                <a:cs typeface="Gill Sans MT"/>
              </a:rPr>
              <a:t> </a:t>
            </a:r>
            <a:r>
              <a:rPr dirty="0" sz="3150" spc="60">
                <a:latin typeface="Gill Sans MT"/>
                <a:cs typeface="Gill Sans MT"/>
              </a:rPr>
              <a:t>Three</a:t>
            </a:r>
            <a:r>
              <a:rPr dirty="0" sz="3150" spc="-105">
                <a:latin typeface="Gill Sans MT"/>
                <a:cs typeface="Gill Sans MT"/>
              </a:rPr>
              <a:t> </a:t>
            </a:r>
            <a:r>
              <a:rPr dirty="0" sz="3150" spc="509">
                <a:latin typeface="Gill Sans MT"/>
                <a:cs typeface="Gill Sans MT"/>
              </a:rPr>
              <a:t>–</a:t>
            </a:r>
            <a:r>
              <a:rPr dirty="0" sz="3150" spc="-100">
                <a:latin typeface="Gill Sans MT"/>
                <a:cs typeface="Gill Sans MT"/>
              </a:rPr>
              <a:t> </a:t>
            </a:r>
            <a:r>
              <a:rPr dirty="0" sz="3150" spc="175">
                <a:latin typeface="Gill Sans MT"/>
                <a:cs typeface="Gill Sans MT"/>
              </a:rPr>
              <a:t>Storage</a:t>
            </a:r>
            <a:r>
              <a:rPr dirty="0" sz="3150" spc="-105">
                <a:latin typeface="Gill Sans MT"/>
                <a:cs typeface="Gill Sans MT"/>
              </a:rPr>
              <a:t> </a:t>
            </a:r>
            <a:r>
              <a:rPr dirty="0" sz="3150" spc="195">
                <a:latin typeface="Gill Sans MT"/>
                <a:cs typeface="Gill Sans MT"/>
              </a:rPr>
              <a:t>of</a:t>
            </a:r>
            <a:r>
              <a:rPr dirty="0" sz="3150" spc="-105">
                <a:latin typeface="Gill Sans MT"/>
                <a:cs typeface="Gill Sans MT"/>
              </a:rPr>
              <a:t> </a:t>
            </a:r>
            <a:r>
              <a:rPr dirty="0" sz="3150" spc="114">
                <a:latin typeface="Gill Sans MT"/>
                <a:cs typeface="Gill Sans MT"/>
              </a:rPr>
              <a:t>Electronic  </a:t>
            </a:r>
            <a:r>
              <a:rPr dirty="0" sz="3150" spc="180">
                <a:latin typeface="Gill Sans MT"/>
                <a:cs typeface="Gill Sans MT"/>
              </a:rPr>
              <a:t>Materials</a:t>
            </a:r>
            <a:endParaRPr sz="3150">
              <a:latin typeface="Gill Sans MT"/>
              <a:cs typeface="Gill Sans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31688" y="6713632"/>
            <a:ext cx="2501265" cy="417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100"/>
              </a:spcBef>
            </a:pPr>
            <a:r>
              <a:rPr dirty="0" sz="1100" spc="-70">
                <a:latin typeface="Gill Sans MT"/>
                <a:cs typeface="Gill Sans MT"/>
              </a:rPr>
              <a:t>Dr. </a:t>
            </a:r>
            <a:r>
              <a:rPr dirty="0" sz="1100" spc="45">
                <a:latin typeface="Gill Sans MT"/>
                <a:cs typeface="Gill Sans MT"/>
              </a:rPr>
              <a:t>Perpetua </a:t>
            </a:r>
            <a:r>
              <a:rPr dirty="0" sz="1100" spc="25">
                <a:latin typeface="Gill Sans MT"/>
                <a:cs typeface="Gill Sans MT"/>
              </a:rPr>
              <a:t>Dadzie, </a:t>
            </a:r>
            <a:r>
              <a:rPr dirty="0" sz="1100" spc="-5">
                <a:latin typeface="Gill Sans MT"/>
                <a:cs typeface="Gill Sans MT"/>
              </a:rPr>
              <a:t>Dept </a:t>
            </a:r>
            <a:r>
              <a:rPr dirty="0" sz="1100" spc="55">
                <a:latin typeface="Gill Sans MT"/>
                <a:cs typeface="Gill Sans MT"/>
              </a:rPr>
              <a:t>of</a:t>
            </a:r>
            <a:r>
              <a:rPr dirty="0" sz="1100" spc="-204">
                <a:latin typeface="Gill Sans MT"/>
                <a:cs typeface="Gill Sans MT"/>
              </a:rPr>
              <a:t> </a:t>
            </a:r>
            <a:r>
              <a:rPr dirty="0" sz="1100" spc="35">
                <a:latin typeface="Gill Sans MT"/>
                <a:cs typeface="Gill Sans MT"/>
              </a:rPr>
              <a:t>Information  </a:t>
            </a:r>
            <a:r>
              <a:rPr dirty="0" sz="1100" spc="60">
                <a:latin typeface="Gill Sans MT"/>
                <a:cs typeface="Gill Sans MT"/>
              </a:rPr>
              <a:t>Studies</a:t>
            </a:r>
            <a:endParaRPr sz="1100">
              <a:latin typeface="Gill Sans MT"/>
              <a:cs typeface="Gill Sans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58087" y="6717214"/>
            <a:ext cx="439420" cy="19240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100" spc="55">
                <a:latin typeface="Gill Sans MT"/>
                <a:cs typeface="Gill Sans MT"/>
              </a:rPr>
              <a:t>Slide</a:t>
            </a:r>
            <a:r>
              <a:rPr dirty="0" sz="1100" spc="-95">
                <a:latin typeface="Gill Sans MT"/>
                <a:cs typeface="Gill Sans MT"/>
              </a:rPr>
              <a:t> </a:t>
            </a:r>
            <a:r>
              <a:rPr dirty="0" sz="1100" spc="60">
                <a:latin typeface="Gill Sans MT"/>
                <a:cs typeface="Gill Sans MT"/>
              </a:rPr>
              <a:t>3</a:t>
            </a:r>
            <a:endParaRPr sz="11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11458" y="832330"/>
            <a:ext cx="3070860" cy="69215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285"/>
              <a:t>Reading</a:t>
            </a:r>
            <a:r>
              <a:rPr dirty="0" spc="-200"/>
              <a:t> </a:t>
            </a:r>
            <a:r>
              <a:rPr dirty="0" spc="220"/>
              <a:t>List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31688" y="6713632"/>
            <a:ext cx="2501265" cy="417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100"/>
              </a:spcBef>
            </a:pPr>
            <a:r>
              <a:rPr dirty="0" sz="1100" spc="-70">
                <a:latin typeface="Gill Sans MT"/>
                <a:cs typeface="Gill Sans MT"/>
              </a:rPr>
              <a:t>Dr. </a:t>
            </a:r>
            <a:r>
              <a:rPr dirty="0" sz="1100" spc="45">
                <a:latin typeface="Gill Sans MT"/>
                <a:cs typeface="Gill Sans MT"/>
              </a:rPr>
              <a:t>Perpetua </a:t>
            </a:r>
            <a:r>
              <a:rPr dirty="0" sz="1100" spc="25">
                <a:latin typeface="Gill Sans MT"/>
                <a:cs typeface="Gill Sans MT"/>
              </a:rPr>
              <a:t>Dadzie, </a:t>
            </a:r>
            <a:r>
              <a:rPr dirty="0" sz="1100" spc="-5">
                <a:latin typeface="Gill Sans MT"/>
                <a:cs typeface="Gill Sans MT"/>
              </a:rPr>
              <a:t>Dept </a:t>
            </a:r>
            <a:r>
              <a:rPr dirty="0" sz="1100" spc="55">
                <a:latin typeface="Gill Sans MT"/>
                <a:cs typeface="Gill Sans MT"/>
              </a:rPr>
              <a:t>of</a:t>
            </a:r>
            <a:r>
              <a:rPr dirty="0" sz="1100" spc="-204">
                <a:latin typeface="Gill Sans MT"/>
                <a:cs typeface="Gill Sans MT"/>
              </a:rPr>
              <a:t> </a:t>
            </a:r>
            <a:r>
              <a:rPr dirty="0" sz="1100" spc="35">
                <a:latin typeface="Gill Sans MT"/>
                <a:cs typeface="Gill Sans MT"/>
              </a:rPr>
              <a:t>Information  </a:t>
            </a:r>
            <a:r>
              <a:rPr dirty="0" sz="1100" spc="60">
                <a:latin typeface="Gill Sans MT"/>
                <a:cs typeface="Gill Sans MT"/>
              </a:rPr>
              <a:t>Studies</a:t>
            </a:r>
            <a:endParaRPr sz="1100">
              <a:latin typeface="Gill Sans MT"/>
              <a:cs typeface="Gill Sans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258087" y="6717214"/>
            <a:ext cx="439420" cy="19240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100" spc="55">
                <a:latin typeface="Gill Sans MT"/>
                <a:cs typeface="Gill Sans MT"/>
              </a:rPr>
              <a:t>Slide</a:t>
            </a:r>
            <a:r>
              <a:rPr dirty="0" sz="1100" spc="-95">
                <a:latin typeface="Gill Sans MT"/>
                <a:cs typeface="Gill Sans MT"/>
              </a:rPr>
              <a:t> </a:t>
            </a:r>
            <a:r>
              <a:rPr dirty="0" sz="1100" spc="60">
                <a:latin typeface="Gill Sans MT"/>
                <a:cs typeface="Gill Sans MT"/>
              </a:rPr>
              <a:t>4</a:t>
            </a:r>
            <a:endParaRPr sz="11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98198" y="4339243"/>
            <a:ext cx="6926580" cy="1621155"/>
          </a:xfrm>
          <a:prstGeom prst="rect">
            <a:avLst/>
          </a:prstGeom>
        </p:spPr>
        <p:txBody>
          <a:bodyPr wrap="square" lIns="0" tIns="558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40"/>
              </a:spcBef>
            </a:pPr>
            <a:r>
              <a:rPr dirty="0" sz="1950" spc="65">
                <a:solidFill>
                  <a:srgbClr val="888888"/>
                </a:solidFill>
                <a:latin typeface="Gill Sans MT"/>
                <a:cs typeface="Gill Sans MT"/>
              </a:rPr>
              <a:t>Topic</a:t>
            </a:r>
            <a:r>
              <a:rPr dirty="0" sz="1950" spc="-60">
                <a:solidFill>
                  <a:srgbClr val="888888"/>
                </a:solidFill>
                <a:latin typeface="Gill Sans MT"/>
                <a:cs typeface="Gill Sans MT"/>
              </a:rPr>
              <a:t> </a:t>
            </a:r>
            <a:r>
              <a:rPr dirty="0" sz="1950">
                <a:solidFill>
                  <a:srgbClr val="888888"/>
                </a:solidFill>
                <a:latin typeface="Gill Sans MT"/>
                <a:cs typeface="Gill Sans MT"/>
              </a:rPr>
              <a:t>One</a:t>
            </a:r>
            <a:endParaRPr sz="1950">
              <a:latin typeface="Gill Sans MT"/>
              <a:cs typeface="Gill Sans MT"/>
            </a:endParaRPr>
          </a:p>
          <a:p>
            <a:pPr marL="12700" marR="5080">
              <a:lnSpc>
                <a:spcPts val="5030"/>
              </a:lnSpc>
              <a:spcBef>
                <a:spcPts val="110"/>
              </a:spcBef>
            </a:pPr>
            <a:r>
              <a:rPr dirty="0" sz="3550" spc="55">
                <a:latin typeface="Gill Sans MT"/>
                <a:cs typeface="Gill Sans MT"/>
              </a:rPr>
              <a:t>KEY </a:t>
            </a:r>
            <a:r>
              <a:rPr dirty="0" sz="3550" spc="10">
                <a:latin typeface="Gill Sans MT"/>
                <a:cs typeface="Gill Sans MT"/>
              </a:rPr>
              <a:t>CONCEPTS </a:t>
            </a:r>
            <a:r>
              <a:rPr dirty="0" sz="3550" spc="-70">
                <a:latin typeface="Gill Sans MT"/>
                <a:cs typeface="Gill Sans MT"/>
              </a:rPr>
              <a:t>IN</a:t>
            </a:r>
            <a:r>
              <a:rPr dirty="0" sz="3550" spc="-409">
                <a:latin typeface="Gill Sans MT"/>
                <a:cs typeface="Gill Sans MT"/>
              </a:rPr>
              <a:t> </a:t>
            </a:r>
            <a:r>
              <a:rPr dirty="0" sz="3550" spc="-70">
                <a:latin typeface="Gill Sans MT"/>
                <a:cs typeface="Gill Sans MT"/>
              </a:rPr>
              <a:t>INFORMATION  </a:t>
            </a:r>
            <a:r>
              <a:rPr dirty="0" sz="3550">
                <a:latin typeface="Gill Sans MT"/>
                <a:cs typeface="Gill Sans MT"/>
              </a:rPr>
              <a:t>STORAGE </a:t>
            </a:r>
            <a:r>
              <a:rPr dirty="0" sz="3550" spc="-195">
                <a:latin typeface="Gill Sans MT"/>
                <a:cs typeface="Gill Sans MT"/>
              </a:rPr>
              <a:t>AND</a:t>
            </a:r>
            <a:r>
              <a:rPr dirty="0" sz="3550" spc="-215">
                <a:latin typeface="Gill Sans MT"/>
                <a:cs typeface="Gill Sans MT"/>
              </a:rPr>
              <a:t> </a:t>
            </a:r>
            <a:r>
              <a:rPr dirty="0" sz="3550" spc="95">
                <a:latin typeface="Gill Sans MT"/>
                <a:cs typeface="Gill Sans MT"/>
              </a:rPr>
              <a:t>RETRIEVAL</a:t>
            </a:r>
            <a:endParaRPr sz="3550">
              <a:latin typeface="Gill Sans MT"/>
              <a:cs typeface="Gill Sans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31688" y="6713632"/>
            <a:ext cx="2501265" cy="417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100"/>
              </a:spcBef>
            </a:pPr>
            <a:r>
              <a:rPr dirty="0" sz="1100" spc="-70">
                <a:latin typeface="Gill Sans MT"/>
                <a:cs typeface="Gill Sans MT"/>
              </a:rPr>
              <a:t>Dr. </a:t>
            </a:r>
            <a:r>
              <a:rPr dirty="0" sz="1100" spc="45">
                <a:latin typeface="Gill Sans MT"/>
                <a:cs typeface="Gill Sans MT"/>
              </a:rPr>
              <a:t>Perpetua </a:t>
            </a:r>
            <a:r>
              <a:rPr dirty="0" sz="1100" spc="25">
                <a:latin typeface="Gill Sans MT"/>
                <a:cs typeface="Gill Sans MT"/>
              </a:rPr>
              <a:t>Dadzie, </a:t>
            </a:r>
            <a:r>
              <a:rPr dirty="0" sz="1100" spc="-5">
                <a:latin typeface="Gill Sans MT"/>
                <a:cs typeface="Gill Sans MT"/>
              </a:rPr>
              <a:t>Dept </a:t>
            </a:r>
            <a:r>
              <a:rPr dirty="0" sz="1100" spc="55">
                <a:latin typeface="Gill Sans MT"/>
                <a:cs typeface="Gill Sans MT"/>
              </a:rPr>
              <a:t>of</a:t>
            </a:r>
            <a:r>
              <a:rPr dirty="0" sz="1100" spc="-204">
                <a:latin typeface="Gill Sans MT"/>
                <a:cs typeface="Gill Sans MT"/>
              </a:rPr>
              <a:t> </a:t>
            </a:r>
            <a:r>
              <a:rPr dirty="0" sz="1100" spc="35">
                <a:latin typeface="Gill Sans MT"/>
                <a:cs typeface="Gill Sans MT"/>
              </a:rPr>
              <a:t>Information  </a:t>
            </a:r>
            <a:r>
              <a:rPr dirty="0" sz="1100" spc="60">
                <a:latin typeface="Gill Sans MT"/>
                <a:cs typeface="Gill Sans MT"/>
              </a:rPr>
              <a:t>Studies</a:t>
            </a:r>
            <a:endParaRPr sz="1100">
              <a:latin typeface="Gill Sans MT"/>
              <a:cs typeface="Gill Sans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258087" y="6717214"/>
            <a:ext cx="439420" cy="19240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100" spc="55">
                <a:latin typeface="Gill Sans MT"/>
                <a:cs typeface="Gill Sans MT"/>
              </a:rPr>
              <a:t>Slide</a:t>
            </a:r>
            <a:r>
              <a:rPr dirty="0" sz="1100" spc="-95">
                <a:latin typeface="Gill Sans MT"/>
                <a:cs typeface="Gill Sans MT"/>
              </a:rPr>
              <a:t> </a:t>
            </a:r>
            <a:r>
              <a:rPr dirty="0" sz="1100" spc="60">
                <a:latin typeface="Gill Sans MT"/>
                <a:cs typeface="Gill Sans MT"/>
              </a:rPr>
              <a:t>5</a:t>
            </a:r>
            <a:endParaRPr sz="11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55672" y="414410"/>
            <a:ext cx="7181850" cy="1431925"/>
          </a:xfrm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620520" marR="5080" indent="-1608455">
              <a:lnSpc>
                <a:spcPct val="118300"/>
              </a:lnSpc>
              <a:spcBef>
                <a:spcPts val="90"/>
              </a:spcBef>
            </a:pPr>
            <a:r>
              <a:rPr dirty="0" sz="3900" spc="180"/>
              <a:t>Concepts </a:t>
            </a:r>
            <a:r>
              <a:rPr dirty="0" sz="3900" spc="155"/>
              <a:t>in </a:t>
            </a:r>
            <a:r>
              <a:rPr dirty="0" sz="3900" spc="170"/>
              <a:t>Information</a:t>
            </a:r>
            <a:r>
              <a:rPr dirty="0" sz="3900" spc="-725"/>
              <a:t> </a:t>
            </a:r>
            <a:r>
              <a:rPr dirty="0" sz="3900" spc="215"/>
              <a:t>storage  </a:t>
            </a:r>
            <a:r>
              <a:rPr dirty="0" sz="3900" spc="310"/>
              <a:t>and </a:t>
            </a:r>
            <a:r>
              <a:rPr dirty="0" sz="3900" spc="85"/>
              <a:t>retrieval</a:t>
            </a:r>
            <a:r>
              <a:rPr dirty="0" sz="3900" spc="-550"/>
              <a:t> </a:t>
            </a:r>
            <a:r>
              <a:rPr dirty="0" sz="3900" spc="180"/>
              <a:t>(ISR)</a:t>
            </a:r>
            <a:endParaRPr sz="3900"/>
          </a:p>
        </p:txBody>
      </p:sp>
      <p:sp>
        <p:nvSpPr>
          <p:cNvPr id="3" name="object 3"/>
          <p:cNvSpPr txBox="1"/>
          <p:nvPr/>
        </p:nvSpPr>
        <p:spPr>
          <a:xfrm>
            <a:off x="1273501" y="1715672"/>
            <a:ext cx="7955280" cy="57086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3060" marR="70485" indent="-340995">
              <a:lnSpc>
                <a:spcPct val="118300"/>
              </a:lnSpc>
              <a:spcBef>
                <a:spcPts val="95"/>
              </a:spcBef>
              <a:buChar char="•"/>
              <a:tabLst>
                <a:tab pos="353060" algn="l"/>
                <a:tab pos="353695" algn="l"/>
              </a:tabLst>
            </a:pPr>
            <a:r>
              <a:rPr dirty="0" sz="3150" spc="190">
                <a:latin typeface="Gill Sans MT"/>
                <a:cs typeface="Gill Sans MT"/>
              </a:rPr>
              <a:t>ISR</a:t>
            </a:r>
            <a:r>
              <a:rPr dirty="0" sz="3150" spc="-95">
                <a:latin typeface="Gill Sans MT"/>
                <a:cs typeface="Gill Sans MT"/>
              </a:rPr>
              <a:t> </a:t>
            </a:r>
            <a:r>
              <a:rPr dirty="0" sz="3150" spc="-145">
                <a:latin typeface="Gill Sans MT"/>
                <a:cs typeface="Gill Sans MT"/>
              </a:rPr>
              <a:t>-</a:t>
            </a:r>
            <a:r>
              <a:rPr dirty="0" sz="3150" spc="-85">
                <a:latin typeface="Gill Sans MT"/>
                <a:cs typeface="Gill Sans MT"/>
              </a:rPr>
              <a:t> </a:t>
            </a:r>
            <a:r>
              <a:rPr dirty="0" sz="3150" spc="220">
                <a:latin typeface="Gill Sans MT"/>
                <a:cs typeface="Gill Sans MT"/>
              </a:rPr>
              <a:t>Systematic</a:t>
            </a:r>
            <a:r>
              <a:rPr dirty="0" sz="3150" spc="-85">
                <a:latin typeface="Gill Sans MT"/>
                <a:cs typeface="Gill Sans MT"/>
              </a:rPr>
              <a:t> </a:t>
            </a:r>
            <a:r>
              <a:rPr dirty="0" sz="3150" spc="195">
                <a:latin typeface="Gill Sans MT"/>
                <a:cs typeface="Gill Sans MT"/>
              </a:rPr>
              <a:t>process</a:t>
            </a:r>
            <a:r>
              <a:rPr dirty="0" sz="3150" spc="-85">
                <a:latin typeface="Gill Sans MT"/>
                <a:cs typeface="Gill Sans MT"/>
              </a:rPr>
              <a:t> </a:t>
            </a:r>
            <a:r>
              <a:rPr dirty="0" sz="3150" spc="195">
                <a:latin typeface="Gill Sans MT"/>
                <a:cs typeface="Gill Sans MT"/>
              </a:rPr>
              <a:t>of</a:t>
            </a:r>
            <a:r>
              <a:rPr dirty="0" sz="3150" spc="-90">
                <a:latin typeface="Gill Sans MT"/>
                <a:cs typeface="Gill Sans MT"/>
              </a:rPr>
              <a:t> </a:t>
            </a:r>
            <a:r>
              <a:rPr dirty="0" sz="3150" spc="160">
                <a:latin typeface="Gill Sans MT"/>
                <a:cs typeface="Gill Sans MT"/>
              </a:rPr>
              <a:t>collecting</a:t>
            </a:r>
            <a:r>
              <a:rPr dirty="0" sz="3150" spc="-90">
                <a:latin typeface="Gill Sans MT"/>
                <a:cs typeface="Gill Sans MT"/>
              </a:rPr>
              <a:t> </a:t>
            </a:r>
            <a:r>
              <a:rPr dirty="0" sz="3150" spc="245">
                <a:latin typeface="Gill Sans MT"/>
                <a:cs typeface="Gill Sans MT"/>
              </a:rPr>
              <a:t>and  </a:t>
            </a:r>
            <a:r>
              <a:rPr dirty="0" sz="3150" spc="225">
                <a:latin typeface="Gill Sans MT"/>
                <a:cs typeface="Gill Sans MT"/>
              </a:rPr>
              <a:t>cataloguing </a:t>
            </a:r>
            <a:r>
              <a:rPr dirty="0" sz="3150" spc="235">
                <a:latin typeface="Gill Sans MT"/>
                <a:cs typeface="Gill Sans MT"/>
              </a:rPr>
              <a:t>data </a:t>
            </a:r>
            <a:r>
              <a:rPr dirty="0" sz="3150" spc="250">
                <a:latin typeface="Gill Sans MT"/>
                <a:cs typeface="Gill Sans MT"/>
              </a:rPr>
              <a:t>so </a:t>
            </a:r>
            <a:r>
              <a:rPr dirty="0" sz="3150" spc="130">
                <a:latin typeface="Gill Sans MT"/>
                <a:cs typeface="Gill Sans MT"/>
              </a:rPr>
              <a:t>that </a:t>
            </a:r>
            <a:r>
              <a:rPr dirty="0" sz="3150" spc="105">
                <a:latin typeface="Gill Sans MT"/>
                <a:cs typeface="Gill Sans MT"/>
              </a:rPr>
              <a:t>they </a:t>
            </a:r>
            <a:r>
              <a:rPr dirty="0" sz="3150" spc="280">
                <a:latin typeface="Gill Sans MT"/>
                <a:cs typeface="Gill Sans MT"/>
              </a:rPr>
              <a:t>can </a:t>
            </a:r>
            <a:r>
              <a:rPr dirty="0" sz="3150" spc="190">
                <a:latin typeface="Gill Sans MT"/>
                <a:cs typeface="Gill Sans MT"/>
              </a:rPr>
              <a:t>be  </a:t>
            </a:r>
            <a:r>
              <a:rPr dirty="0" sz="3150" spc="165">
                <a:latin typeface="Gill Sans MT"/>
                <a:cs typeface="Gill Sans MT"/>
              </a:rPr>
              <a:t>located </a:t>
            </a:r>
            <a:r>
              <a:rPr dirty="0" sz="3150" spc="245">
                <a:latin typeface="Gill Sans MT"/>
                <a:cs typeface="Gill Sans MT"/>
              </a:rPr>
              <a:t>and </a:t>
            </a:r>
            <a:r>
              <a:rPr dirty="0" sz="3150" spc="195">
                <a:latin typeface="Gill Sans MT"/>
                <a:cs typeface="Gill Sans MT"/>
              </a:rPr>
              <a:t>displayed </a:t>
            </a:r>
            <a:r>
              <a:rPr dirty="0" sz="3150" spc="125">
                <a:latin typeface="Gill Sans MT"/>
                <a:cs typeface="Gill Sans MT"/>
              </a:rPr>
              <a:t>on </a:t>
            </a:r>
            <a:r>
              <a:rPr dirty="0" sz="3150" spc="135">
                <a:latin typeface="Gill Sans MT"/>
                <a:cs typeface="Gill Sans MT"/>
              </a:rPr>
              <a:t>request.  </a:t>
            </a:r>
            <a:r>
              <a:rPr dirty="0" sz="3150" spc="70">
                <a:latin typeface="Gill Sans MT"/>
                <a:cs typeface="Gill Sans MT"/>
              </a:rPr>
              <a:t>Deﬁnition </a:t>
            </a:r>
            <a:r>
              <a:rPr dirty="0" sz="3150" spc="150">
                <a:latin typeface="Gill Sans MT"/>
                <a:cs typeface="Gill Sans MT"/>
              </a:rPr>
              <a:t>reflects </a:t>
            </a:r>
            <a:r>
              <a:rPr dirty="0" sz="3150" spc="254">
                <a:latin typeface="Gill Sans MT"/>
                <a:cs typeface="Gill Sans MT"/>
              </a:rPr>
              <a:t>manual </a:t>
            </a:r>
            <a:r>
              <a:rPr dirty="0" sz="3150" spc="135">
                <a:latin typeface="Gill Sans MT"/>
                <a:cs typeface="Gill Sans MT"/>
              </a:rPr>
              <a:t>information  </a:t>
            </a:r>
            <a:r>
              <a:rPr dirty="0" sz="3150" spc="170">
                <a:latin typeface="Gill Sans MT"/>
                <a:cs typeface="Gill Sans MT"/>
              </a:rPr>
              <a:t>storage </a:t>
            </a:r>
            <a:r>
              <a:rPr dirty="0" sz="3150" spc="245">
                <a:latin typeface="Gill Sans MT"/>
                <a:cs typeface="Gill Sans MT"/>
              </a:rPr>
              <a:t>and</a:t>
            </a:r>
            <a:r>
              <a:rPr dirty="0" sz="3150" spc="-360">
                <a:latin typeface="Gill Sans MT"/>
                <a:cs typeface="Gill Sans MT"/>
              </a:rPr>
              <a:t> </a:t>
            </a:r>
            <a:r>
              <a:rPr dirty="0" sz="3150" spc="65">
                <a:latin typeface="Gill Sans MT"/>
                <a:cs typeface="Gill Sans MT"/>
              </a:rPr>
              <a:t>retrieval</a:t>
            </a:r>
            <a:endParaRPr sz="3150">
              <a:latin typeface="Gill Sans MT"/>
              <a:cs typeface="Gill Sans MT"/>
            </a:endParaRPr>
          </a:p>
          <a:p>
            <a:pPr marL="353060" marR="5080" indent="-340995">
              <a:lnSpc>
                <a:spcPct val="118300"/>
              </a:lnSpc>
              <a:spcBef>
                <a:spcPts val="20"/>
              </a:spcBef>
              <a:buChar char="•"/>
              <a:tabLst>
                <a:tab pos="353060" algn="l"/>
                <a:tab pos="353695" algn="l"/>
                <a:tab pos="5027295" algn="l"/>
              </a:tabLst>
            </a:pPr>
            <a:r>
              <a:rPr dirty="0" sz="3150" spc="105">
                <a:latin typeface="Gill Sans MT"/>
                <a:cs typeface="Gill Sans MT"/>
              </a:rPr>
              <a:t>ISR- </a:t>
            </a:r>
            <a:r>
              <a:rPr dirty="0" sz="3150" spc="130">
                <a:latin typeface="Gill Sans MT"/>
                <a:cs typeface="Gill Sans MT"/>
              </a:rPr>
              <a:t>operations </a:t>
            </a:r>
            <a:r>
              <a:rPr dirty="0" sz="3150" spc="125">
                <a:latin typeface="Gill Sans MT"/>
                <a:cs typeface="Gill Sans MT"/>
              </a:rPr>
              <a:t>performed </a:t>
            </a:r>
            <a:r>
              <a:rPr dirty="0" sz="3150" spc="155">
                <a:latin typeface="Gill Sans MT"/>
                <a:cs typeface="Gill Sans MT"/>
              </a:rPr>
              <a:t>by </a:t>
            </a:r>
            <a:r>
              <a:rPr dirty="0" sz="3150" spc="125">
                <a:latin typeface="Gill Sans MT"/>
                <a:cs typeface="Gill Sans MT"/>
              </a:rPr>
              <a:t>hardware  </a:t>
            </a:r>
            <a:r>
              <a:rPr dirty="0" sz="3150" spc="245">
                <a:latin typeface="Gill Sans MT"/>
                <a:cs typeface="Gill Sans MT"/>
              </a:rPr>
              <a:t>and</a:t>
            </a:r>
            <a:r>
              <a:rPr dirty="0" sz="3150" spc="-100">
                <a:latin typeface="Gill Sans MT"/>
                <a:cs typeface="Gill Sans MT"/>
              </a:rPr>
              <a:t> </a:t>
            </a:r>
            <a:r>
              <a:rPr dirty="0" sz="3150" spc="160">
                <a:latin typeface="Gill Sans MT"/>
                <a:cs typeface="Gill Sans MT"/>
              </a:rPr>
              <a:t>software</a:t>
            </a:r>
            <a:r>
              <a:rPr dirty="0" sz="3150" spc="-100">
                <a:latin typeface="Gill Sans MT"/>
                <a:cs typeface="Gill Sans MT"/>
              </a:rPr>
              <a:t> </a:t>
            </a:r>
            <a:r>
              <a:rPr dirty="0" sz="3150" spc="240">
                <a:latin typeface="Gill Sans MT"/>
                <a:cs typeface="Gill Sans MT"/>
              </a:rPr>
              <a:t>used</a:t>
            </a:r>
            <a:r>
              <a:rPr dirty="0" sz="3150" spc="-100">
                <a:latin typeface="Gill Sans MT"/>
                <a:cs typeface="Gill Sans MT"/>
              </a:rPr>
              <a:t> </a:t>
            </a:r>
            <a:r>
              <a:rPr dirty="0" sz="3150" spc="125">
                <a:latin typeface="Gill Sans MT"/>
                <a:cs typeface="Gill Sans MT"/>
              </a:rPr>
              <a:t>in</a:t>
            </a:r>
            <a:r>
              <a:rPr dirty="0" sz="3150" spc="-100">
                <a:latin typeface="Gill Sans MT"/>
                <a:cs typeface="Gill Sans MT"/>
              </a:rPr>
              <a:t> </a:t>
            </a:r>
            <a:r>
              <a:rPr dirty="0" sz="3150" spc="160">
                <a:latin typeface="Gill Sans MT"/>
                <a:cs typeface="Gill Sans MT"/>
              </a:rPr>
              <a:t>indexing</a:t>
            </a:r>
            <a:r>
              <a:rPr dirty="0" sz="3150" spc="-100">
                <a:latin typeface="Gill Sans MT"/>
                <a:cs typeface="Gill Sans MT"/>
              </a:rPr>
              <a:t> </a:t>
            </a:r>
            <a:r>
              <a:rPr dirty="0" sz="3150" spc="245">
                <a:latin typeface="Gill Sans MT"/>
                <a:cs typeface="Gill Sans MT"/>
              </a:rPr>
              <a:t>and</a:t>
            </a:r>
            <a:r>
              <a:rPr dirty="0" sz="3150" spc="-100">
                <a:latin typeface="Gill Sans MT"/>
                <a:cs typeface="Gill Sans MT"/>
              </a:rPr>
              <a:t> </a:t>
            </a:r>
            <a:r>
              <a:rPr dirty="0" sz="3150" spc="140">
                <a:latin typeface="Gill Sans MT"/>
                <a:cs typeface="Gill Sans MT"/>
              </a:rPr>
              <a:t>storing  ﬁle</a:t>
            </a:r>
            <a:r>
              <a:rPr dirty="0" sz="3150" spc="-95">
                <a:latin typeface="Gill Sans MT"/>
                <a:cs typeface="Gill Sans MT"/>
              </a:rPr>
              <a:t> </a:t>
            </a:r>
            <a:r>
              <a:rPr dirty="0" sz="3150" spc="195">
                <a:latin typeface="Gill Sans MT"/>
                <a:cs typeface="Gill Sans MT"/>
              </a:rPr>
              <a:t>of</a:t>
            </a:r>
            <a:r>
              <a:rPr dirty="0" sz="3150" spc="-95">
                <a:latin typeface="Gill Sans MT"/>
                <a:cs typeface="Gill Sans MT"/>
              </a:rPr>
              <a:t> </a:t>
            </a:r>
            <a:r>
              <a:rPr dirty="0" sz="3150" spc="175">
                <a:latin typeface="Gill Sans MT"/>
                <a:cs typeface="Gill Sans MT"/>
              </a:rPr>
              <a:t>machine-readable</a:t>
            </a:r>
            <a:r>
              <a:rPr dirty="0" sz="3150" spc="-90">
                <a:latin typeface="Gill Sans MT"/>
                <a:cs typeface="Gill Sans MT"/>
              </a:rPr>
              <a:t> </a:t>
            </a:r>
            <a:r>
              <a:rPr dirty="0" sz="3150" spc="105">
                <a:latin typeface="Gill Sans MT"/>
                <a:cs typeface="Gill Sans MT"/>
              </a:rPr>
              <a:t>records</a:t>
            </a:r>
            <a:r>
              <a:rPr dirty="0" sz="3150" spc="-90">
                <a:latin typeface="Gill Sans MT"/>
                <a:cs typeface="Gill Sans MT"/>
              </a:rPr>
              <a:t> </a:t>
            </a:r>
            <a:r>
              <a:rPr dirty="0" sz="3150" spc="114">
                <a:latin typeface="Gill Sans MT"/>
                <a:cs typeface="Gill Sans MT"/>
              </a:rPr>
              <a:t>whenever  </a:t>
            </a:r>
            <a:r>
              <a:rPr dirty="0" sz="3150" spc="150">
                <a:latin typeface="Gill Sans MT"/>
                <a:cs typeface="Gill Sans MT"/>
              </a:rPr>
              <a:t>user </a:t>
            </a:r>
            <a:r>
              <a:rPr dirty="0" sz="3150" spc="155">
                <a:latin typeface="Gill Sans MT"/>
                <a:cs typeface="Gill Sans MT"/>
              </a:rPr>
              <a:t>queries </a:t>
            </a:r>
            <a:r>
              <a:rPr dirty="0" sz="3150" spc="245">
                <a:latin typeface="Gill Sans MT"/>
                <a:cs typeface="Gill Sans MT"/>
              </a:rPr>
              <a:t>system </a:t>
            </a:r>
            <a:r>
              <a:rPr dirty="0" sz="3150" spc="70">
                <a:latin typeface="Gill Sans MT"/>
                <a:cs typeface="Gill Sans MT"/>
              </a:rPr>
              <a:t>for </a:t>
            </a:r>
            <a:r>
              <a:rPr dirty="0" sz="3150" spc="135">
                <a:latin typeface="Gill Sans MT"/>
                <a:cs typeface="Gill Sans MT"/>
              </a:rPr>
              <a:t>information  </a:t>
            </a:r>
            <a:r>
              <a:rPr dirty="0" sz="3150" spc="110">
                <a:latin typeface="Gill Sans MT"/>
                <a:cs typeface="Gill Sans MT"/>
              </a:rPr>
              <a:t>relevant </a:t>
            </a:r>
            <a:r>
              <a:rPr dirty="0" sz="3150" spc="15">
                <a:latin typeface="Gill Sans MT"/>
                <a:cs typeface="Gill Sans MT"/>
              </a:rPr>
              <a:t>to</a:t>
            </a:r>
            <a:r>
              <a:rPr dirty="0" sz="3150" spc="-280">
                <a:latin typeface="Gill Sans MT"/>
                <a:cs typeface="Gill Sans MT"/>
              </a:rPr>
              <a:t> </a:t>
            </a:r>
            <a:r>
              <a:rPr dirty="0" sz="3150" spc="229">
                <a:latin typeface="Gill Sans MT"/>
                <a:cs typeface="Gill Sans MT"/>
              </a:rPr>
              <a:t>speciﬁc</a:t>
            </a:r>
            <a:r>
              <a:rPr dirty="0" sz="3150" spc="-80">
                <a:latin typeface="Gill Sans MT"/>
                <a:cs typeface="Gill Sans MT"/>
              </a:rPr>
              <a:t> </a:t>
            </a:r>
            <a:r>
              <a:rPr dirty="0" sz="3150" spc="120">
                <a:latin typeface="Gill Sans MT"/>
                <a:cs typeface="Gill Sans MT"/>
              </a:rPr>
              <a:t>topic.	</a:t>
            </a:r>
            <a:r>
              <a:rPr dirty="0" sz="3150" spc="70">
                <a:latin typeface="Gill Sans MT"/>
                <a:cs typeface="Gill Sans MT"/>
              </a:rPr>
              <a:t>Deﬁnition</a:t>
            </a:r>
            <a:endParaRPr sz="315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55672" y="414410"/>
            <a:ext cx="7181850" cy="1431925"/>
          </a:xfrm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46505" marR="5080" indent="-1234440">
              <a:lnSpc>
                <a:spcPct val="118300"/>
              </a:lnSpc>
              <a:spcBef>
                <a:spcPts val="90"/>
              </a:spcBef>
            </a:pPr>
            <a:r>
              <a:rPr dirty="0" sz="3900" spc="180"/>
              <a:t>Concepts </a:t>
            </a:r>
            <a:r>
              <a:rPr dirty="0" sz="3900" spc="155"/>
              <a:t>in </a:t>
            </a:r>
            <a:r>
              <a:rPr dirty="0" sz="3900" spc="170"/>
              <a:t>Information</a:t>
            </a:r>
            <a:r>
              <a:rPr dirty="0" sz="3900" spc="-725"/>
              <a:t> </a:t>
            </a:r>
            <a:r>
              <a:rPr dirty="0" sz="3900" spc="215"/>
              <a:t>storage  </a:t>
            </a:r>
            <a:r>
              <a:rPr dirty="0" sz="3900" spc="310"/>
              <a:t>and </a:t>
            </a:r>
            <a:r>
              <a:rPr dirty="0" sz="3900" spc="85"/>
              <a:t>retrieval </a:t>
            </a:r>
            <a:r>
              <a:rPr dirty="0" sz="3900" spc="180"/>
              <a:t>(ISR)</a:t>
            </a:r>
            <a:r>
              <a:rPr dirty="0" sz="3900" spc="-755"/>
              <a:t> </a:t>
            </a:r>
            <a:r>
              <a:rPr dirty="0" sz="3900" spc="150"/>
              <a:t>(2)</a:t>
            </a:r>
            <a:endParaRPr sz="3900"/>
          </a:p>
        </p:txBody>
      </p:sp>
      <p:sp>
        <p:nvSpPr>
          <p:cNvPr id="3" name="object 3"/>
          <p:cNvSpPr txBox="1"/>
          <p:nvPr/>
        </p:nvSpPr>
        <p:spPr>
          <a:xfrm>
            <a:off x="1195599" y="1755160"/>
            <a:ext cx="7967345" cy="571309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3060" marR="451484" indent="-340995">
              <a:lnSpc>
                <a:spcPct val="118300"/>
              </a:lnSpc>
              <a:spcBef>
                <a:spcPts val="95"/>
              </a:spcBef>
              <a:buChar char="•"/>
              <a:tabLst>
                <a:tab pos="353060" algn="l"/>
                <a:tab pos="353695" algn="l"/>
              </a:tabLst>
            </a:pPr>
            <a:r>
              <a:rPr dirty="0" sz="3150" spc="190">
                <a:latin typeface="Gill Sans MT"/>
                <a:cs typeface="Gill Sans MT"/>
              </a:rPr>
              <a:t>ISR</a:t>
            </a:r>
            <a:r>
              <a:rPr dirty="0" sz="3150" spc="-100">
                <a:latin typeface="Gill Sans MT"/>
                <a:cs typeface="Gill Sans MT"/>
              </a:rPr>
              <a:t> </a:t>
            </a:r>
            <a:r>
              <a:rPr dirty="0" sz="3150" spc="509">
                <a:latin typeface="Gill Sans MT"/>
                <a:cs typeface="Gill Sans MT"/>
              </a:rPr>
              <a:t>–</a:t>
            </a:r>
            <a:r>
              <a:rPr dirty="0" sz="3150" spc="-95">
                <a:latin typeface="Gill Sans MT"/>
                <a:cs typeface="Gill Sans MT"/>
              </a:rPr>
              <a:t> </a:t>
            </a:r>
            <a:r>
              <a:rPr dirty="0" sz="3150" spc="165">
                <a:latin typeface="Gill Sans MT"/>
                <a:cs typeface="Gill Sans MT"/>
              </a:rPr>
              <a:t>process,</a:t>
            </a:r>
            <a:r>
              <a:rPr dirty="0" sz="3150" spc="-95">
                <a:latin typeface="Gill Sans MT"/>
                <a:cs typeface="Gill Sans MT"/>
              </a:rPr>
              <a:t> </a:t>
            </a:r>
            <a:r>
              <a:rPr dirty="0" sz="3150" spc="195">
                <a:latin typeface="Gill Sans MT"/>
                <a:cs typeface="Gill Sans MT"/>
              </a:rPr>
              <a:t>methods</a:t>
            </a:r>
            <a:r>
              <a:rPr dirty="0" sz="3150" spc="-95">
                <a:latin typeface="Gill Sans MT"/>
                <a:cs typeface="Gill Sans MT"/>
              </a:rPr>
              <a:t> </a:t>
            </a:r>
            <a:r>
              <a:rPr dirty="0" sz="3150" spc="245">
                <a:latin typeface="Gill Sans MT"/>
                <a:cs typeface="Gill Sans MT"/>
              </a:rPr>
              <a:t>and</a:t>
            </a:r>
            <a:r>
              <a:rPr dirty="0" sz="3150" spc="-90">
                <a:latin typeface="Gill Sans MT"/>
                <a:cs typeface="Gill Sans MT"/>
              </a:rPr>
              <a:t> </a:t>
            </a:r>
            <a:r>
              <a:rPr dirty="0" sz="3150" spc="125">
                <a:latin typeface="Gill Sans MT"/>
                <a:cs typeface="Gill Sans MT"/>
              </a:rPr>
              <a:t>procedures  </a:t>
            </a:r>
            <a:r>
              <a:rPr dirty="0" sz="3150" spc="240">
                <a:latin typeface="Gill Sans MT"/>
                <a:cs typeface="Gill Sans MT"/>
              </a:rPr>
              <a:t>used </a:t>
            </a:r>
            <a:r>
              <a:rPr dirty="0" sz="3150" spc="15">
                <a:latin typeface="Gill Sans MT"/>
                <a:cs typeface="Gill Sans MT"/>
              </a:rPr>
              <a:t>to </a:t>
            </a:r>
            <a:r>
              <a:rPr dirty="0" sz="3150" spc="155">
                <a:latin typeface="Gill Sans MT"/>
                <a:cs typeface="Gill Sans MT"/>
              </a:rPr>
              <a:t>selectively </a:t>
            </a:r>
            <a:r>
              <a:rPr dirty="0" sz="3150" spc="130">
                <a:latin typeface="Gill Sans MT"/>
                <a:cs typeface="Gill Sans MT"/>
              </a:rPr>
              <a:t>recall </a:t>
            </a:r>
            <a:r>
              <a:rPr dirty="0" sz="3150" spc="80">
                <a:latin typeface="Gill Sans MT"/>
                <a:cs typeface="Gill Sans MT"/>
              </a:rPr>
              <a:t>recorded  </a:t>
            </a:r>
            <a:r>
              <a:rPr dirty="0" sz="3150" spc="135">
                <a:latin typeface="Gill Sans MT"/>
                <a:cs typeface="Gill Sans MT"/>
              </a:rPr>
              <a:t>information from </a:t>
            </a:r>
            <a:r>
              <a:rPr dirty="0" sz="3150" spc="140">
                <a:latin typeface="Gill Sans MT"/>
                <a:cs typeface="Gill Sans MT"/>
              </a:rPr>
              <a:t>ﬁle </a:t>
            </a:r>
            <a:r>
              <a:rPr dirty="0" sz="3150" spc="195">
                <a:latin typeface="Gill Sans MT"/>
                <a:cs typeface="Gill Sans MT"/>
              </a:rPr>
              <a:t>of </a:t>
            </a:r>
            <a:r>
              <a:rPr dirty="0" sz="3150" spc="215">
                <a:latin typeface="Gill Sans MT"/>
                <a:cs typeface="Gill Sans MT"/>
              </a:rPr>
              <a:t>data. </a:t>
            </a:r>
            <a:r>
              <a:rPr dirty="0" sz="3150" spc="70">
                <a:latin typeface="Gill Sans MT"/>
                <a:cs typeface="Gill Sans MT"/>
              </a:rPr>
              <a:t>Deﬁnition  </a:t>
            </a:r>
            <a:r>
              <a:rPr dirty="0" sz="3150" spc="150">
                <a:latin typeface="Gill Sans MT"/>
                <a:cs typeface="Gill Sans MT"/>
              </a:rPr>
              <a:t>reflects </a:t>
            </a:r>
            <a:r>
              <a:rPr dirty="0" sz="3150" spc="165">
                <a:latin typeface="Gill Sans MT"/>
                <a:cs typeface="Gill Sans MT"/>
              </a:rPr>
              <a:t>computer-based</a:t>
            </a:r>
            <a:r>
              <a:rPr dirty="0" sz="3150" spc="-340">
                <a:latin typeface="Gill Sans MT"/>
                <a:cs typeface="Gill Sans MT"/>
              </a:rPr>
              <a:t> </a:t>
            </a:r>
            <a:r>
              <a:rPr dirty="0" sz="3150" spc="190">
                <a:latin typeface="Gill Sans MT"/>
                <a:cs typeface="Gill Sans MT"/>
              </a:rPr>
              <a:t>ISR</a:t>
            </a:r>
            <a:endParaRPr sz="3150">
              <a:latin typeface="Gill Sans MT"/>
              <a:cs typeface="Gill Sans MT"/>
            </a:endParaRPr>
          </a:p>
          <a:p>
            <a:pPr marL="353060" marR="83185" indent="-340995">
              <a:lnSpc>
                <a:spcPct val="118300"/>
              </a:lnSpc>
              <a:spcBef>
                <a:spcPts val="20"/>
              </a:spcBef>
              <a:buChar char="•"/>
              <a:tabLst>
                <a:tab pos="353060" algn="l"/>
                <a:tab pos="353695" algn="l"/>
              </a:tabLst>
            </a:pPr>
            <a:r>
              <a:rPr dirty="0" sz="3150" spc="190">
                <a:latin typeface="Gill Sans MT"/>
                <a:cs typeface="Gill Sans MT"/>
              </a:rPr>
              <a:t>ISR</a:t>
            </a:r>
            <a:r>
              <a:rPr dirty="0" sz="3150" spc="-95">
                <a:latin typeface="Gill Sans MT"/>
                <a:cs typeface="Gill Sans MT"/>
              </a:rPr>
              <a:t> </a:t>
            </a:r>
            <a:r>
              <a:rPr dirty="0" sz="3150" spc="-145">
                <a:latin typeface="Gill Sans MT"/>
                <a:cs typeface="Gill Sans MT"/>
              </a:rPr>
              <a:t>-</a:t>
            </a:r>
            <a:r>
              <a:rPr dirty="0" sz="3150" spc="-90">
                <a:latin typeface="Gill Sans MT"/>
                <a:cs typeface="Gill Sans MT"/>
              </a:rPr>
              <a:t> </a:t>
            </a:r>
            <a:r>
              <a:rPr dirty="0" sz="3150" spc="185">
                <a:latin typeface="Gill Sans MT"/>
                <a:cs typeface="Gill Sans MT"/>
              </a:rPr>
              <a:t>Practised</a:t>
            </a:r>
            <a:r>
              <a:rPr dirty="0" sz="3150" spc="-90">
                <a:latin typeface="Gill Sans MT"/>
                <a:cs typeface="Gill Sans MT"/>
              </a:rPr>
              <a:t> </a:t>
            </a:r>
            <a:r>
              <a:rPr dirty="0" sz="3150" spc="125">
                <a:latin typeface="Gill Sans MT"/>
                <a:cs typeface="Gill Sans MT"/>
              </a:rPr>
              <a:t>in</a:t>
            </a:r>
            <a:r>
              <a:rPr dirty="0" sz="3150" spc="-90">
                <a:latin typeface="Gill Sans MT"/>
                <a:cs typeface="Gill Sans MT"/>
              </a:rPr>
              <a:t> </a:t>
            </a:r>
            <a:r>
              <a:rPr dirty="0" sz="3150" spc="150">
                <a:latin typeface="Gill Sans MT"/>
                <a:cs typeface="Gill Sans MT"/>
              </a:rPr>
              <a:t>archives,</a:t>
            </a:r>
            <a:r>
              <a:rPr dirty="0" sz="3150" spc="-90">
                <a:latin typeface="Gill Sans MT"/>
                <a:cs typeface="Gill Sans MT"/>
              </a:rPr>
              <a:t> </a:t>
            </a:r>
            <a:r>
              <a:rPr dirty="0" sz="3150" spc="160">
                <a:latin typeface="Gill Sans MT"/>
                <a:cs typeface="Gill Sans MT"/>
              </a:rPr>
              <a:t>documentation  </a:t>
            </a:r>
            <a:r>
              <a:rPr dirty="0" sz="3150" spc="114">
                <a:latin typeface="Gill Sans MT"/>
                <a:cs typeface="Gill Sans MT"/>
              </a:rPr>
              <a:t>centres, </a:t>
            </a:r>
            <a:r>
              <a:rPr dirty="0" sz="3150" spc="90">
                <a:latin typeface="Gill Sans MT"/>
                <a:cs typeface="Gill Sans MT"/>
              </a:rPr>
              <a:t>libraries, </a:t>
            </a:r>
            <a:r>
              <a:rPr dirty="0" sz="3150" spc="250">
                <a:latin typeface="Gill Sans MT"/>
                <a:cs typeface="Gill Sans MT"/>
              </a:rPr>
              <a:t>museums, </a:t>
            </a:r>
            <a:r>
              <a:rPr dirty="0" sz="3150" spc="105">
                <a:latin typeface="Gill Sans MT"/>
                <a:cs typeface="Gill Sans MT"/>
              </a:rPr>
              <a:t>records  </a:t>
            </a:r>
            <a:r>
              <a:rPr dirty="0" sz="3150" spc="145">
                <a:latin typeface="Gill Sans MT"/>
                <a:cs typeface="Gill Sans MT"/>
              </a:rPr>
              <a:t>centres</a:t>
            </a:r>
            <a:endParaRPr sz="3150">
              <a:latin typeface="Gill Sans MT"/>
              <a:cs typeface="Gill Sans MT"/>
            </a:endParaRPr>
          </a:p>
          <a:p>
            <a:pPr marL="353060" marR="213995" indent="-340995">
              <a:lnSpc>
                <a:spcPct val="118300"/>
              </a:lnSpc>
              <a:spcBef>
                <a:spcPts val="20"/>
              </a:spcBef>
              <a:buChar char="•"/>
              <a:tabLst>
                <a:tab pos="353060" algn="l"/>
                <a:tab pos="353695" algn="l"/>
              </a:tabLst>
            </a:pPr>
            <a:r>
              <a:rPr dirty="0" sz="3150" spc="80">
                <a:latin typeface="Gill Sans MT"/>
                <a:cs typeface="Gill Sans MT"/>
              </a:rPr>
              <a:t>Originally</a:t>
            </a:r>
            <a:r>
              <a:rPr dirty="0" sz="3150" spc="-95">
                <a:latin typeface="Gill Sans MT"/>
                <a:cs typeface="Gill Sans MT"/>
              </a:rPr>
              <a:t> </a:t>
            </a:r>
            <a:r>
              <a:rPr dirty="0" sz="3150" spc="190">
                <a:latin typeface="Gill Sans MT"/>
                <a:cs typeface="Gill Sans MT"/>
              </a:rPr>
              <a:t>ISR</a:t>
            </a:r>
            <a:r>
              <a:rPr dirty="0" sz="3150" spc="-100">
                <a:latin typeface="Gill Sans MT"/>
                <a:cs typeface="Gill Sans MT"/>
              </a:rPr>
              <a:t> </a:t>
            </a:r>
            <a:r>
              <a:rPr dirty="0" sz="3150" spc="215">
                <a:latin typeface="Gill Sans MT"/>
                <a:cs typeface="Gill Sans MT"/>
              </a:rPr>
              <a:t>meant</a:t>
            </a:r>
            <a:r>
              <a:rPr dirty="0" sz="3150" spc="-95">
                <a:latin typeface="Gill Sans MT"/>
                <a:cs typeface="Gill Sans MT"/>
              </a:rPr>
              <a:t> </a:t>
            </a:r>
            <a:r>
              <a:rPr dirty="0" sz="3150" spc="70">
                <a:latin typeface="Gill Sans MT"/>
                <a:cs typeface="Gill Sans MT"/>
              </a:rPr>
              <a:t>for</a:t>
            </a:r>
            <a:r>
              <a:rPr dirty="0" sz="3150" spc="-95">
                <a:latin typeface="Gill Sans MT"/>
                <a:cs typeface="Gill Sans MT"/>
              </a:rPr>
              <a:t> </a:t>
            </a:r>
            <a:r>
              <a:rPr dirty="0" sz="3150" spc="35">
                <a:latin typeface="Gill Sans MT"/>
                <a:cs typeface="Gill Sans MT"/>
              </a:rPr>
              <a:t>text</a:t>
            </a:r>
            <a:r>
              <a:rPr dirty="0" sz="3150" spc="-100">
                <a:latin typeface="Gill Sans MT"/>
                <a:cs typeface="Gill Sans MT"/>
              </a:rPr>
              <a:t> </a:t>
            </a:r>
            <a:r>
              <a:rPr dirty="0" sz="3150" spc="160">
                <a:latin typeface="Gill Sans MT"/>
                <a:cs typeface="Gill Sans MT"/>
              </a:rPr>
              <a:t>materials,</a:t>
            </a:r>
            <a:r>
              <a:rPr dirty="0" sz="3150" spc="-90">
                <a:latin typeface="Gill Sans MT"/>
                <a:cs typeface="Gill Sans MT"/>
              </a:rPr>
              <a:t> </a:t>
            </a:r>
            <a:r>
              <a:rPr dirty="0" sz="3150" spc="305">
                <a:latin typeface="Gill Sans MT"/>
                <a:cs typeface="Gill Sans MT"/>
              </a:rPr>
              <a:t>eg  </a:t>
            </a:r>
            <a:r>
              <a:rPr dirty="0" sz="3150" spc="135">
                <a:latin typeface="Gill Sans MT"/>
                <a:cs typeface="Gill Sans MT"/>
              </a:rPr>
              <a:t>books, </a:t>
            </a:r>
            <a:r>
              <a:rPr dirty="0" sz="3150" spc="185">
                <a:latin typeface="Gill Sans MT"/>
                <a:cs typeface="Gill Sans MT"/>
              </a:rPr>
              <a:t>newspapers, </a:t>
            </a:r>
            <a:r>
              <a:rPr dirty="0" sz="3150" spc="150">
                <a:latin typeface="Gill Sans MT"/>
                <a:cs typeface="Gill Sans MT"/>
              </a:rPr>
              <a:t>journals</a:t>
            </a:r>
            <a:r>
              <a:rPr dirty="0" sz="3150" spc="-600">
                <a:latin typeface="Gill Sans MT"/>
                <a:cs typeface="Gill Sans MT"/>
              </a:rPr>
              <a:t> </a:t>
            </a:r>
            <a:r>
              <a:rPr dirty="0" sz="3150" spc="145">
                <a:latin typeface="Gill Sans MT"/>
                <a:cs typeface="Gill Sans MT"/>
              </a:rPr>
              <a:t>etc</a:t>
            </a:r>
            <a:endParaRPr sz="3150">
              <a:latin typeface="Gill Sans MT"/>
              <a:cs typeface="Gill Sans MT"/>
            </a:endParaRPr>
          </a:p>
          <a:p>
            <a:pPr marL="353060" indent="-340995">
              <a:lnSpc>
                <a:spcPct val="100000"/>
              </a:lnSpc>
              <a:spcBef>
                <a:spcPts val="710"/>
              </a:spcBef>
              <a:buChar char="•"/>
              <a:tabLst>
                <a:tab pos="353060" algn="l"/>
                <a:tab pos="353695" algn="l"/>
              </a:tabLst>
            </a:pPr>
            <a:r>
              <a:rPr dirty="0" sz="3150" spc="125">
                <a:latin typeface="Gill Sans MT"/>
                <a:cs typeface="Gill Sans MT"/>
              </a:rPr>
              <a:t>Modern</a:t>
            </a:r>
            <a:r>
              <a:rPr dirty="0" sz="3150" spc="-100">
                <a:latin typeface="Gill Sans MT"/>
                <a:cs typeface="Gill Sans MT"/>
              </a:rPr>
              <a:t> </a:t>
            </a:r>
            <a:r>
              <a:rPr dirty="0" sz="3150" spc="190">
                <a:latin typeface="Gill Sans MT"/>
                <a:cs typeface="Gill Sans MT"/>
              </a:rPr>
              <a:t>ISR</a:t>
            </a:r>
            <a:r>
              <a:rPr dirty="0" sz="3150" spc="-95">
                <a:latin typeface="Gill Sans MT"/>
                <a:cs typeface="Gill Sans MT"/>
              </a:rPr>
              <a:t> </a:t>
            </a:r>
            <a:r>
              <a:rPr dirty="0" sz="3150" spc="245">
                <a:latin typeface="Gill Sans MT"/>
                <a:cs typeface="Gill Sans MT"/>
              </a:rPr>
              <a:t>deals</a:t>
            </a:r>
            <a:r>
              <a:rPr dirty="0" sz="3150" spc="-95">
                <a:latin typeface="Gill Sans MT"/>
                <a:cs typeface="Gill Sans MT"/>
              </a:rPr>
              <a:t> </a:t>
            </a:r>
            <a:r>
              <a:rPr dirty="0" sz="3150" spc="90">
                <a:latin typeface="Gill Sans MT"/>
                <a:cs typeface="Gill Sans MT"/>
              </a:rPr>
              <a:t>with</a:t>
            </a:r>
            <a:r>
              <a:rPr dirty="0" sz="3150" spc="-90">
                <a:latin typeface="Gill Sans MT"/>
                <a:cs typeface="Gill Sans MT"/>
              </a:rPr>
              <a:t> </a:t>
            </a:r>
            <a:r>
              <a:rPr dirty="0" sz="3150" spc="160">
                <a:latin typeface="Gill Sans MT"/>
                <a:cs typeface="Gill Sans MT"/>
              </a:rPr>
              <a:t>multimedia,</a:t>
            </a:r>
            <a:r>
              <a:rPr dirty="0" sz="3150" spc="-95">
                <a:latin typeface="Gill Sans MT"/>
                <a:cs typeface="Gill Sans MT"/>
              </a:rPr>
              <a:t> </a:t>
            </a:r>
            <a:r>
              <a:rPr dirty="0" sz="3150" spc="305">
                <a:latin typeface="Gill Sans MT"/>
                <a:cs typeface="Gill Sans MT"/>
              </a:rPr>
              <a:t>eg</a:t>
            </a:r>
            <a:r>
              <a:rPr dirty="0" sz="3150" spc="-95">
                <a:latin typeface="Gill Sans MT"/>
                <a:cs typeface="Gill Sans MT"/>
              </a:rPr>
              <a:t> </a:t>
            </a:r>
            <a:r>
              <a:rPr dirty="0" sz="3150" spc="10">
                <a:latin typeface="Gill Sans MT"/>
                <a:cs typeface="Gill Sans MT"/>
              </a:rPr>
              <a:t>text,</a:t>
            </a:r>
            <a:endParaRPr sz="315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64498" y="832330"/>
            <a:ext cx="5764530" cy="69215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65"/>
              <a:t>Key </a:t>
            </a:r>
            <a:r>
              <a:rPr dirty="0" spc="254"/>
              <a:t>components </a:t>
            </a:r>
            <a:r>
              <a:rPr dirty="0" spc="260"/>
              <a:t>of</a:t>
            </a:r>
            <a:r>
              <a:rPr dirty="0" spc="-740"/>
              <a:t> </a:t>
            </a:r>
            <a:r>
              <a:rPr dirty="0" spc="250"/>
              <a:t>ISR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82100" y="1732712"/>
            <a:ext cx="7214870" cy="5720080"/>
          </a:xfrm>
          <a:prstGeom prst="rect">
            <a:avLst/>
          </a:prstGeom>
        </p:spPr>
        <p:txBody>
          <a:bodyPr wrap="square" lIns="0" tIns="102235" rIns="0" bIns="0" rtlCol="0" vert="horz">
            <a:spAutoFit/>
          </a:bodyPr>
          <a:lstStyle/>
          <a:p>
            <a:pPr marL="353060" indent="-340995">
              <a:lnSpc>
                <a:spcPct val="100000"/>
              </a:lnSpc>
              <a:spcBef>
                <a:spcPts val="805"/>
              </a:spcBef>
              <a:buChar char="•"/>
              <a:tabLst>
                <a:tab pos="353060" algn="l"/>
                <a:tab pos="353695" algn="l"/>
              </a:tabLst>
            </a:pPr>
            <a:r>
              <a:rPr dirty="0" sz="3150" spc="180">
                <a:latin typeface="Gill Sans MT"/>
                <a:cs typeface="Gill Sans MT"/>
              </a:rPr>
              <a:t>People</a:t>
            </a:r>
            <a:endParaRPr sz="3150">
              <a:latin typeface="Gill Sans MT"/>
              <a:cs typeface="Gill Sans MT"/>
            </a:endParaRPr>
          </a:p>
          <a:p>
            <a:pPr marL="353060" indent="-340995">
              <a:lnSpc>
                <a:spcPct val="100000"/>
              </a:lnSpc>
              <a:spcBef>
                <a:spcPts val="710"/>
              </a:spcBef>
              <a:buChar char="•"/>
              <a:tabLst>
                <a:tab pos="353060" algn="l"/>
                <a:tab pos="353695" algn="l"/>
              </a:tabLst>
            </a:pPr>
            <a:r>
              <a:rPr dirty="0" sz="3150" spc="120">
                <a:latin typeface="Gill Sans MT"/>
                <a:cs typeface="Gill Sans MT"/>
              </a:rPr>
              <a:t>Activities</a:t>
            </a:r>
            <a:endParaRPr sz="3150">
              <a:latin typeface="Gill Sans MT"/>
              <a:cs typeface="Gill Sans MT"/>
            </a:endParaRPr>
          </a:p>
          <a:p>
            <a:pPr marL="353060" indent="-340995">
              <a:lnSpc>
                <a:spcPct val="100000"/>
              </a:lnSpc>
              <a:spcBef>
                <a:spcPts val="710"/>
              </a:spcBef>
              <a:buChar char="•"/>
              <a:tabLst>
                <a:tab pos="353060" algn="l"/>
                <a:tab pos="353695" algn="l"/>
              </a:tabLst>
            </a:pPr>
            <a:r>
              <a:rPr dirty="0" sz="3150" spc="175">
                <a:latin typeface="Gill Sans MT"/>
                <a:cs typeface="Gill Sans MT"/>
              </a:rPr>
              <a:t>Equipment</a:t>
            </a:r>
            <a:endParaRPr sz="3150">
              <a:latin typeface="Gill Sans MT"/>
              <a:cs typeface="Gill Sans MT"/>
            </a:endParaRPr>
          </a:p>
          <a:p>
            <a:pPr marL="353060" indent="-340995">
              <a:lnSpc>
                <a:spcPct val="100000"/>
              </a:lnSpc>
              <a:spcBef>
                <a:spcPts val="710"/>
              </a:spcBef>
              <a:buChar char="•"/>
              <a:tabLst>
                <a:tab pos="353060" algn="l"/>
                <a:tab pos="353695" algn="l"/>
              </a:tabLst>
            </a:pPr>
            <a:r>
              <a:rPr dirty="0" sz="3150" spc="190">
                <a:latin typeface="Gill Sans MT"/>
                <a:cs typeface="Gill Sans MT"/>
              </a:rPr>
              <a:t>ISR</a:t>
            </a:r>
            <a:r>
              <a:rPr dirty="0" sz="3150" spc="-100">
                <a:latin typeface="Gill Sans MT"/>
                <a:cs typeface="Gill Sans MT"/>
              </a:rPr>
              <a:t> </a:t>
            </a:r>
            <a:r>
              <a:rPr dirty="0" sz="3150" spc="509">
                <a:latin typeface="Gill Sans MT"/>
                <a:cs typeface="Gill Sans MT"/>
              </a:rPr>
              <a:t>–</a:t>
            </a:r>
            <a:r>
              <a:rPr dirty="0" sz="3150" spc="-95">
                <a:latin typeface="Gill Sans MT"/>
                <a:cs typeface="Gill Sans MT"/>
              </a:rPr>
              <a:t> </a:t>
            </a:r>
            <a:r>
              <a:rPr dirty="0" sz="3150" spc="254">
                <a:latin typeface="Gill Sans MT"/>
                <a:cs typeface="Gill Sans MT"/>
              </a:rPr>
              <a:t>manual</a:t>
            </a:r>
            <a:r>
              <a:rPr dirty="0" sz="3150" spc="-95">
                <a:latin typeface="Gill Sans MT"/>
                <a:cs typeface="Gill Sans MT"/>
              </a:rPr>
              <a:t> </a:t>
            </a:r>
            <a:r>
              <a:rPr dirty="0" sz="3150" spc="245">
                <a:latin typeface="Gill Sans MT"/>
                <a:cs typeface="Gill Sans MT"/>
              </a:rPr>
              <a:t>and</a:t>
            </a:r>
            <a:r>
              <a:rPr dirty="0" sz="3150" spc="-95">
                <a:latin typeface="Gill Sans MT"/>
                <a:cs typeface="Gill Sans MT"/>
              </a:rPr>
              <a:t> </a:t>
            </a:r>
            <a:r>
              <a:rPr dirty="0" sz="3150" spc="145">
                <a:latin typeface="Gill Sans MT"/>
                <a:cs typeface="Gill Sans MT"/>
              </a:rPr>
              <a:t>computerized</a:t>
            </a:r>
            <a:endParaRPr sz="3150">
              <a:latin typeface="Gill Sans MT"/>
              <a:cs typeface="Gill Sans MT"/>
            </a:endParaRPr>
          </a:p>
          <a:p>
            <a:pPr marL="353060" marR="270510" indent="-340995">
              <a:lnSpc>
                <a:spcPct val="118300"/>
              </a:lnSpc>
              <a:spcBef>
                <a:spcPts val="20"/>
              </a:spcBef>
              <a:buChar char="•"/>
              <a:tabLst>
                <a:tab pos="353060" algn="l"/>
                <a:tab pos="353695" algn="l"/>
                <a:tab pos="3154045" algn="l"/>
              </a:tabLst>
            </a:pPr>
            <a:r>
              <a:rPr dirty="0" sz="3150" spc="250">
                <a:latin typeface="Gill Sans MT"/>
                <a:cs typeface="Gill Sans MT"/>
              </a:rPr>
              <a:t>Manual</a:t>
            </a:r>
            <a:r>
              <a:rPr dirty="0" sz="3150" spc="-95">
                <a:latin typeface="Gill Sans MT"/>
                <a:cs typeface="Gill Sans MT"/>
              </a:rPr>
              <a:t> </a:t>
            </a:r>
            <a:r>
              <a:rPr dirty="0" sz="3150" spc="509">
                <a:latin typeface="Gill Sans MT"/>
                <a:cs typeface="Gill Sans MT"/>
              </a:rPr>
              <a:t>–</a:t>
            </a:r>
            <a:r>
              <a:rPr dirty="0" sz="3150" spc="-90">
                <a:latin typeface="Gill Sans MT"/>
                <a:cs typeface="Gill Sans MT"/>
              </a:rPr>
              <a:t> </a:t>
            </a:r>
            <a:r>
              <a:rPr dirty="0" sz="3150" spc="145">
                <a:latin typeface="Gill Sans MT"/>
                <a:cs typeface="Gill Sans MT"/>
              </a:rPr>
              <a:t>conventional</a:t>
            </a:r>
            <a:r>
              <a:rPr dirty="0" sz="3150" spc="-95">
                <a:latin typeface="Gill Sans MT"/>
                <a:cs typeface="Gill Sans MT"/>
              </a:rPr>
              <a:t> </a:t>
            </a:r>
            <a:r>
              <a:rPr dirty="0" sz="3150" spc="120">
                <a:latin typeface="Gill Sans MT"/>
                <a:cs typeface="Gill Sans MT"/>
              </a:rPr>
              <a:t>tools</a:t>
            </a:r>
            <a:r>
              <a:rPr dirty="0" sz="3150" spc="-90">
                <a:latin typeface="Gill Sans MT"/>
                <a:cs typeface="Gill Sans MT"/>
              </a:rPr>
              <a:t> </a:t>
            </a:r>
            <a:r>
              <a:rPr dirty="0" sz="3150" spc="265">
                <a:latin typeface="Gill Sans MT"/>
                <a:cs typeface="Gill Sans MT"/>
              </a:rPr>
              <a:t>such</a:t>
            </a:r>
            <a:r>
              <a:rPr dirty="0" sz="3150" spc="-90">
                <a:latin typeface="Gill Sans MT"/>
                <a:cs typeface="Gill Sans MT"/>
              </a:rPr>
              <a:t> </a:t>
            </a:r>
            <a:r>
              <a:rPr dirty="0" sz="3150" spc="400">
                <a:latin typeface="Gill Sans MT"/>
                <a:cs typeface="Gill Sans MT"/>
              </a:rPr>
              <a:t>as  </a:t>
            </a:r>
            <a:r>
              <a:rPr dirty="0" sz="3150" spc="150">
                <a:latin typeface="Gill Sans MT"/>
                <a:cs typeface="Gill Sans MT"/>
              </a:rPr>
              <a:t>bibliographies,	</a:t>
            </a:r>
            <a:r>
              <a:rPr dirty="0" sz="3150" spc="210">
                <a:latin typeface="Gill Sans MT"/>
                <a:cs typeface="Gill Sans MT"/>
              </a:rPr>
              <a:t>catalogues, </a:t>
            </a:r>
            <a:r>
              <a:rPr dirty="0" sz="3150" spc="135">
                <a:latin typeface="Gill Sans MT"/>
                <a:cs typeface="Gill Sans MT"/>
              </a:rPr>
              <a:t>indexes,  </a:t>
            </a:r>
            <a:r>
              <a:rPr dirty="0" sz="3150" spc="190">
                <a:latin typeface="Gill Sans MT"/>
                <a:cs typeface="Gill Sans MT"/>
              </a:rPr>
              <a:t>abstracting </a:t>
            </a:r>
            <a:r>
              <a:rPr dirty="0" sz="3150" spc="160">
                <a:latin typeface="Gill Sans MT"/>
                <a:cs typeface="Gill Sans MT"/>
              </a:rPr>
              <a:t>publications, </a:t>
            </a:r>
            <a:r>
              <a:rPr dirty="0" sz="3150" spc="165">
                <a:latin typeface="Gill Sans MT"/>
                <a:cs typeface="Gill Sans MT"/>
              </a:rPr>
              <a:t>thesaurus,  </a:t>
            </a:r>
            <a:r>
              <a:rPr dirty="0" sz="3150" spc="95">
                <a:latin typeface="Gill Sans MT"/>
                <a:cs typeface="Gill Sans MT"/>
              </a:rPr>
              <a:t>directories</a:t>
            </a:r>
            <a:endParaRPr sz="3150">
              <a:latin typeface="Gill Sans MT"/>
              <a:cs typeface="Gill Sans MT"/>
            </a:endParaRPr>
          </a:p>
          <a:p>
            <a:pPr marL="353060" marR="5080" indent="-340995">
              <a:lnSpc>
                <a:spcPct val="118300"/>
              </a:lnSpc>
              <a:spcBef>
                <a:spcPts val="20"/>
              </a:spcBef>
              <a:buChar char="•"/>
              <a:tabLst>
                <a:tab pos="353060" algn="l"/>
                <a:tab pos="353695" algn="l"/>
              </a:tabLst>
            </a:pPr>
            <a:r>
              <a:rPr dirty="0" sz="3150" spc="105">
                <a:latin typeface="Gill Sans MT"/>
                <a:cs typeface="Gill Sans MT"/>
              </a:rPr>
              <a:t>Computerized </a:t>
            </a:r>
            <a:r>
              <a:rPr dirty="0" sz="3150" spc="509">
                <a:latin typeface="Gill Sans MT"/>
                <a:cs typeface="Gill Sans MT"/>
              </a:rPr>
              <a:t>– </a:t>
            </a:r>
            <a:r>
              <a:rPr dirty="0" sz="3150" spc="114">
                <a:latin typeface="Gill Sans MT"/>
                <a:cs typeface="Gill Sans MT"/>
              </a:rPr>
              <a:t>Document </a:t>
            </a:r>
            <a:r>
              <a:rPr dirty="0" sz="3150" spc="55">
                <a:latin typeface="Gill Sans MT"/>
                <a:cs typeface="Gill Sans MT"/>
              </a:rPr>
              <a:t>retrieval;  </a:t>
            </a:r>
            <a:r>
              <a:rPr dirty="0" sz="3150" spc="175">
                <a:latin typeface="Gill Sans MT"/>
                <a:cs typeface="Gill Sans MT"/>
              </a:rPr>
              <a:t>Database; </a:t>
            </a:r>
            <a:r>
              <a:rPr dirty="0" sz="3150" spc="140">
                <a:latin typeface="Gill Sans MT"/>
                <a:cs typeface="Gill Sans MT"/>
              </a:rPr>
              <a:t>Reference </a:t>
            </a:r>
            <a:r>
              <a:rPr dirty="0" sz="3150" spc="65">
                <a:latin typeface="Gill Sans MT"/>
                <a:cs typeface="Gill Sans MT"/>
              </a:rPr>
              <a:t>retrieval</a:t>
            </a:r>
            <a:r>
              <a:rPr dirty="0" sz="3150" spc="-630">
                <a:latin typeface="Gill Sans MT"/>
                <a:cs typeface="Gill Sans MT"/>
              </a:rPr>
              <a:t> </a:t>
            </a:r>
            <a:r>
              <a:rPr dirty="0" sz="3150" spc="275">
                <a:latin typeface="Gill Sans MT"/>
                <a:cs typeface="Gill Sans MT"/>
              </a:rPr>
              <a:t>systems</a:t>
            </a:r>
            <a:endParaRPr sz="315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120"/>
              </a:spcBef>
            </a:pPr>
            <a:r>
              <a:rPr dirty="0" spc="65"/>
              <a:t>Key</a:t>
            </a:r>
            <a:r>
              <a:rPr dirty="0" spc="-140"/>
              <a:t> </a:t>
            </a:r>
            <a:r>
              <a:rPr dirty="0" spc="254"/>
              <a:t>components</a:t>
            </a:r>
            <a:r>
              <a:rPr dirty="0" spc="-130"/>
              <a:t> </a:t>
            </a:r>
            <a:r>
              <a:rPr dirty="0" spc="260"/>
              <a:t>of</a:t>
            </a:r>
            <a:r>
              <a:rPr dirty="0" spc="-130"/>
              <a:t> </a:t>
            </a:r>
            <a:r>
              <a:rPr dirty="0" spc="250"/>
              <a:t>ISR</a:t>
            </a:r>
            <a:r>
              <a:rPr dirty="0" spc="-135"/>
              <a:t> </a:t>
            </a:r>
            <a:r>
              <a:rPr dirty="0" spc="155"/>
              <a:t>(2)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93639" y="1910130"/>
            <a:ext cx="7994015" cy="4131310"/>
          </a:xfrm>
          <a:prstGeom prst="rect">
            <a:avLst/>
          </a:prstGeom>
        </p:spPr>
        <p:txBody>
          <a:bodyPr wrap="square" lIns="0" tIns="495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90"/>
              </a:spcBef>
            </a:pPr>
            <a:r>
              <a:rPr dirty="0" sz="2500" spc="185">
                <a:latin typeface="Gill Sans MT"/>
                <a:cs typeface="Gill Sans MT"/>
              </a:rPr>
              <a:t>Manual</a:t>
            </a:r>
            <a:r>
              <a:rPr dirty="0" sz="2500" spc="-80">
                <a:latin typeface="Gill Sans MT"/>
                <a:cs typeface="Gill Sans MT"/>
              </a:rPr>
              <a:t> </a:t>
            </a:r>
            <a:r>
              <a:rPr dirty="0" sz="2500" spc="85">
                <a:latin typeface="Gill Sans MT"/>
                <a:cs typeface="Gill Sans MT"/>
              </a:rPr>
              <a:t>tools</a:t>
            </a:r>
            <a:endParaRPr sz="2500">
              <a:latin typeface="Gill Sans MT"/>
              <a:cs typeface="Gill Sans MT"/>
            </a:endParaRPr>
          </a:p>
          <a:p>
            <a:pPr marL="318770" indent="-306705">
              <a:lnSpc>
                <a:spcPct val="100000"/>
              </a:lnSpc>
              <a:spcBef>
                <a:spcPts val="295"/>
              </a:spcBef>
              <a:buChar char="•"/>
              <a:tabLst>
                <a:tab pos="318770" algn="l"/>
                <a:tab pos="319405" algn="l"/>
              </a:tabLst>
            </a:pPr>
            <a:r>
              <a:rPr dirty="0" sz="2500" spc="105">
                <a:latin typeface="Gill Sans MT"/>
                <a:cs typeface="Gill Sans MT"/>
              </a:rPr>
              <a:t>Bibl</a:t>
            </a:r>
            <a:r>
              <a:rPr dirty="0" sz="2500" spc="-95">
                <a:latin typeface="Gill Sans MT"/>
                <a:cs typeface="Gill Sans MT"/>
              </a:rPr>
              <a:t> </a:t>
            </a:r>
            <a:r>
              <a:rPr dirty="0" sz="2500" spc="140">
                <a:latin typeface="Gill Sans MT"/>
                <a:cs typeface="Gill Sans MT"/>
              </a:rPr>
              <a:t>ographies</a:t>
            </a:r>
            <a:r>
              <a:rPr dirty="0" sz="2500" spc="-75">
                <a:latin typeface="Gill Sans MT"/>
                <a:cs typeface="Gill Sans MT"/>
              </a:rPr>
              <a:t> </a:t>
            </a:r>
            <a:r>
              <a:rPr dirty="0" sz="2500" spc="390">
                <a:latin typeface="Gill Sans MT"/>
                <a:cs typeface="Gill Sans MT"/>
              </a:rPr>
              <a:t>–</a:t>
            </a:r>
            <a:r>
              <a:rPr dirty="0" sz="2500" spc="-80">
                <a:latin typeface="Gill Sans MT"/>
                <a:cs typeface="Gill Sans MT"/>
              </a:rPr>
              <a:t> </a:t>
            </a:r>
            <a:r>
              <a:rPr dirty="0" sz="2500" spc="150">
                <a:latin typeface="Gill Sans MT"/>
                <a:cs typeface="Gill Sans MT"/>
              </a:rPr>
              <a:t>lists</a:t>
            </a:r>
            <a:r>
              <a:rPr dirty="0" sz="2500" spc="-75">
                <a:latin typeface="Gill Sans MT"/>
                <a:cs typeface="Gill Sans MT"/>
              </a:rPr>
              <a:t> </a:t>
            </a:r>
            <a:r>
              <a:rPr dirty="0" sz="2500" spc="140">
                <a:latin typeface="Gill Sans MT"/>
                <a:cs typeface="Gill Sans MT"/>
              </a:rPr>
              <a:t>of</a:t>
            </a:r>
            <a:r>
              <a:rPr dirty="0" sz="2500" spc="-75">
                <a:latin typeface="Gill Sans MT"/>
                <a:cs typeface="Gill Sans MT"/>
              </a:rPr>
              <a:t> </a:t>
            </a:r>
            <a:r>
              <a:rPr dirty="0" sz="2500" spc="125">
                <a:latin typeface="Gill Sans MT"/>
                <a:cs typeface="Gill Sans MT"/>
              </a:rPr>
              <a:t>books</a:t>
            </a:r>
            <a:r>
              <a:rPr dirty="0" sz="2500" spc="-80">
                <a:latin typeface="Gill Sans MT"/>
                <a:cs typeface="Gill Sans MT"/>
              </a:rPr>
              <a:t> </a:t>
            </a:r>
            <a:r>
              <a:rPr dirty="0" sz="2500" spc="185">
                <a:latin typeface="Gill Sans MT"/>
                <a:cs typeface="Gill Sans MT"/>
              </a:rPr>
              <a:t>and</a:t>
            </a:r>
            <a:r>
              <a:rPr dirty="0" sz="2500" spc="-75">
                <a:latin typeface="Gill Sans MT"/>
                <a:cs typeface="Gill Sans MT"/>
              </a:rPr>
              <a:t> </a:t>
            </a:r>
            <a:r>
              <a:rPr dirty="0" sz="2500" spc="25">
                <a:latin typeface="Gill Sans MT"/>
                <a:cs typeface="Gill Sans MT"/>
              </a:rPr>
              <a:t>other</a:t>
            </a:r>
            <a:r>
              <a:rPr dirty="0" sz="2500" spc="-80">
                <a:latin typeface="Gill Sans MT"/>
                <a:cs typeface="Gill Sans MT"/>
              </a:rPr>
              <a:t> </a:t>
            </a:r>
            <a:r>
              <a:rPr dirty="0" sz="2500" spc="150">
                <a:latin typeface="Gill Sans MT"/>
                <a:cs typeface="Gill Sans MT"/>
              </a:rPr>
              <a:t>documents</a:t>
            </a:r>
            <a:endParaRPr sz="2500">
              <a:latin typeface="Gill Sans MT"/>
              <a:cs typeface="Gill Sans MT"/>
            </a:endParaRPr>
          </a:p>
          <a:p>
            <a:pPr marL="318770" marR="5080" indent="-306705">
              <a:lnSpc>
                <a:spcPct val="105700"/>
              </a:lnSpc>
              <a:spcBef>
                <a:spcPts val="125"/>
              </a:spcBef>
              <a:buChar char="•"/>
              <a:tabLst>
                <a:tab pos="318770" algn="l"/>
                <a:tab pos="319405" algn="l"/>
              </a:tabLst>
            </a:pPr>
            <a:r>
              <a:rPr dirty="0" sz="2500" spc="140">
                <a:latin typeface="Gill Sans MT"/>
                <a:cs typeface="Gill Sans MT"/>
              </a:rPr>
              <a:t>Catalogues </a:t>
            </a:r>
            <a:r>
              <a:rPr dirty="0" sz="2500" spc="390">
                <a:latin typeface="Gill Sans MT"/>
                <a:cs typeface="Gill Sans MT"/>
              </a:rPr>
              <a:t>– </a:t>
            </a:r>
            <a:r>
              <a:rPr dirty="0" sz="2500" spc="125">
                <a:latin typeface="Gill Sans MT"/>
                <a:cs typeface="Gill Sans MT"/>
              </a:rPr>
              <a:t>bibliographies </a:t>
            </a:r>
            <a:r>
              <a:rPr dirty="0" sz="2500" spc="120">
                <a:latin typeface="Gill Sans MT"/>
                <a:cs typeface="Gill Sans MT"/>
              </a:rPr>
              <a:t>which </a:t>
            </a:r>
            <a:r>
              <a:rPr dirty="0" sz="2500" spc="105">
                <a:latin typeface="Gill Sans MT"/>
                <a:cs typeface="Gill Sans MT"/>
              </a:rPr>
              <a:t>list </a:t>
            </a:r>
            <a:r>
              <a:rPr dirty="0" sz="2500" spc="185">
                <a:latin typeface="Gill Sans MT"/>
                <a:cs typeface="Gill Sans MT"/>
              </a:rPr>
              <a:t>and </a:t>
            </a:r>
            <a:r>
              <a:rPr dirty="0" sz="2500" spc="30">
                <a:latin typeface="Gill Sans MT"/>
                <a:cs typeface="Gill Sans MT"/>
              </a:rPr>
              <a:t>record  </a:t>
            </a:r>
            <a:r>
              <a:rPr dirty="0" sz="2500" spc="125">
                <a:latin typeface="Gill Sans MT"/>
                <a:cs typeface="Gill Sans MT"/>
              </a:rPr>
              <a:t>books</a:t>
            </a:r>
            <a:r>
              <a:rPr dirty="0" sz="2500" spc="-75">
                <a:latin typeface="Gill Sans MT"/>
                <a:cs typeface="Gill Sans MT"/>
              </a:rPr>
              <a:t> </a:t>
            </a:r>
            <a:r>
              <a:rPr dirty="0" sz="2500" spc="185">
                <a:latin typeface="Gill Sans MT"/>
                <a:cs typeface="Gill Sans MT"/>
              </a:rPr>
              <a:t>and</a:t>
            </a:r>
            <a:r>
              <a:rPr dirty="0" sz="2500" spc="-70">
                <a:latin typeface="Gill Sans MT"/>
                <a:cs typeface="Gill Sans MT"/>
              </a:rPr>
              <a:t> </a:t>
            </a:r>
            <a:r>
              <a:rPr dirty="0" sz="2500" spc="25">
                <a:latin typeface="Gill Sans MT"/>
                <a:cs typeface="Gill Sans MT"/>
              </a:rPr>
              <a:t>other</a:t>
            </a:r>
            <a:r>
              <a:rPr dirty="0" sz="2500" spc="-70">
                <a:latin typeface="Gill Sans MT"/>
                <a:cs typeface="Gill Sans MT"/>
              </a:rPr>
              <a:t> </a:t>
            </a:r>
            <a:r>
              <a:rPr dirty="0" sz="2500" spc="45">
                <a:latin typeface="Gill Sans MT"/>
                <a:cs typeface="Gill Sans MT"/>
              </a:rPr>
              <a:t>library</a:t>
            </a:r>
            <a:r>
              <a:rPr dirty="0" sz="2500" spc="-80">
                <a:latin typeface="Gill Sans MT"/>
                <a:cs typeface="Gill Sans MT"/>
              </a:rPr>
              <a:t> </a:t>
            </a:r>
            <a:r>
              <a:rPr dirty="0" sz="2500" spc="135">
                <a:latin typeface="Gill Sans MT"/>
                <a:cs typeface="Gill Sans MT"/>
              </a:rPr>
              <a:t>materials</a:t>
            </a:r>
            <a:r>
              <a:rPr dirty="0" sz="2500" spc="-70">
                <a:latin typeface="Gill Sans MT"/>
                <a:cs typeface="Gill Sans MT"/>
              </a:rPr>
              <a:t> </a:t>
            </a:r>
            <a:r>
              <a:rPr dirty="0" sz="2500" spc="90">
                <a:latin typeface="Gill Sans MT"/>
                <a:cs typeface="Gill Sans MT"/>
              </a:rPr>
              <a:t>in</a:t>
            </a:r>
            <a:r>
              <a:rPr dirty="0" sz="2500" spc="-70">
                <a:latin typeface="Gill Sans MT"/>
                <a:cs typeface="Gill Sans MT"/>
              </a:rPr>
              <a:t> </a:t>
            </a:r>
            <a:r>
              <a:rPr dirty="0" sz="2500" spc="295">
                <a:latin typeface="Gill Sans MT"/>
                <a:cs typeface="Gill Sans MT"/>
              </a:rPr>
              <a:t>a</a:t>
            </a:r>
            <a:r>
              <a:rPr dirty="0" sz="2500" spc="-75">
                <a:latin typeface="Gill Sans MT"/>
                <a:cs typeface="Gill Sans MT"/>
              </a:rPr>
              <a:t> </a:t>
            </a:r>
            <a:r>
              <a:rPr dirty="0" sz="2500" spc="95">
                <a:latin typeface="Gill Sans MT"/>
                <a:cs typeface="Gill Sans MT"/>
              </a:rPr>
              <a:t>particular</a:t>
            </a:r>
            <a:r>
              <a:rPr dirty="0" sz="2500" spc="-70">
                <a:latin typeface="Gill Sans MT"/>
                <a:cs typeface="Gill Sans MT"/>
              </a:rPr>
              <a:t> </a:t>
            </a:r>
            <a:r>
              <a:rPr dirty="0" sz="2500" spc="35">
                <a:latin typeface="Gill Sans MT"/>
                <a:cs typeface="Gill Sans MT"/>
              </a:rPr>
              <a:t>library.</a:t>
            </a:r>
            <a:endParaRPr sz="2500">
              <a:latin typeface="Gill Sans MT"/>
              <a:cs typeface="Gill Sans MT"/>
            </a:endParaRPr>
          </a:p>
          <a:p>
            <a:pPr marL="318770" marR="330835" indent="-306705">
              <a:lnSpc>
                <a:spcPct val="105700"/>
              </a:lnSpc>
              <a:spcBef>
                <a:spcPts val="125"/>
              </a:spcBef>
              <a:buChar char="•"/>
              <a:tabLst>
                <a:tab pos="318770" algn="l"/>
                <a:tab pos="319405" algn="l"/>
              </a:tabLst>
            </a:pPr>
            <a:r>
              <a:rPr dirty="0" sz="2500" spc="135">
                <a:latin typeface="Gill Sans MT"/>
                <a:cs typeface="Gill Sans MT"/>
              </a:rPr>
              <a:t>Materials</a:t>
            </a:r>
            <a:r>
              <a:rPr dirty="0" sz="2500" spc="-75">
                <a:latin typeface="Gill Sans MT"/>
                <a:cs typeface="Gill Sans MT"/>
              </a:rPr>
              <a:t> </a:t>
            </a:r>
            <a:r>
              <a:rPr dirty="0" sz="2500" spc="120">
                <a:latin typeface="Gill Sans MT"/>
                <a:cs typeface="Gill Sans MT"/>
              </a:rPr>
              <a:t>arranged</a:t>
            </a:r>
            <a:r>
              <a:rPr dirty="0" sz="2500" spc="-70">
                <a:latin typeface="Gill Sans MT"/>
                <a:cs typeface="Gill Sans MT"/>
              </a:rPr>
              <a:t> </a:t>
            </a:r>
            <a:r>
              <a:rPr dirty="0" sz="2500" spc="135">
                <a:latin typeface="Gill Sans MT"/>
                <a:cs typeface="Gill Sans MT"/>
              </a:rPr>
              <a:t>according</a:t>
            </a:r>
            <a:r>
              <a:rPr dirty="0" sz="2500" spc="-70">
                <a:latin typeface="Gill Sans MT"/>
                <a:cs typeface="Gill Sans MT"/>
              </a:rPr>
              <a:t> </a:t>
            </a:r>
            <a:r>
              <a:rPr dirty="0" sz="2500">
                <a:latin typeface="Gill Sans MT"/>
                <a:cs typeface="Gill Sans MT"/>
              </a:rPr>
              <a:t>to</a:t>
            </a:r>
            <a:r>
              <a:rPr dirty="0" sz="2500" spc="-75">
                <a:latin typeface="Gill Sans MT"/>
                <a:cs typeface="Gill Sans MT"/>
              </a:rPr>
              <a:t> </a:t>
            </a:r>
            <a:r>
              <a:rPr dirty="0" sz="2500" spc="114">
                <a:latin typeface="Gill Sans MT"/>
                <a:cs typeface="Gill Sans MT"/>
              </a:rPr>
              <a:t>recognized</a:t>
            </a:r>
            <a:r>
              <a:rPr dirty="0" sz="2500" spc="-70">
                <a:latin typeface="Gill Sans MT"/>
                <a:cs typeface="Gill Sans MT"/>
              </a:rPr>
              <a:t> </a:t>
            </a:r>
            <a:r>
              <a:rPr dirty="0" sz="2500" spc="195">
                <a:latin typeface="Gill Sans MT"/>
                <a:cs typeface="Gill Sans MT"/>
              </a:rPr>
              <a:t>scheme  </a:t>
            </a:r>
            <a:r>
              <a:rPr dirty="0" sz="2500" spc="185">
                <a:latin typeface="Gill Sans MT"/>
                <a:cs typeface="Gill Sans MT"/>
              </a:rPr>
              <a:t>and </a:t>
            </a:r>
            <a:r>
              <a:rPr dirty="0" sz="2500" spc="165">
                <a:latin typeface="Gill Sans MT"/>
                <a:cs typeface="Gill Sans MT"/>
              </a:rPr>
              <a:t>systematic </a:t>
            </a:r>
            <a:r>
              <a:rPr dirty="0" sz="2500" spc="-5">
                <a:latin typeface="Gill Sans MT"/>
                <a:cs typeface="Gill Sans MT"/>
              </a:rPr>
              <a:t>order </a:t>
            </a:r>
            <a:r>
              <a:rPr dirty="0" sz="2500" spc="135">
                <a:latin typeface="Gill Sans MT"/>
                <a:cs typeface="Gill Sans MT"/>
              </a:rPr>
              <a:t>containing </a:t>
            </a:r>
            <a:r>
              <a:rPr dirty="0" sz="2500" spc="114">
                <a:latin typeface="Gill Sans MT"/>
                <a:cs typeface="Gill Sans MT"/>
              </a:rPr>
              <a:t>bibliographic  </a:t>
            </a:r>
            <a:r>
              <a:rPr dirty="0" sz="2500" spc="100">
                <a:latin typeface="Gill Sans MT"/>
                <a:cs typeface="Gill Sans MT"/>
              </a:rPr>
              <a:t>information.</a:t>
            </a:r>
            <a:endParaRPr sz="2500">
              <a:latin typeface="Gill Sans MT"/>
              <a:cs typeface="Gill Sans MT"/>
            </a:endParaRPr>
          </a:p>
          <a:p>
            <a:pPr marL="318770" marR="66675" indent="-306705">
              <a:lnSpc>
                <a:spcPct val="105700"/>
              </a:lnSpc>
              <a:spcBef>
                <a:spcPts val="120"/>
              </a:spcBef>
              <a:buChar char="•"/>
              <a:tabLst>
                <a:tab pos="318770" algn="l"/>
                <a:tab pos="319405" algn="l"/>
                <a:tab pos="6827520" algn="l"/>
              </a:tabLst>
            </a:pPr>
            <a:r>
              <a:rPr dirty="0" sz="2500" spc="340">
                <a:latin typeface="Gill Sans MT"/>
                <a:cs typeface="Gill Sans MT"/>
              </a:rPr>
              <a:t>S</a:t>
            </a:r>
            <a:r>
              <a:rPr dirty="0" sz="2500" spc="215">
                <a:latin typeface="Gill Sans MT"/>
                <a:cs typeface="Gill Sans MT"/>
              </a:rPr>
              <a:t>c</a:t>
            </a:r>
            <a:r>
              <a:rPr dirty="0" sz="2500" spc="125">
                <a:latin typeface="Gill Sans MT"/>
                <a:cs typeface="Gill Sans MT"/>
              </a:rPr>
              <a:t>h</a:t>
            </a:r>
            <a:r>
              <a:rPr dirty="0" sz="2500" spc="120">
                <a:latin typeface="Gill Sans MT"/>
                <a:cs typeface="Gill Sans MT"/>
              </a:rPr>
              <a:t>e</a:t>
            </a:r>
            <a:r>
              <a:rPr dirty="0" sz="2500" spc="265">
                <a:latin typeface="Gill Sans MT"/>
                <a:cs typeface="Gill Sans MT"/>
              </a:rPr>
              <a:t>m</a:t>
            </a:r>
            <a:r>
              <a:rPr dirty="0" sz="2500" spc="125">
                <a:latin typeface="Gill Sans MT"/>
                <a:cs typeface="Gill Sans MT"/>
              </a:rPr>
              <a:t>e</a:t>
            </a:r>
            <a:r>
              <a:rPr dirty="0" sz="2500" spc="-75">
                <a:latin typeface="Gill Sans MT"/>
                <a:cs typeface="Gill Sans MT"/>
              </a:rPr>
              <a:t> </a:t>
            </a:r>
            <a:r>
              <a:rPr dirty="0" sz="2500" spc="-170">
                <a:latin typeface="Gill Sans MT"/>
                <a:cs typeface="Gill Sans MT"/>
              </a:rPr>
              <a:t>r</a:t>
            </a:r>
            <a:r>
              <a:rPr dirty="0" sz="2500" spc="120">
                <a:latin typeface="Gill Sans MT"/>
                <a:cs typeface="Gill Sans MT"/>
              </a:rPr>
              <a:t>e</a:t>
            </a:r>
            <a:r>
              <a:rPr dirty="0" sz="2500" spc="210">
                <a:latin typeface="Gill Sans MT"/>
                <a:cs typeface="Gill Sans MT"/>
              </a:rPr>
              <a:t>f</a:t>
            </a:r>
            <a:r>
              <a:rPr dirty="0" sz="2500" spc="120">
                <a:latin typeface="Gill Sans MT"/>
                <a:cs typeface="Gill Sans MT"/>
              </a:rPr>
              <a:t>e</a:t>
            </a:r>
            <a:r>
              <a:rPr dirty="0" sz="2500" spc="-145">
                <a:latin typeface="Gill Sans MT"/>
                <a:cs typeface="Gill Sans MT"/>
              </a:rPr>
              <a:t>r</a:t>
            </a:r>
            <a:r>
              <a:rPr dirty="0" sz="2500" spc="-170">
                <a:latin typeface="Gill Sans MT"/>
                <a:cs typeface="Gill Sans MT"/>
              </a:rPr>
              <a:t>r</a:t>
            </a:r>
            <a:r>
              <a:rPr dirty="0" sz="2500" spc="120">
                <a:latin typeface="Gill Sans MT"/>
                <a:cs typeface="Gill Sans MT"/>
              </a:rPr>
              <a:t>e</a:t>
            </a:r>
            <a:r>
              <a:rPr dirty="0" sz="2500" spc="135">
                <a:latin typeface="Gill Sans MT"/>
                <a:cs typeface="Gill Sans MT"/>
              </a:rPr>
              <a:t>d</a:t>
            </a:r>
            <a:r>
              <a:rPr dirty="0" sz="2500" spc="-75">
                <a:latin typeface="Gill Sans MT"/>
                <a:cs typeface="Gill Sans MT"/>
              </a:rPr>
              <a:t> </a:t>
            </a:r>
            <a:r>
              <a:rPr dirty="0" sz="2500" spc="-40">
                <a:latin typeface="Gill Sans MT"/>
                <a:cs typeface="Gill Sans MT"/>
              </a:rPr>
              <a:t>t</a:t>
            </a:r>
            <a:r>
              <a:rPr dirty="0" sz="2500" spc="45">
                <a:latin typeface="Gill Sans MT"/>
                <a:cs typeface="Gill Sans MT"/>
              </a:rPr>
              <a:t>o</a:t>
            </a:r>
            <a:r>
              <a:rPr dirty="0" sz="2500" spc="-80">
                <a:latin typeface="Gill Sans MT"/>
                <a:cs typeface="Gill Sans MT"/>
              </a:rPr>
              <a:t> </a:t>
            </a:r>
            <a:r>
              <a:rPr dirty="0" sz="2500" spc="290">
                <a:latin typeface="Gill Sans MT"/>
                <a:cs typeface="Gill Sans MT"/>
              </a:rPr>
              <a:t>a</a:t>
            </a:r>
            <a:r>
              <a:rPr dirty="0" sz="2500" spc="325">
                <a:latin typeface="Gill Sans MT"/>
                <a:cs typeface="Gill Sans MT"/>
              </a:rPr>
              <a:t>s</a:t>
            </a:r>
            <a:r>
              <a:rPr dirty="0" sz="2500" spc="-75">
                <a:latin typeface="Gill Sans MT"/>
                <a:cs typeface="Gill Sans MT"/>
              </a:rPr>
              <a:t> </a:t>
            </a:r>
            <a:r>
              <a:rPr dirty="0" sz="2500" spc="215">
                <a:latin typeface="Gill Sans MT"/>
                <a:cs typeface="Gill Sans MT"/>
              </a:rPr>
              <a:t>c</a:t>
            </a:r>
            <a:r>
              <a:rPr dirty="0" sz="2500" spc="50">
                <a:latin typeface="Gill Sans MT"/>
                <a:cs typeface="Gill Sans MT"/>
              </a:rPr>
              <a:t>l</a:t>
            </a:r>
            <a:r>
              <a:rPr dirty="0" sz="2500" spc="290">
                <a:latin typeface="Gill Sans MT"/>
                <a:cs typeface="Gill Sans MT"/>
              </a:rPr>
              <a:t>a</a:t>
            </a:r>
            <a:r>
              <a:rPr dirty="0" sz="2500" spc="325">
                <a:latin typeface="Gill Sans MT"/>
                <a:cs typeface="Gill Sans MT"/>
              </a:rPr>
              <a:t>ss</a:t>
            </a:r>
            <a:r>
              <a:rPr dirty="0" sz="2500" spc="50">
                <a:latin typeface="Gill Sans MT"/>
                <a:cs typeface="Gill Sans MT"/>
              </a:rPr>
              <a:t>i</a:t>
            </a:r>
            <a:r>
              <a:rPr dirty="0" sz="2500" spc="130">
                <a:latin typeface="Gill Sans MT"/>
                <a:cs typeface="Gill Sans MT"/>
              </a:rPr>
              <a:t>ﬁ</a:t>
            </a:r>
            <a:r>
              <a:rPr dirty="0" sz="2500" spc="215">
                <a:latin typeface="Gill Sans MT"/>
                <a:cs typeface="Gill Sans MT"/>
              </a:rPr>
              <a:t>c</a:t>
            </a:r>
            <a:r>
              <a:rPr dirty="0" sz="2500" spc="290">
                <a:latin typeface="Gill Sans MT"/>
                <a:cs typeface="Gill Sans MT"/>
              </a:rPr>
              <a:t>a</a:t>
            </a:r>
            <a:r>
              <a:rPr dirty="0" sz="2500" spc="-15">
                <a:latin typeface="Gill Sans MT"/>
                <a:cs typeface="Gill Sans MT"/>
              </a:rPr>
              <a:t>t</a:t>
            </a:r>
            <a:r>
              <a:rPr dirty="0" sz="2500" spc="50">
                <a:latin typeface="Gill Sans MT"/>
                <a:cs typeface="Gill Sans MT"/>
              </a:rPr>
              <a:t>i</a:t>
            </a:r>
            <a:r>
              <a:rPr dirty="0" sz="2500" spc="40">
                <a:latin typeface="Gill Sans MT"/>
                <a:cs typeface="Gill Sans MT"/>
              </a:rPr>
              <a:t>o</a:t>
            </a:r>
            <a:r>
              <a:rPr dirty="0" sz="2500" spc="130">
                <a:latin typeface="Gill Sans MT"/>
                <a:cs typeface="Gill Sans MT"/>
              </a:rPr>
              <a:t>n</a:t>
            </a:r>
            <a:r>
              <a:rPr dirty="0" sz="2500" spc="-75">
                <a:latin typeface="Gill Sans MT"/>
                <a:cs typeface="Gill Sans MT"/>
              </a:rPr>
              <a:t> </a:t>
            </a:r>
            <a:r>
              <a:rPr dirty="0" sz="2500" spc="325">
                <a:latin typeface="Gill Sans MT"/>
                <a:cs typeface="Gill Sans MT"/>
              </a:rPr>
              <a:t>s</a:t>
            </a:r>
            <a:r>
              <a:rPr dirty="0" sz="2500" spc="215">
                <a:latin typeface="Gill Sans MT"/>
                <a:cs typeface="Gill Sans MT"/>
              </a:rPr>
              <a:t>c</a:t>
            </a:r>
            <a:r>
              <a:rPr dirty="0" sz="2500" spc="125">
                <a:latin typeface="Gill Sans MT"/>
                <a:cs typeface="Gill Sans MT"/>
              </a:rPr>
              <a:t>h</a:t>
            </a:r>
            <a:r>
              <a:rPr dirty="0" sz="2500" spc="120">
                <a:latin typeface="Gill Sans MT"/>
                <a:cs typeface="Gill Sans MT"/>
              </a:rPr>
              <a:t>e</a:t>
            </a:r>
            <a:r>
              <a:rPr dirty="0" sz="2500" spc="265">
                <a:latin typeface="Gill Sans MT"/>
                <a:cs typeface="Gill Sans MT"/>
              </a:rPr>
              <a:t>m</a:t>
            </a:r>
            <a:r>
              <a:rPr dirty="0" sz="2500" spc="120">
                <a:latin typeface="Gill Sans MT"/>
                <a:cs typeface="Gill Sans MT"/>
              </a:rPr>
              <a:t>e</a:t>
            </a:r>
            <a:r>
              <a:rPr dirty="0" sz="2500" spc="110">
                <a:latin typeface="Gill Sans MT"/>
                <a:cs typeface="Gill Sans MT"/>
              </a:rPr>
              <a:t>.</a:t>
            </a:r>
            <a:r>
              <a:rPr dirty="0" sz="2500">
                <a:latin typeface="Gill Sans MT"/>
                <a:cs typeface="Gill Sans MT"/>
              </a:rPr>
              <a:t>	</a:t>
            </a:r>
            <a:r>
              <a:rPr dirty="0" sz="2500" spc="290">
                <a:latin typeface="Gill Sans MT"/>
                <a:cs typeface="Gill Sans MT"/>
              </a:rPr>
              <a:t>P</a:t>
            </a:r>
            <a:r>
              <a:rPr dirty="0" sz="2500" spc="40">
                <a:latin typeface="Gill Sans MT"/>
                <a:cs typeface="Gill Sans MT"/>
              </a:rPr>
              <a:t>o</a:t>
            </a:r>
            <a:r>
              <a:rPr dirty="0" sz="2500" spc="155">
                <a:latin typeface="Gill Sans MT"/>
                <a:cs typeface="Gill Sans MT"/>
              </a:rPr>
              <a:t>p</a:t>
            </a:r>
            <a:r>
              <a:rPr dirty="0" sz="2500" spc="130">
                <a:latin typeface="Gill Sans MT"/>
                <a:cs typeface="Gill Sans MT"/>
              </a:rPr>
              <a:t>u</a:t>
            </a:r>
            <a:r>
              <a:rPr dirty="0" sz="2500" spc="50">
                <a:latin typeface="Gill Sans MT"/>
                <a:cs typeface="Gill Sans MT"/>
              </a:rPr>
              <a:t>l</a:t>
            </a:r>
            <a:r>
              <a:rPr dirty="0" sz="2500" spc="290">
                <a:latin typeface="Gill Sans MT"/>
                <a:cs typeface="Gill Sans MT"/>
              </a:rPr>
              <a:t>a</a:t>
            </a:r>
            <a:r>
              <a:rPr dirty="0" sz="2500" spc="-114">
                <a:latin typeface="Gill Sans MT"/>
                <a:cs typeface="Gill Sans MT"/>
              </a:rPr>
              <a:t>r  </a:t>
            </a:r>
            <a:r>
              <a:rPr dirty="0" sz="2500" spc="215">
                <a:latin typeface="Gill Sans MT"/>
                <a:cs typeface="Gill Sans MT"/>
              </a:rPr>
              <a:t>schemes </a:t>
            </a:r>
            <a:r>
              <a:rPr dirty="0" sz="2500" spc="55">
                <a:latin typeface="Gill Sans MT"/>
                <a:cs typeface="Gill Sans MT"/>
              </a:rPr>
              <a:t>: Library </a:t>
            </a:r>
            <a:r>
              <a:rPr dirty="0" sz="2500" spc="140">
                <a:latin typeface="Gill Sans MT"/>
                <a:cs typeface="Gill Sans MT"/>
              </a:rPr>
              <a:t>of </a:t>
            </a:r>
            <a:r>
              <a:rPr dirty="0" sz="2500" spc="100">
                <a:latin typeface="Gill Sans MT"/>
                <a:cs typeface="Gill Sans MT"/>
              </a:rPr>
              <a:t>Congress, </a:t>
            </a:r>
            <a:r>
              <a:rPr dirty="0" sz="2500" spc="35">
                <a:latin typeface="Gill Sans MT"/>
                <a:cs typeface="Gill Sans MT"/>
              </a:rPr>
              <a:t>Dewey </a:t>
            </a:r>
            <a:r>
              <a:rPr dirty="0" sz="2500" spc="110">
                <a:latin typeface="Gill Sans MT"/>
                <a:cs typeface="Gill Sans MT"/>
              </a:rPr>
              <a:t>Decimal  </a:t>
            </a:r>
            <a:r>
              <a:rPr dirty="0" sz="2500" spc="120">
                <a:latin typeface="Gill Sans MT"/>
                <a:cs typeface="Gill Sans MT"/>
              </a:rPr>
              <a:t>Classiﬁcation, </a:t>
            </a:r>
            <a:r>
              <a:rPr dirty="0" sz="2500" spc="85">
                <a:latin typeface="Gill Sans MT"/>
                <a:cs typeface="Gill Sans MT"/>
              </a:rPr>
              <a:t>Universal </a:t>
            </a:r>
            <a:r>
              <a:rPr dirty="0" sz="2500" spc="110">
                <a:latin typeface="Gill Sans MT"/>
                <a:cs typeface="Gill Sans MT"/>
              </a:rPr>
              <a:t>Decimal</a:t>
            </a:r>
            <a:r>
              <a:rPr dirty="0" sz="2500" spc="-434">
                <a:latin typeface="Gill Sans MT"/>
                <a:cs typeface="Gill Sans MT"/>
              </a:rPr>
              <a:t> </a:t>
            </a:r>
            <a:r>
              <a:rPr dirty="0" sz="2500" spc="135">
                <a:latin typeface="Gill Sans MT"/>
                <a:cs typeface="Gill Sans MT"/>
              </a:rPr>
              <a:t>Classiﬁcation</a:t>
            </a:r>
            <a:endParaRPr sz="25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120"/>
              </a:spcBef>
            </a:pPr>
            <a:r>
              <a:rPr dirty="0" spc="65"/>
              <a:t>Key</a:t>
            </a:r>
            <a:r>
              <a:rPr dirty="0" spc="-140"/>
              <a:t> </a:t>
            </a:r>
            <a:r>
              <a:rPr dirty="0" spc="254"/>
              <a:t>components</a:t>
            </a:r>
            <a:r>
              <a:rPr dirty="0" spc="-130"/>
              <a:t> </a:t>
            </a:r>
            <a:r>
              <a:rPr dirty="0" spc="260"/>
              <a:t>of</a:t>
            </a:r>
            <a:r>
              <a:rPr dirty="0" spc="-130"/>
              <a:t> </a:t>
            </a:r>
            <a:r>
              <a:rPr dirty="0" spc="250"/>
              <a:t>ISR</a:t>
            </a:r>
            <a:r>
              <a:rPr dirty="0" spc="-135"/>
              <a:t> </a:t>
            </a:r>
            <a:r>
              <a:rPr dirty="0" spc="155"/>
              <a:t>(3)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76597" y="1919344"/>
            <a:ext cx="7823834" cy="3948429"/>
          </a:xfrm>
          <a:prstGeom prst="rect">
            <a:avLst/>
          </a:prstGeom>
        </p:spPr>
        <p:txBody>
          <a:bodyPr wrap="square" lIns="0" tIns="45720" rIns="0" bIns="0" rtlCol="0" vert="horz">
            <a:spAutoFit/>
          </a:bodyPr>
          <a:lstStyle/>
          <a:p>
            <a:pPr marL="733425" marR="5080" indent="-269240">
              <a:lnSpc>
                <a:spcPts val="2970"/>
              </a:lnSpc>
              <a:spcBef>
                <a:spcPts val="360"/>
              </a:spcBef>
              <a:buChar char="–"/>
              <a:tabLst>
                <a:tab pos="734060" algn="l"/>
              </a:tabLst>
            </a:pPr>
            <a:r>
              <a:rPr dirty="0" sz="2600" spc="70">
                <a:latin typeface="Gill Sans MT"/>
                <a:cs typeface="Gill Sans MT"/>
              </a:rPr>
              <a:t>Library</a:t>
            </a:r>
            <a:r>
              <a:rPr dirty="0" sz="2600" spc="-70">
                <a:latin typeface="Gill Sans MT"/>
                <a:cs typeface="Gill Sans MT"/>
              </a:rPr>
              <a:t> </a:t>
            </a:r>
            <a:r>
              <a:rPr dirty="0" sz="2600" spc="165">
                <a:latin typeface="Gill Sans MT"/>
                <a:cs typeface="Gill Sans MT"/>
              </a:rPr>
              <a:t>of</a:t>
            </a:r>
            <a:r>
              <a:rPr dirty="0" sz="2600" spc="-70">
                <a:latin typeface="Gill Sans MT"/>
                <a:cs typeface="Gill Sans MT"/>
              </a:rPr>
              <a:t> </a:t>
            </a:r>
            <a:r>
              <a:rPr dirty="0" sz="2600" spc="145">
                <a:latin typeface="Gill Sans MT"/>
                <a:cs typeface="Gill Sans MT"/>
              </a:rPr>
              <a:t>Congress</a:t>
            </a:r>
            <a:r>
              <a:rPr dirty="0" sz="2600" spc="-65">
                <a:latin typeface="Gill Sans MT"/>
                <a:cs typeface="Gill Sans MT"/>
              </a:rPr>
              <a:t> </a:t>
            </a:r>
            <a:r>
              <a:rPr dirty="0" sz="2600" spc="430">
                <a:latin typeface="Gill Sans MT"/>
                <a:cs typeface="Gill Sans MT"/>
              </a:rPr>
              <a:t>–</a:t>
            </a:r>
            <a:r>
              <a:rPr dirty="0" sz="2600" spc="-70">
                <a:latin typeface="Gill Sans MT"/>
                <a:cs typeface="Gill Sans MT"/>
              </a:rPr>
              <a:t> </a:t>
            </a:r>
            <a:r>
              <a:rPr dirty="0" sz="2600" spc="145">
                <a:latin typeface="Gill Sans MT"/>
                <a:cs typeface="Gill Sans MT"/>
              </a:rPr>
              <a:t>alphanumeric,</a:t>
            </a:r>
            <a:r>
              <a:rPr dirty="0" sz="2600" spc="-70">
                <a:latin typeface="Gill Sans MT"/>
                <a:cs typeface="Gill Sans MT"/>
              </a:rPr>
              <a:t> </a:t>
            </a:r>
            <a:r>
              <a:rPr dirty="0" sz="2600" spc="145">
                <a:latin typeface="Gill Sans MT"/>
                <a:cs typeface="Gill Sans MT"/>
              </a:rPr>
              <a:t>knowledge  </a:t>
            </a:r>
            <a:r>
              <a:rPr dirty="0" sz="2600" spc="125">
                <a:latin typeface="Gill Sans MT"/>
                <a:cs typeface="Gill Sans MT"/>
              </a:rPr>
              <a:t>divided </a:t>
            </a:r>
            <a:r>
              <a:rPr dirty="0" sz="2600" spc="65">
                <a:latin typeface="Gill Sans MT"/>
                <a:cs typeface="Gill Sans MT"/>
              </a:rPr>
              <a:t>into </a:t>
            </a:r>
            <a:r>
              <a:rPr dirty="0" sz="2600" spc="175">
                <a:latin typeface="Gill Sans MT"/>
                <a:cs typeface="Gill Sans MT"/>
              </a:rPr>
              <a:t>26</a:t>
            </a:r>
            <a:r>
              <a:rPr dirty="0" sz="2600" spc="-420">
                <a:latin typeface="Gill Sans MT"/>
                <a:cs typeface="Gill Sans MT"/>
              </a:rPr>
              <a:t> </a:t>
            </a:r>
            <a:r>
              <a:rPr dirty="0" sz="2600" spc="160">
                <a:latin typeface="Gill Sans MT"/>
                <a:cs typeface="Gill Sans MT"/>
              </a:rPr>
              <a:t>divisions</a:t>
            </a:r>
            <a:endParaRPr sz="2600">
              <a:latin typeface="Gill Sans MT"/>
              <a:cs typeface="Gill Sans MT"/>
            </a:endParaRPr>
          </a:p>
          <a:p>
            <a:pPr marL="733425" marR="42545" indent="-269240">
              <a:lnSpc>
                <a:spcPts val="2970"/>
              </a:lnSpc>
              <a:spcBef>
                <a:spcPts val="250"/>
              </a:spcBef>
              <a:buChar char="–"/>
              <a:tabLst>
                <a:tab pos="734060" algn="l"/>
              </a:tabLst>
            </a:pPr>
            <a:r>
              <a:rPr dirty="0" sz="2600" spc="50">
                <a:latin typeface="Gill Sans MT"/>
                <a:cs typeface="Gill Sans MT"/>
              </a:rPr>
              <a:t>Dewey</a:t>
            </a:r>
            <a:r>
              <a:rPr dirty="0" sz="2600" spc="-70">
                <a:latin typeface="Gill Sans MT"/>
                <a:cs typeface="Gill Sans MT"/>
              </a:rPr>
              <a:t> </a:t>
            </a:r>
            <a:r>
              <a:rPr dirty="0" sz="2600" spc="130">
                <a:latin typeface="Gill Sans MT"/>
                <a:cs typeface="Gill Sans MT"/>
              </a:rPr>
              <a:t>Decimal</a:t>
            </a:r>
            <a:r>
              <a:rPr dirty="0" sz="2600" spc="-65">
                <a:latin typeface="Gill Sans MT"/>
                <a:cs typeface="Gill Sans MT"/>
              </a:rPr>
              <a:t> </a:t>
            </a:r>
            <a:r>
              <a:rPr dirty="0" sz="2600" spc="155">
                <a:latin typeface="Gill Sans MT"/>
                <a:cs typeface="Gill Sans MT"/>
              </a:rPr>
              <a:t>Classiﬁcation</a:t>
            </a:r>
            <a:r>
              <a:rPr dirty="0" sz="2600" spc="-65">
                <a:latin typeface="Gill Sans MT"/>
                <a:cs typeface="Gill Sans MT"/>
              </a:rPr>
              <a:t> </a:t>
            </a:r>
            <a:r>
              <a:rPr dirty="0" sz="2600" spc="430">
                <a:latin typeface="Gill Sans MT"/>
                <a:cs typeface="Gill Sans MT"/>
              </a:rPr>
              <a:t>–</a:t>
            </a:r>
            <a:r>
              <a:rPr dirty="0" sz="2600" spc="-65">
                <a:latin typeface="Gill Sans MT"/>
                <a:cs typeface="Gill Sans MT"/>
              </a:rPr>
              <a:t> </a:t>
            </a:r>
            <a:r>
              <a:rPr dirty="0" sz="2600" spc="130">
                <a:latin typeface="Gill Sans MT"/>
                <a:cs typeface="Gill Sans MT"/>
              </a:rPr>
              <a:t>numeric</a:t>
            </a:r>
            <a:r>
              <a:rPr dirty="0" sz="2600" spc="-65">
                <a:latin typeface="Gill Sans MT"/>
                <a:cs typeface="Gill Sans MT"/>
              </a:rPr>
              <a:t> </a:t>
            </a:r>
            <a:r>
              <a:rPr dirty="0" sz="2600" spc="145">
                <a:latin typeface="Gill Sans MT"/>
                <a:cs typeface="Gill Sans MT"/>
              </a:rPr>
              <a:t>(000</a:t>
            </a:r>
            <a:r>
              <a:rPr dirty="0" sz="2600" spc="-65">
                <a:latin typeface="Gill Sans MT"/>
                <a:cs typeface="Gill Sans MT"/>
              </a:rPr>
              <a:t> </a:t>
            </a:r>
            <a:r>
              <a:rPr dirty="0" sz="2600" spc="430">
                <a:latin typeface="Gill Sans MT"/>
                <a:cs typeface="Gill Sans MT"/>
              </a:rPr>
              <a:t>–  </a:t>
            </a:r>
            <a:r>
              <a:rPr dirty="0" sz="2600" spc="150">
                <a:latin typeface="Gill Sans MT"/>
                <a:cs typeface="Gill Sans MT"/>
              </a:rPr>
              <a:t>999)</a:t>
            </a:r>
            <a:endParaRPr sz="2600">
              <a:latin typeface="Gill Sans MT"/>
              <a:cs typeface="Gill Sans MT"/>
            </a:endParaRPr>
          </a:p>
          <a:p>
            <a:pPr marL="733425" indent="-269875">
              <a:lnSpc>
                <a:spcPct val="100000"/>
              </a:lnSpc>
              <a:spcBef>
                <a:spcPts val="20"/>
              </a:spcBef>
              <a:buChar char="–"/>
              <a:tabLst>
                <a:tab pos="734060" algn="l"/>
              </a:tabLst>
            </a:pPr>
            <a:r>
              <a:rPr dirty="0" sz="2600" spc="105">
                <a:latin typeface="Gill Sans MT"/>
                <a:cs typeface="Gill Sans MT"/>
              </a:rPr>
              <a:t>Universal </a:t>
            </a:r>
            <a:r>
              <a:rPr dirty="0" sz="2600" spc="130">
                <a:latin typeface="Gill Sans MT"/>
                <a:cs typeface="Gill Sans MT"/>
              </a:rPr>
              <a:t>Decimal</a:t>
            </a:r>
            <a:r>
              <a:rPr dirty="0" sz="2600" spc="-254">
                <a:latin typeface="Gill Sans MT"/>
                <a:cs typeface="Gill Sans MT"/>
              </a:rPr>
              <a:t> </a:t>
            </a:r>
            <a:r>
              <a:rPr dirty="0" sz="2600" spc="155">
                <a:latin typeface="Gill Sans MT"/>
                <a:cs typeface="Gill Sans MT"/>
              </a:rPr>
              <a:t>Classiﬁcation</a:t>
            </a:r>
            <a:endParaRPr sz="2600">
              <a:latin typeface="Gill Sans MT"/>
              <a:cs typeface="Gill Sans MT"/>
            </a:endParaRPr>
          </a:p>
          <a:p>
            <a:pPr marL="335280" marR="48260" indent="-323215">
              <a:lnSpc>
                <a:spcPts val="2970"/>
              </a:lnSpc>
              <a:spcBef>
                <a:spcPts val="320"/>
              </a:spcBef>
              <a:buChar char="•"/>
              <a:tabLst>
                <a:tab pos="335280" algn="l"/>
                <a:tab pos="335915" algn="l"/>
              </a:tabLst>
            </a:pPr>
            <a:r>
              <a:rPr dirty="0" sz="2600" spc="105">
                <a:latin typeface="Gill Sans MT"/>
                <a:cs typeface="Gill Sans MT"/>
              </a:rPr>
              <a:t>Index </a:t>
            </a:r>
            <a:r>
              <a:rPr dirty="0" sz="2600" spc="430">
                <a:latin typeface="Gill Sans MT"/>
                <a:cs typeface="Gill Sans MT"/>
              </a:rPr>
              <a:t>– </a:t>
            </a:r>
            <a:r>
              <a:rPr dirty="0" sz="2600" spc="155">
                <a:latin typeface="Gill Sans MT"/>
                <a:cs typeface="Gill Sans MT"/>
              </a:rPr>
              <a:t>series </a:t>
            </a:r>
            <a:r>
              <a:rPr dirty="0" sz="2600" spc="165">
                <a:latin typeface="Gill Sans MT"/>
                <a:cs typeface="Gill Sans MT"/>
              </a:rPr>
              <a:t>of </a:t>
            </a:r>
            <a:r>
              <a:rPr dirty="0" sz="2600" spc="275">
                <a:latin typeface="Gill Sans MT"/>
                <a:cs typeface="Gill Sans MT"/>
              </a:rPr>
              <a:t>access </a:t>
            </a:r>
            <a:r>
              <a:rPr dirty="0" sz="2600" spc="135">
                <a:latin typeface="Gill Sans MT"/>
                <a:cs typeface="Gill Sans MT"/>
              </a:rPr>
              <a:t>points </a:t>
            </a:r>
            <a:r>
              <a:rPr dirty="0" sz="2600" spc="140">
                <a:latin typeface="Gill Sans MT"/>
                <a:cs typeface="Gill Sans MT"/>
              </a:rPr>
              <a:t>which </a:t>
            </a:r>
            <a:r>
              <a:rPr dirty="0" sz="2600" spc="175">
                <a:latin typeface="Gill Sans MT"/>
                <a:cs typeface="Gill Sans MT"/>
              </a:rPr>
              <a:t>lead </a:t>
            </a:r>
            <a:r>
              <a:rPr dirty="0" sz="2600" spc="114">
                <a:latin typeface="Gill Sans MT"/>
                <a:cs typeface="Gill Sans MT"/>
              </a:rPr>
              <a:t>from  </a:t>
            </a:r>
            <a:r>
              <a:rPr dirty="0" sz="2600" spc="120">
                <a:latin typeface="Gill Sans MT"/>
                <a:cs typeface="Gill Sans MT"/>
              </a:rPr>
              <a:t>information</a:t>
            </a:r>
            <a:r>
              <a:rPr dirty="0" sz="2600" spc="-75">
                <a:latin typeface="Gill Sans MT"/>
                <a:cs typeface="Gill Sans MT"/>
              </a:rPr>
              <a:t> </a:t>
            </a:r>
            <a:r>
              <a:rPr dirty="0" sz="2600" spc="114">
                <a:latin typeface="Gill Sans MT"/>
                <a:cs typeface="Gill Sans MT"/>
              </a:rPr>
              <a:t>known</a:t>
            </a:r>
            <a:r>
              <a:rPr dirty="0" sz="2600" spc="-75">
                <a:latin typeface="Gill Sans MT"/>
                <a:cs typeface="Gill Sans MT"/>
              </a:rPr>
              <a:t> </a:t>
            </a:r>
            <a:r>
              <a:rPr dirty="0" sz="2600" spc="15">
                <a:latin typeface="Gill Sans MT"/>
                <a:cs typeface="Gill Sans MT"/>
              </a:rPr>
              <a:t>to</a:t>
            </a:r>
            <a:r>
              <a:rPr dirty="0" sz="2600" spc="-70">
                <a:latin typeface="Gill Sans MT"/>
                <a:cs typeface="Gill Sans MT"/>
              </a:rPr>
              <a:t> </a:t>
            </a:r>
            <a:r>
              <a:rPr dirty="0" sz="2600" spc="130">
                <a:latin typeface="Gill Sans MT"/>
                <a:cs typeface="Gill Sans MT"/>
              </a:rPr>
              <a:t>user</a:t>
            </a:r>
            <a:r>
              <a:rPr dirty="0" sz="2600" spc="-70">
                <a:latin typeface="Gill Sans MT"/>
                <a:cs typeface="Gill Sans MT"/>
              </a:rPr>
              <a:t> </a:t>
            </a:r>
            <a:r>
              <a:rPr dirty="0" sz="2600" spc="15">
                <a:latin typeface="Gill Sans MT"/>
                <a:cs typeface="Gill Sans MT"/>
              </a:rPr>
              <a:t>to</a:t>
            </a:r>
            <a:r>
              <a:rPr dirty="0" sz="2600" spc="-75">
                <a:latin typeface="Gill Sans MT"/>
                <a:cs typeface="Gill Sans MT"/>
              </a:rPr>
              <a:t> </a:t>
            </a:r>
            <a:r>
              <a:rPr dirty="0" sz="2600" spc="135">
                <a:latin typeface="Gill Sans MT"/>
                <a:cs typeface="Gill Sans MT"/>
              </a:rPr>
              <a:t>additional</a:t>
            </a:r>
            <a:r>
              <a:rPr dirty="0" sz="2600" spc="-70">
                <a:latin typeface="Gill Sans MT"/>
                <a:cs typeface="Gill Sans MT"/>
              </a:rPr>
              <a:t> </a:t>
            </a:r>
            <a:r>
              <a:rPr dirty="0" sz="2600" spc="110">
                <a:latin typeface="Gill Sans MT"/>
                <a:cs typeface="Gill Sans MT"/>
              </a:rPr>
              <a:t>previously  </a:t>
            </a:r>
            <a:r>
              <a:rPr dirty="0" sz="2600" spc="125">
                <a:latin typeface="Gill Sans MT"/>
                <a:cs typeface="Gill Sans MT"/>
              </a:rPr>
              <a:t>unknown</a:t>
            </a:r>
            <a:r>
              <a:rPr dirty="0" sz="2600" spc="-80">
                <a:latin typeface="Gill Sans MT"/>
                <a:cs typeface="Gill Sans MT"/>
              </a:rPr>
              <a:t> </a:t>
            </a:r>
            <a:r>
              <a:rPr dirty="0" sz="2600" spc="120">
                <a:latin typeface="Gill Sans MT"/>
                <a:cs typeface="Gill Sans MT"/>
              </a:rPr>
              <a:t>information</a:t>
            </a:r>
            <a:endParaRPr sz="2600">
              <a:latin typeface="Gill Sans MT"/>
              <a:cs typeface="Gill Sans MT"/>
            </a:endParaRPr>
          </a:p>
          <a:p>
            <a:pPr marL="335280" marR="27305" indent="-323215">
              <a:lnSpc>
                <a:spcPts val="2970"/>
              </a:lnSpc>
              <a:spcBef>
                <a:spcPts val="250"/>
              </a:spcBef>
              <a:buChar char="•"/>
              <a:tabLst>
                <a:tab pos="335280" algn="l"/>
                <a:tab pos="335915" algn="l"/>
              </a:tabLst>
            </a:pPr>
            <a:r>
              <a:rPr dirty="0" sz="2600" spc="110">
                <a:latin typeface="Gill Sans MT"/>
                <a:cs typeface="Gill Sans MT"/>
              </a:rPr>
              <a:t>Abstract</a:t>
            </a:r>
            <a:r>
              <a:rPr dirty="0" sz="2600" spc="-85">
                <a:latin typeface="Gill Sans MT"/>
                <a:cs typeface="Gill Sans MT"/>
              </a:rPr>
              <a:t> </a:t>
            </a:r>
            <a:r>
              <a:rPr dirty="0" sz="2600" spc="430">
                <a:latin typeface="Gill Sans MT"/>
                <a:cs typeface="Gill Sans MT"/>
              </a:rPr>
              <a:t>–</a:t>
            </a:r>
            <a:r>
              <a:rPr dirty="0" sz="2600" spc="-85">
                <a:latin typeface="Gill Sans MT"/>
                <a:cs typeface="Gill Sans MT"/>
              </a:rPr>
              <a:t> </a:t>
            </a:r>
            <a:r>
              <a:rPr dirty="0" sz="2600" spc="185">
                <a:latin typeface="Gill Sans MT"/>
                <a:cs typeface="Gill Sans MT"/>
              </a:rPr>
              <a:t>concise</a:t>
            </a:r>
            <a:r>
              <a:rPr dirty="0" sz="2600" spc="-85">
                <a:latin typeface="Gill Sans MT"/>
                <a:cs typeface="Gill Sans MT"/>
              </a:rPr>
              <a:t> </a:t>
            </a:r>
            <a:r>
              <a:rPr dirty="0" sz="2600" spc="215">
                <a:latin typeface="Gill Sans MT"/>
                <a:cs typeface="Gill Sans MT"/>
              </a:rPr>
              <a:t>and</a:t>
            </a:r>
            <a:r>
              <a:rPr dirty="0" sz="2600" spc="-85">
                <a:latin typeface="Gill Sans MT"/>
                <a:cs typeface="Gill Sans MT"/>
              </a:rPr>
              <a:t> </a:t>
            </a:r>
            <a:r>
              <a:rPr dirty="0" sz="2600" spc="155">
                <a:latin typeface="Gill Sans MT"/>
                <a:cs typeface="Gill Sans MT"/>
              </a:rPr>
              <a:t>accurate</a:t>
            </a:r>
            <a:r>
              <a:rPr dirty="0" sz="2600" spc="-85">
                <a:latin typeface="Gill Sans MT"/>
                <a:cs typeface="Gill Sans MT"/>
              </a:rPr>
              <a:t> </a:t>
            </a:r>
            <a:r>
              <a:rPr dirty="0" sz="2600" spc="100">
                <a:latin typeface="Gill Sans MT"/>
                <a:cs typeface="Gill Sans MT"/>
              </a:rPr>
              <a:t>representation</a:t>
            </a:r>
            <a:r>
              <a:rPr dirty="0" sz="2600" spc="-80">
                <a:latin typeface="Gill Sans MT"/>
                <a:cs typeface="Gill Sans MT"/>
              </a:rPr>
              <a:t> </a:t>
            </a:r>
            <a:r>
              <a:rPr dirty="0" sz="2600" spc="165">
                <a:latin typeface="Gill Sans MT"/>
                <a:cs typeface="Gill Sans MT"/>
              </a:rPr>
              <a:t>of  </a:t>
            </a:r>
            <a:r>
              <a:rPr dirty="0" sz="2600" spc="135">
                <a:latin typeface="Gill Sans MT"/>
                <a:cs typeface="Gill Sans MT"/>
              </a:rPr>
              <a:t>contents </a:t>
            </a:r>
            <a:r>
              <a:rPr dirty="0" sz="2600" spc="165">
                <a:latin typeface="Gill Sans MT"/>
                <a:cs typeface="Gill Sans MT"/>
              </a:rPr>
              <a:t>of </a:t>
            </a:r>
            <a:r>
              <a:rPr dirty="0" sz="2600" spc="325">
                <a:latin typeface="Gill Sans MT"/>
                <a:cs typeface="Gill Sans MT"/>
              </a:rPr>
              <a:t>a</a:t>
            </a:r>
            <a:r>
              <a:rPr dirty="0" sz="2600" spc="-530">
                <a:latin typeface="Gill Sans MT"/>
                <a:cs typeface="Gill Sans MT"/>
              </a:rPr>
              <a:t> </a:t>
            </a:r>
            <a:r>
              <a:rPr dirty="0" sz="2600" spc="175">
                <a:latin typeface="Gill Sans MT"/>
                <a:cs typeface="Gill Sans MT"/>
              </a:rPr>
              <a:t>documents</a:t>
            </a:r>
            <a:endParaRPr sz="26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120"/>
              </a:spcBef>
            </a:pPr>
            <a:r>
              <a:rPr dirty="0" spc="65"/>
              <a:t>Key</a:t>
            </a:r>
            <a:r>
              <a:rPr dirty="0" spc="-140"/>
              <a:t> </a:t>
            </a:r>
            <a:r>
              <a:rPr dirty="0" spc="254"/>
              <a:t>components</a:t>
            </a:r>
            <a:r>
              <a:rPr dirty="0" spc="-130"/>
              <a:t> </a:t>
            </a:r>
            <a:r>
              <a:rPr dirty="0" spc="260"/>
              <a:t>of</a:t>
            </a:r>
            <a:r>
              <a:rPr dirty="0" spc="-130"/>
              <a:t> </a:t>
            </a:r>
            <a:r>
              <a:rPr dirty="0" spc="250"/>
              <a:t>ISR</a:t>
            </a:r>
            <a:r>
              <a:rPr dirty="0" spc="-135"/>
              <a:t> </a:t>
            </a:r>
            <a:r>
              <a:rPr dirty="0" spc="155"/>
              <a:t>(4)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99665" y="1722968"/>
            <a:ext cx="8077200" cy="600075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53060" marR="374015" indent="-340995">
              <a:lnSpc>
                <a:spcPct val="118700"/>
              </a:lnSpc>
              <a:spcBef>
                <a:spcPts val="90"/>
              </a:spcBef>
              <a:buChar char="•"/>
              <a:tabLst>
                <a:tab pos="353060" algn="l"/>
                <a:tab pos="353695" algn="l"/>
              </a:tabLst>
            </a:pPr>
            <a:r>
              <a:rPr dirty="0" sz="2750" spc="170">
                <a:latin typeface="Gill Sans MT"/>
                <a:cs typeface="Gill Sans MT"/>
              </a:rPr>
              <a:t>Thesaurus</a:t>
            </a:r>
            <a:r>
              <a:rPr dirty="0" sz="2750" spc="-80">
                <a:latin typeface="Gill Sans MT"/>
                <a:cs typeface="Gill Sans MT"/>
              </a:rPr>
              <a:t> </a:t>
            </a:r>
            <a:r>
              <a:rPr dirty="0" sz="2750" spc="450">
                <a:latin typeface="Gill Sans MT"/>
                <a:cs typeface="Gill Sans MT"/>
              </a:rPr>
              <a:t>–</a:t>
            </a:r>
            <a:r>
              <a:rPr dirty="0" sz="2750" spc="-75">
                <a:latin typeface="Gill Sans MT"/>
                <a:cs typeface="Gill Sans MT"/>
              </a:rPr>
              <a:t> </a:t>
            </a:r>
            <a:r>
              <a:rPr dirty="0" sz="2750" spc="25">
                <a:latin typeface="Gill Sans MT"/>
                <a:cs typeface="Gill Sans MT"/>
              </a:rPr>
              <a:t>work</a:t>
            </a:r>
            <a:r>
              <a:rPr dirty="0" sz="2750" spc="-80">
                <a:latin typeface="Gill Sans MT"/>
                <a:cs typeface="Gill Sans MT"/>
              </a:rPr>
              <a:t> </a:t>
            </a:r>
            <a:r>
              <a:rPr dirty="0" sz="2750" spc="120">
                <a:latin typeface="Gill Sans MT"/>
                <a:cs typeface="Gill Sans MT"/>
              </a:rPr>
              <a:t>that</a:t>
            </a:r>
            <a:r>
              <a:rPr dirty="0" sz="2750" spc="-75">
                <a:latin typeface="Gill Sans MT"/>
                <a:cs typeface="Gill Sans MT"/>
              </a:rPr>
              <a:t> </a:t>
            </a:r>
            <a:r>
              <a:rPr dirty="0" sz="2750" spc="175">
                <a:latin typeface="Gill Sans MT"/>
                <a:cs typeface="Gill Sans MT"/>
              </a:rPr>
              <a:t>contains</a:t>
            </a:r>
            <a:r>
              <a:rPr dirty="0" sz="2750" spc="-80">
                <a:latin typeface="Gill Sans MT"/>
                <a:cs typeface="Gill Sans MT"/>
              </a:rPr>
              <a:t> </a:t>
            </a:r>
            <a:r>
              <a:rPr dirty="0" sz="2750" spc="210">
                <a:latin typeface="Gill Sans MT"/>
                <a:cs typeface="Gill Sans MT"/>
              </a:rPr>
              <a:t>synonyms</a:t>
            </a:r>
            <a:r>
              <a:rPr dirty="0" sz="2750" spc="-75">
                <a:latin typeface="Gill Sans MT"/>
                <a:cs typeface="Gill Sans MT"/>
              </a:rPr>
              <a:t> </a:t>
            </a:r>
            <a:r>
              <a:rPr dirty="0" sz="2750" spc="220">
                <a:latin typeface="Gill Sans MT"/>
                <a:cs typeface="Gill Sans MT"/>
              </a:rPr>
              <a:t>and  </a:t>
            </a:r>
            <a:r>
              <a:rPr dirty="0" sz="2750" spc="200">
                <a:latin typeface="Gill Sans MT"/>
                <a:cs typeface="Gill Sans MT"/>
              </a:rPr>
              <a:t>sometimes</a:t>
            </a:r>
            <a:r>
              <a:rPr dirty="0" sz="2750" spc="-80">
                <a:latin typeface="Gill Sans MT"/>
                <a:cs typeface="Gill Sans MT"/>
              </a:rPr>
              <a:t> </a:t>
            </a:r>
            <a:r>
              <a:rPr dirty="0" sz="2750" spc="185">
                <a:latin typeface="Gill Sans MT"/>
                <a:cs typeface="Gill Sans MT"/>
              </a:rPr>
              <a:t>antonyms</a:t>
            </a:r>
            <a:endParaRPr sz="2750">
              <a:latin typeface="Gill Sans MT"/>
              <a:cs typeface="Gill Sans MT"/>
            </a:endParaRPr>
          </a:p>
          <a:p>
            <a:pPr marL="353060" marR="725805" indent="-340995">
              <a:lnSpc>
                <a:spcPct val="118700"/>
              </a:lnSpc>
              <a:spcBef>
                <a:spcPts val="15"/>
              </a:spcBef>
              <a:buChar char="•"/>
              <a:tabLst>
                <a:tab pos="353060" algn="l"/>
                <a:tab pos="353695" algn="l"/>
              </a:tabLst>
            </a:pPr>
            <a:r>
              <a:rPr dirty="0" sz="2750" spc="150">
                <a:latin typeface="Gill Sans MT"/>
                <a:cs typeface="Gill Sans MT"/>
              </a:rPr>
              <a:t>Designed </a:t>
            </a:r>
            <a:r>
              <a:rPr dirty="0" sz="2750" spc="60">
                <a:latin typeface="Gill Sans MT"/>
                <a:cs typeface="Gill Sans MT"/>
              </a:rPr>
              <a:t>for </a:t>
            </a:r>
            <a:r>
              <a:rPr dirty="0" sz="2750" spc="120">
                <a:latin typeface="Gill Sans MT"/>
                <a:cs typeface="Gill Sans MT"/>
              </a:rPr>
              <a:t>information </a:t>
            </a:r>
            <a:r>
              <a:rPr dirty="0" sz="2750" spc="50">
                <a:latin typeface="Gill Sans MT"/>
                <a:cs typeface="Gill Sans MT"/>
              </a:rPr>
              <a:t>retrieval; </a:t>
            </a:r>
            <a:r>
              <a:rPr dirty="0" sz="2750" spc="110">
                <a:latin typeface="Gill Sans MT"/>
                <a:cs typeface="Gill Sans MT"/>
              </a:rPr>
              <a:t>type </a:t>
            </a:r>
            <a:r>
              <a:rPr dirty="0" sz="2750" spc="170">
                <a:latin typeface="Gill Sans MT"/>
                <a:cs typeface="Gill Sans MT"/>
              </a:rPr>
              <a:t>of  </a:t>
            </a:r>
            <a:r>
              <a:rPr dirty="0" sz="2750" spc="80">
                <a:latin typeface="Gill Sans MT"/>
                <a:cs typeface="Gill Sans MT"/>
              </a:rPr>
              <a:t>controlled</a:t>
            </a:r>
            <a:r>
              <a:rPr dirty="0" sz="2750" spc="-80">
                <a:latin typeface="Gill Sans MT"/>
                <a:cs typeface="Gill Sans MT"/>
              </a:rPr>
              <a:t> </a:t>
            </a:r>
            <a:r>
              <a:rPr dirty="0" sz="2750" spc="150">
                <a:latin typeface="Gill Sans MT"/>
                <a:cs typeface="Gill Sans MT"/>
              </a:rPr>
              <a:t>vocabulary</a:t>
            </a:r>
            <a:r>
              <a:rPr dirty="0" sz="2750" spc="-80">
                <a:latin typeface="Gill Sans MT"/>
                <a:cs typeface="Gill Sans MT"/>
              </a:rPr>
              <a:t> </a:t>
            </a:r>
            <a:r>
              <a:rPr dirty="0" sz="2750" spc="60">
                <a:latin typeface="Gill Sans MT"/>
                <a:cs typeface="Gill Sans MT"/>
              </a:rPr>
              <a:t>for</a:t>
            </a:r>
            <a:r>
              <a:rPr dirty="0" sz="2750" spc="-85">
                <a:latin typeface="Gill Sans MT"/>
                <a:cs typeface="Gill Sans MT"/>
              </a:rPr>
              <a:t> </a:t>
            </a:r>
            <a:r>
              <a:rPr dirty="0" sz="2750" spc="145">
                <a:latin typeface="Gill Sans MT"/>
                <a:cs typeface="Gill Sans MT"/>
              </a:rPr>
              <a:t>indexing</a:t>
            </a:r>
            <a:r>
              <a:rPr dirty="0" sz="2750" spc="-75">
                <a:latin typeface="Gill Sans MT"/>
                <a:cs typeface="Gill Sans MT"/>
              </a:rPr>
              <a:t> </a:t>
            </a:r>
            <a:r>
              <a:rPr dirty="0" sz="2750" spc="-45">
                <a:latin typeface="Gill Sans MT"/>
                <a:cs typeface="Gill Sans MT"/>
              </a:rPr>
              <a:t>or</a:t>
            </a:r>
            <a:r>
              <a:rPr dirty="0" sz="2750" spc="-85">
                <a:latin typeface="Gill Sans MT"/>
                <a:cs typeface="Gill Sans MT"/>
              </a:rPr>
              <a:t> </a:t>
            </a:r>
            <a:r>
              <a:rPr dirty="0" sz="2750" spc="245">
                <a:latin typeface="Gill Sans MT"/>
                <a:cs typeface="Gill Sans MT"/>
              </a:rPr>
              <a:t>tagging  </a:t>
            </a:r>
            <a:r>
              <a:rPr dirty="0" sz="2750" spc="165">
                <a:latin typeface="Gill Sans MT"/>
                <a:cs typeface="Gill Sans MT"/>
              </a:rPr>
              <a:t>purposes</a:t>
            </a:r>
            <a:endParaRPr sz="2750">
              <a:latin typeface="Gill Sans MT"/>
              <a:cs typeface="Gill Sans MT"/>
            </a:endParaRPr>
          </a:p>
          <a:p>
            <a:pPr algn="just" marL="353060" marR="169545" indent="-340995">
              <a:lnSpc>
                <a:spcPct val="118700"/>
              </a:lnSpc>
              <a:spcBef>
                <a:spcPts val="20"/>
              </a:spcBef>
              <a:buChar char="•"/>
              <a:tabLst>
                <a:tab pos="353695" algn="l"/>
              </a:tabLst>
            </a:pPr>
            <a:r>
              <a:rPr dirty="0" sz="2750" spc="120">
                <a:latin typeface="Gill Sans MT"/>
                <a:cs typeface="Gill Sans MT"/>
              </a:rPr>
              <a:t>Information</a:t>
            </a:r>
            <a:r>
              <a:rPr dirty="0" sz="2750" spc="-70">
                <a:latin typeface="Gill Sans MT"/>
                <a:cs typeface="Gill Sans MT"/>
              </a:rPr>
              <a:t> </a:t>
            </a:r>
            <a:r>
              <a:rPr dirty="0" sz="2750" spc="60">
                <a:latin typeface="Gill Sans MT"/>
                <a:cs typeface="Gill Sans MT"/>
              </a:rPr>
              <a:t>retrieval</a:t>
            </a:r>
            <a:r>
              <a:rPr dirty="0" sz="2750" spc="-65">
                <a:latin typeface="Gill Sans MT"/>
                <a:cs typeface="Gill Sans MT"/>
              </a:rPr>
              <a:t> </a:t>
            </a:r>
            <a:r>
              <a:rPr dirty="0" sz="2750" spc="135">
                <a:latin typeface="Gill Sans MT"/>
                <a:cs typeface="Gill Sans MT"/>
              </a:rPr>
              <a:t>thesauri</a:t>
            </a:r>
            <a:r>
              <a:rPr dirty="0" sz="2750" spc="-65">
                <a:latin typeface="Gill Sans MT"/>
                <a:cs typeface="Gill Sans MT"/>
              </a:rPr>
              <a:t> </a:t>
            </a:r>
            <a:r>
              <a:rPr dirty="0" sz="2750" spc="135">
                <a:latin typeface="Gill Sans MT"/>
                <a:cs typeface="Gill Sans MT"/>
              </a:rPr>
              <a:t>formally</a:t>
            </a:r>
            <a:r>
              <a:rPr dirty="0" sz="2750" spc="-70">
                <a:latin typeface="Gill Sans MT"/>
                <a:cs typeface="Gill Sans MT"/>
              </a:rPr>
              <a:t> </a:t>
            </a:r>
            <a:r>
              <a:rPr dirty="0" sz="2750" spc="150">
                <a:latin typeface="Gill Sans MT"/>
                <a:cs typeface="Gill Sans MT"/>
              </a:rPr>
              <a:t>organized  </a:t>
            </a:r>
            <a:r>
              <a:rPr dirty="0" sz="2750" spc="220">
                <a:latin typeface="Gill Sans MT"/>
                <a:cs typeface="Gill Sans MT"/>
              </a:rPr>
              <a:t>so</a:t>
            </a:r>
            <a:r>
              <a:rPr dirty="0" sz="2750" spc="-85">
                <a:latin typeface="Gill Sans MT"/>
                <a:cs typeface="Gill Sans MT"/>
              </a:rPr>
              <a:t> </a:t>
            </a:r>
            <a:r>
              <a:rPr dirty="0" sz="2750" spc="120">
                <a:latin typeface="Gill Sans MT"/>
                <a:cs typeface="Gill Sans MT"/>
              </a:rPr>
              <a:t>that</a:t>
            </a:r>
            <a:r>
              <a:rPr dirty="0" sz="2750" spc="-75">
                <a:latin typeface="Gill Sans MT"/>
                <a:cs typeface="Gill Sans MT"/>
              </a:rPr>
              <a:t> </a:t>
            </a:r>
            <a:r>
              <a:rPr dirty="0" sz="2750" spc="150">
                <a:latin typeface="Gill Sans MT"/>
                <a:cs typeface="Gill Sans MT"/>
              </a:rPr>
              <a:t>existing</a:t>
            </a:r>
            <a:r>
              <a:rPr dirty="0" sz="2750" spc="-75">
                <a:latin typeface="Gill Sans MT"/>
                <a:cs typeface="Gill Sans MT"/>
              </a:rPr>
              <a:t> </a:t>
            </a:r>
            <a:r>
              <a:rPr dirty="0" sz="2750" spc="140">
                <a:latin typeface="Gill Sans MT"/>
                <a:cs typeface="Gill Sans MT"/>
              </a:rPr>
              <a:t>relationships</a:t>
            </a:r>
            <a:r>
              <a:rPr dirty="0" sz="2750" spc="-75">
                <a:latin typeface="Gill Sans MT"/>
                <a:cs typeface="Gill Sans MT"/>
              </a:rPr>
              <a:t> </a:t>
            </a:r>
            <a:r>
              <a:rPr dirty="0" sz="2750" spc="130">
                <a:latin typeface="Gill Sans MT"/>
                <a:cs typeface="Gill Sans MT"/>
              </a:rPr>
              <a:t>between</a:t>
            </a:r>
            <a:r>
              <a:rPr dirty="0" sz="2750" spc="-75">
                <a:latin typeface="Gill Sans MT"/>
                <a:cs typeface="Gill Sans MT"/>
              </a:rPr>
              <a:t> </a:t>
            </a:r>
            <a:r>
              <a:rPr dirty="0" sz="2750" spc="175">
                <a:latin typeface="Gill Sans MT"/>
                <a:cs typeface="Gill Sans MT"/>
              </a:rPr>
              <a:t>concepts  </a:t>
            </a:r>
            <a:r>
              <a:rPr dirty="0" sz="2750" spc="245">
                <a:latin typeface="Gill Sans MT"/>
                <a:cs typeface="Gill Sans MT"/>
              </a:rPr>
              <a:t>made</a:t>
            </a:r>
            <a:r>
              <a:rPr dirty="0" sz="2750" spc="-80">
                <a:latin typeface="Gill Sans MT"/>
                <a:cs typeface="Gill Sans MT"/>
              </a:rPr>
              <a:t> </a:t>
            </a:r>
            <a:r>
              <a:rPr dirty="0" sz="2750" spc="100">
                <a:latin typeface="Gill Sans MT"/>
                <a:cs typeface="Gill Sans MT"/>
              </a:rPr>
              <a:t>explicit</a:t>
            </a:r>
            <a:endParaRPr sz="2750">
              <a:latin typeface="Gill Sans MT"/>
              <a:cs typeface="Gill Sans MT"/>
            </a:endParaRPr>
          </a:p>
          <a:p>
            <a:pPr marL="353060" marR="5080" indent="-340995">
              <a:lnSpc>
                <a:spcPct val="118700"/>
              </a:lnSpc>
              <a:spcBef>
                <a:spcPts val="15"/>
              </a:spcBef>
              <a:buChar char="•"/>
              <a:tabLst>
                <a:tab pos="353060" algn="l"/>
                <a:tab pos="353695" algn="l"/>
              </a:tabLst>
            </a:pPr>
            <a:r>
              <a:rPr dirty="0" sz="2750" spc="5">
                <a:latin typeface="Gill Sans MT"/>
                <a:cs typeface="Gill Sans MT"/>
              </a:rPr>
              <a:t>Directory </a:t>
            </a:r>
            <a:r>
              <a:rPr dirty="0" sz="2750" spc="450">
                <a:latin typeface="Gill Sans MT"/>
                <a:cs typeface="Gill Sans MT"/>
              </a:rPr>
              <a:t>– </a:t>
            </a:r>
            <a:r>
              <a:rPr dirty="0" sz="2750" spc="125">
                <a:latin typeface="Gill Sans MT"/>
                <a:cs typeface="Gill Sans MT"/>
              </a:rPr>
              <a:t>list </a:t>
            </a:r>
            <a:r>
              <a:rPr dirty="0" sz="2750" spc="170">
                <a:latin typeface="Gill Sans MT"/>
                <a:cs typeface="Gill Sans MT"/>
              </a:rPr>
              <a:t>of </a:t>
            </a:r>
            <a:r>
              <a:rPr dirty="0" sz="2750" spc="165">
                <a:latin typeface="Gill Sans MT"/>
                <a:cs typeface="Gill Sans MT"/>
              </a:rPr>
              <a:t>persons </a:t>
            </a:r>
            <a:r>
              <a:rPr dirty="0" sz="2750" spc="-45">
                <a:latin typeface="Gill Sans MT"/>
                <a:cs typeface="Gill Sans MT"/>
              </a:rPr>
              <a:t>or </a:t>
            </a:r>
            <a:r>
              <a:rPr dirty="0" sz="2750" spc="160">
                <a:latin typeface="Gill Sans MT"/>
                <a:cs typeface="Gill Sans MT"/>
              </a:rPr>
              <a:t>organizations  </a:t>
            </a:r>
            <a:r>
              <a:rPr dirty="0" sz="2750" spc="180">
                <a:latin typeface="Gill Sans MT"/>
                <a:cs typeface="Gill Sans MT"/>
              </a:rPr>
              <a:t>systematically</a:t>
            </a:r>
            <a:r>
              <a:rPr dirty="0" sz="2750" spc="-60">
                <a:latin typeface="Gill Sans MT"/>
                <a:cs typeface="Gill Sans MT"/>
              </a:rPr>
              <a:t> </a:t>
            </a:r>
            <a:r>
              <a:rPr dirty="0" sz="2750" spc="145">
                <a:latin typeface="Gill Sans MT"/>
                <a:cs typeface="Gill Sans MT"/>
              </a:rPr>
              <a:t>arranged</a:t>
            </a:r>
            <a:r>
              <a:rPr dirty="0" sz="2750" spc="-55">
                <a:latin typeface="Gill Sans MT"/>
                <a:cs typeface="Gill Sans MT"/>
              </a:rPr>
              <a:t> </a:t>
            </a:r>
            <a:r>
              <a:rPr dirty="0" sz="2750" spc="180">
                <a:latin typeface="Gill Sans MT"/>
                <a:cs typeface="Gill Sans MT"/>
              </a:rPr>
              <a:t>usually</a:t>
            </a:r>
            <a:r>
              <a:rPr dirty="0" sz="2750" spc="-55">
                <a:latin typeface="Gill Sans MT"/>
                <a:cs typeface="Gill Sans MT"/>
              </a:rPr>
              <a:t> </a:t>
            </a:r>
            <a:r>
              <a:rPr dirty="0" sz="2750" spc="114">
                <a:latin typeface="Gill Sans MT"/>
                <a:cs typeface="Gill Sans MT"/>
              </a:rPr>
              <a:t>in</a:t>
            </a:r>
            <a:r>
              <a:rPr dirty="0" sz="2750" spc="-55">
                <a:latin typeface="Gill Sans MT"/>
                <a:cs typeface="Gill Sans MT"/>
              </a:rPr>
              <a:t> </a:t>
            </a:r>
            <a:r>
              <a:rPr dirty="0" sz="2750" spc="175">
                <a:latin typeface="Gill Sans MT"/>
                <a:cs typeface="Gill Sans MT"/>
              </a:rPr>
              <a:t>alphabetical</a:t>
            </a:r>
            <a:r>
              <a:rPr dirty="0" sz="2750" spc="-55">
                <a:latin typeface="Gill Sans MT"/>
                <a:cs typeface="Gill Sans MT"/>
              </a:rPr>
              <a:t> </a:t>
            </a:r>
            <a:r>
              <a:rPr dirty="0" sz="2750" spc="-45">
                <a:latin typeface="Gill Sans MT"/>
                <a:cs typeface="Gill Sans MT"/>
              </a:rPr>
              <a:t>or  </a:t>
            </a:r>
            <a:r>
              <a:rPr dirty="0" sz="2750" spc="215">
                <a:latin typeface="Gill Sans MT"/>
                <a:cs typeface="Gill Sans MT"/>
              </a:rPr>
              <a:t>classiﬁed </a:t>
            </a:r>
            <a:r>
              <a:rPr dirty="0" sz="2750" spc="10">
                <a:latin typeface="Gill Sans MT"/>
                <a:cs typeface="Gill Sans MT"/>
              </a:rPr>
              <a:t>order </a:t>
            </a:r>
            <a:r>
              <a:rPr dirty="0" sz="2750" spc="200">
                <a:latin typeface="Gill Sans MT"/>
                <a:cs typeface="Gill Sans MT"/>
              </a:rPr>
              <a:t>giving </a:t>
            </a:r>
            <a:r>
              <a:rPr dirty="0" sz="2750" spc="185">
                <a:latin typeface="Gill Sans MT"/>
                <a:cs typeface="Gill Sans MT"/>
              </a:rPr>
              <a:t>addresses, </a:t>
            </a:r>
            <a:r>
              <a:rPr dirty="0" sz="2750" spc="155">
                <a:latin typeface="Gill Sans MT"/>
                <a:cs typeface="Gill Sans MT"/>
              </a:rPr>
              <a:t>afﬁliations, </a:t>
            </a:r>
            <a:r>
              <a:rPr dirty="0" sz="2750" spc="60">
                <a:latin typeface="Gill Sans MT"/>
                <a:cs typeface="Gill Sans MT"/>
              </a:rPr>
              <a:t>for  </a:t>
            </a:r>
            <a:r>
              <a:rPr dirty="0" sz="2750" spc="145">
                <a:latin typeface="Gill Sans MT"/>
                <a:cs typeface="Gill Sans MT"/>
              </a:rPr>
              <a:t>individuals,</a:t>
            </a:r>
            <a:r>
              <a:rPr dirty="0" sz="2750" spc="-75">
                <a:latin typeface="Gill Sans MT"/>
                <a:cs typeface="Gill Sans MT"/>
              </a:rPr>
              <a:t> </a:t>
            </a:r>
            <a:r>
              <a:rPr dirty="0" sz="2750" spc="220">
                <a:latin typeface="Gill Sans MT"/>
                <a:cs typeface="Gill Sans MT"/>
              </a:rPr>
              <a:t>and</a:t>
            </a:r>
            <a:r>
              <a:rPr dirty="0" sz="2750" spc="-75">
                <a:latin typeface="Gill Sans MT"/>
                <a:cs typeface="Gill Sans MT"/>
              </a:rPr>
              <a:t> </a:t>
            </a:r>
            <a:r>
              <a:rPr dirty="0" sz="2750" spc="165">
                <a:latin typeface="Gill Sans MT"/>
                <a:cs typeface="Gill Sans MT"/>
              </a:rPr>
              <a:t>address,</a:t>
            </a:r>
            <a:r>
              <a:rPr dirty="0" sz="2750" spc="-75">
                <a:latin typeface="Gill Sans MT"/>
                <a:cs typeface="Gill Sans MT"/>
              </a:rPr>
              <a:t> </a:t>
            </a:r>
            <a:r>
              <a:rPr dirty="0" sz="2750" spc="130">
                <a:latin typeface="Gill Sans MT"/>
                <a:cs typeface="Gill Sans MT"/>
              </a:rPr>
              <a:t>ofﬁcers,</a:t>
            </a:r>
            <a:r>
              <a:rPr dirty="0" sz="2750" spc="-70">
                <a:latin typeface="Gill Sans MT"/>
                <a:cs typeface="Gill Sans MT"/>
              </a:rPr>
              <a:t> </a:t>
            </a:r>
            <a:r>
              <a:rPr dirty="0" sz="2750" spc="165">
                <a:latin typeface="Gill Sans MT"/>
                <a:cs typeface="Gill Sans MT"/>
              </a:rPr>
              <a:t>functions</a:t>
            </a:r>
            <a:r>
              <a:rPr dirty="0" sz="2750" spc="-75">
                <a:latin typeface="Gill Sans MT"/>
                <a:cs typeface="Gill Sans MT"/>
              </a:rPr>
              <a:t> </a:t>
            </a:r>
            <a:r>
              <a:rPr dirty="0" sz="2750" spc="220">
                <a:latin typeface="Gill Sans MT"/>
                <a:cs typeface="Gill Sans MT"/>
              </a:rPr>
              <a:t>and</a:t>
            </a:r>
            <a:endParaRPr sz="275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120"/>
              </a:spcBef>
            </a:pPr>
            <a:r>
              <a:rPr dirty="0" spc="65"/>
              <a:t>Key</a:t>
            </a:r>
            <a:r>
              <a:rPr dirty="0" spc="-140"/>
              <a:t> </a:t>
            </a:r>
            <a:r>
              <a:rPr dirty="0" spc="254"/>
              <a:t>components</a:t>
            </a:r>
            <a:r>
              <a:rPr dirty="0" spc="-130"/>
              <a:t> </a:t>
            </a:r>
            <a:r>
              <a:rPr dirty="0" spc="260"/>
              <a:t>of</a:t>
            </a:r>
            <a:r>
              <a:rPr dirty="0" spc="-130"/>
              <a:t> </a:t>
            </a:r>
            <a:r>
              <a:rPr dirty="0" spc="250"/>
              <a:t>ISR</a:t>
            </a:r>
            <a:r>
              <a:rPr dirty="0" spc="-135"/>
              <a:t> </a:t>
            </a:r>
            <a:r>
              <a:rPr dirty="0" spc="155"/>
              <a:t>(5)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58923" y="1894653"/>
            <a:ext cx="7943215" cy="201739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53060" marR="619125" indent="-340995">
              <a:lnSpc>
                <a:spcPct val="118700"/>
              </a:lnSpc>
              <a:spcBef>
                <a:spcPts val="90"/>
              </a:spcBef>
              <a:buChar char="•"/>
              <a:tabLst>
                <a:tab pos="353060" algn="l"/>
                <a:tab pos="353695" algn="l"/>
              </a:tabLst>
            </a:pPr>
            <a:r>
              <a:rPr dirty="0" sz="2750" spc="50">
                <a:latin typeface="Gill Sans MT"/>
                <a:cs typeface="Gill Sans MT"/>
              </a:rPr>
              <a:t>Today,</a:t>
            </a:r>
            <a:r>
              <a:rPr dirty="0" sz="2750" spc="-80">
                <a:latin typeface="Gill Sans MT"/>
                <a:cs typeface="Gill Sans MT"/>
              </a:rPr>
              <a:t> </a:t>
            </a:r>
            <a:r>
              <a:rPr dirty="0" sz="2750" spc="160">
                <a:latin typeface="Gill Sans MT"/>
                <a:cs typeface="Gill Sans MT"/>
              </a:rPr>
              <a:t>all</a:t>
            </a:r>
            <a:r>
              <a:rPr dirty="0" sz="2750" spc="-75">
                <a:latin typeface="Gill Sans MT"/>
                <a:cs typeface="Gill Sans MT"/>
              </a:rPr>
              <a:t> </a:t>
            </a:r>
            <a:r>
              <a:rPr dirty="0" sz="2750" spc="229">
                <a:latin typeface="Gill Sans MT"/>
                <a:cs typeface="Gill Sans MT"/>
              </a:rPr>
              <a:t>manual</a:t>
            </a:r>
            <a:r>
              <a:rPr dirty="0" sz="2750" spc="-80">
                <a:latin typeface="Gill Sans MT"/>
                <a:cs typeface="Gill Sans MT"/>
              </a:rPr>
              <a:t> </a:t>
            </a:r>
            <a:r>
              <a:rPr dirty="0" sz="2750" spc="105">
                <a:latin typeface="Gill Sans MT"/>
                <a:cs typeface="Gill Sans MT"/>
              </a:rPr>
              <a:t>tools</a:t>
            </a:r>
            <a:r>
              <a:rPr dirty="0" sz="2750" spc="-75">
                <a:latin typeface="Gill Sans MT"/>
                <a:cs typeface="Gill Sans MT"/>
              </a:rPr>
              <a:t> </a:t>
            </a:r>
            <a:r>
              <a:rPr dirty="0" sz="2750" spc="185">
                <a:latin typeface="Gill Sans MT"/>
                <a:cs typeface="Gill Sans MT"/>
              </a:rPr>
              <a:t>available</a:t>
            </a:r>
            <a:r>
              <a:rPr dirty="0" sz="2750" spc="-80">
                <a:latin typeface="Gill Sans MT"/>
                <a:cs typeface="Gill Sans MT"/>
              </a:rPr>
              <a:t> </a:t>
            </a:r>
            <a:r>
              <a:rPr dirty="0" sz="2750" spc="114">
                <a:latin typeface="Gill Sans MT"/>
                <a:cs typeface="Gill Sans MT"/>
              </a:rPr>
              <a:t>in</a:t>
            </a:r>
            <a:r>
              <a:rPr dirty="0" sz="2750" spc="-75">
                <a:latin typeface="Gill Sans MT"/>
                <a:cs typeface="Gill Sans MT"/>
              </a:rPr>
              <a:t> </a:t>
            </a:r>
            <a:r>
              <a:rPr dirty="0" sz="2750" spc="165">
                <a:latin typeface="Gill Sans MT"/>
                <a:cs typeface="Gill Sans MT"/>
              </a:rPr>
              <a:t>machine-  </a:t>
            </a:r>
            <a:r>
              <a:rPr dirty="0" sz="2750" spc="155">
                <a:latin typeface="Gill Sans MT"/>
                <a:cs typeface="Gill Sans MT"/>
              </a:rPr>
              <a:t>readable</a:t>
            </a:r>
            <a:r>
              <a:rPr dirty="0" sz="2750" spc="-80">
                <a:latin typeface="Gill Sans MT"/>
                <a:cs typeface="Gill Sans MT"/>
              </a:rPr>
              <a:t> </a:t>
            </a:r>
            <a:r>
              <a:rPr dirty="0" sz="2750" spc="135">
                <a:latin typeface="Gill Sans MT"/>
                <a:cs typeface="Gill Sans MT"/>
              </a:rPr>
              <a:t>format.</a:t>
            </a:r>
            <a:endParaRPr sz="2750">
              <a:latin typeface="Gill Sans MT"/>
              <a:cs typeface="Gill Sans MT"/>
            </a:endParaRPr>
          </a:p>
          <a:p>
            <a:pPr marL="353060" marR="5080" indent="-340995">
              <a:lnSpc>
                <a:spcPct val="118700"/>
              </a:lnSpc>
              <a:spcBef>
                <a:spcPts val="20"/>
              </a:spcBef>
              <a:buChar char="•"/>
              <a:tabLst>
                <a:tab pos="353060" algn="l"/>
                <a:tab pos="353695" algn="l"/>
              </a:tabLst>
            </a:pPr>
            <a:r>
              <a:rPr dirty="0" sz="2750" spc="45">
                <a:latin typeface="Gill Sans MT"/>
                <a:cs typeface="Gill Sans MT"/>
              </a:rPr>
              <a:t>Online</a:t>
            </a:r>
            <a:r>
              <a:rPr dirty="0" sz="2750" spc="-80">
                <a:latin typeface="Gill Sans MT"/>
                <a:cs typeface="Gill Sans MT"/>
              </a:rPr>
              <a:t> </a:t>
            </a:r>
            <a:r>
              <a:rPr dirty="0" sz="2750" spc="210">
                <a:latin typeface="Gill Sans MT"/>
                <a:cs typeface="Gill Sans MT"/>
              </a:rPr>
              <a:t>catalogues</a:t>
            </a:r>
            <a:r>
              <a:rPr dirty="0" sz="2750" spc="-75">
                <a:latin typeface="Gill Sans MT"/>
                <a:cs typeface="Gill Sans MT"/>
              </a:rPr>
              <a:t> </a:t>
            </a:r>
            <a:r>
              <a:rPr dirty="0" sz="2750" spc="-50">
                <a:latin typeface="Gill Sans MT"/>
                <a:cs typeface="Gill Sans MT"/>
              </a:rPr>
              <a:t>(OPAC),</a:t>
            </a:r>
            <a:r>
              <a:rPr dirty="0" sz="2750" spc="-75">
                <a:latin typeface="Gill Sans MT"/>
                <a:cs typeface="Gill Sans MT"/>
              </a:rPr>
              <a:t> </a:t>
            </a:r>
            <a:r>
              <a:rPr dirty="0" sz="2750" spc="140">
                <a:latin typeface="Gill Sans MT"/>
                <a:cs typeface="Gill Sans MT"/>
              </a:rPr>
              <a:t>bibliographic</a:t>
            </a:r>
            <a:r>
              <a:rPr dirty="0" sz="2750" spc="-80">
                <a:latin typeface="Gill Sans MT"/>
                <a:cs typeface="Gill Sans MT"/>
              </a:rPr>
              <a:t> </a:t>
            </a:r>
            <a:r>
              <a:rPr dirty="0" sz="2750" spc="220">
                <a:latin typeface="Gill Sans MT"/>
                <a:cs typeface="Gill Sans MT"/>
              </a:rPr>
              <a:t>and</a:t>
            </a:r>
            <a:r>
              <a:rPr dirty="0" sz="2750" spc="-75">
                <a:latin typeface="Gill Sans MT"/>
                <a:cs typeface="Gill Sans MT"/>
              </a:rPr>
              <a:t> </a:t>
            </a:r>
            <a:r>
              <a:rPr dirty="0" sz="2750" spc="125">
                <a:latin typeface="Gill Sans MT"/>
                <a:cs typeface="Gill Sans MT"/>
              </a:rPr>
              <a:t>non  </a:t>
            </a:r>
            <a:r>
              <a:rPr dirty="0" sz="2750" spc="140">
                <a:latin typeface="Gill Sans MT"/>
                <a:cs typeface="Gill Sans MT"/>
              </a:rPr>
              <a:t>bibliographic</a:t>
            </a:r>
            <a:r>
              <a:rPr dirty="0" sz="2750" spc="-80">
                <a:latin typeface="Gill Sans MT"/>
                <a:cs typeface="Gill Sans MT"/>
              </a:rPr>
              <a:t> </a:t>
            </a:r>
            <a:r>
              <a:rPr dirty="0" sz="2750" spc="240">
                <a:latin typeface="Gill Sans MT"/>
                <a:cs typeface="Gill Sans MT"/>
              </a:rPr>
              <a:t>databases.</a:t>
            </a:r>
            <a:endParaRPr sz="275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120"/>
              </a:spcBef>
            </a:pPr>
            <a:r>
              <a:rPr dirty="0" spc="65"/>
              <a:t>Key</a:t>
            </a:r>
            <a:r>
              <a:rPr dirty="0" spc="-140"/>
              <a:t> </a:t>
            </a:r>
            <a:r>
              <a:rPr dirty="0" spc="254"/>
              <a:t>components</a:t>
            </a:r>
            <a:r>
              <a:rPr dirty="0" spc="-130"/>
              <a:t> </a:t>
            </a:r>
            <a:r>
              <a:rPr dirty="0" spc="260"/>
              <a:t>of</a:t>
            </a:r>
            <a:r>
              <a:rPr dirty="0" spc="-130"/>
              <a:t> </a:t>
            </a:r>
            <a:r>
              <a:rPr dirty="0" spc="250"/>
              <a:t>ISR</a:t>
            </a:r>
            <a:r>
              <a:rPr dirty="0" spc="-135"/>
              <a:t> </a:t>
            </a:r>
            <a:r>
              <a:rPr dirty="0" spc="155"/>
              <a:t>(6)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76597" y="1905424"/>
            <a:ext cx="8029575" cy="4763135"/>
          </a:xfrm>
          <a:prstGeom prst="rect">
            <a:avLst/>
          </a:prstGeom>
        </p:spPr>
        <p:txBody>
          <a:bodyPr wrap="square" lIns="0" tIns="565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45"/>
              </a:spcBef>
            </a:pPr>
            <a:r>
              <a:rPr dirty="0" sz="2600" spc="95">
                <a:latin typeface="Gill Sans MT"/>
                <a:cs typeface="Gill Sans MT"/>
              </a:rPr>
              <a:t>Computerized</a:t>
            </a:r>
            <a:r>
              <a:rPr dirty="0" sz="2600" spc="-80">
                <a:latin typeface="Gill Sans MT"/>
                <a:cs typeface="Gill Sans MT"/>
              </a:rPr>
              <a:t> </a:t>
            </a:r>
            <a:r>
              <a:rPr dirty="0" sz="2600" spc="105">
                <a:latin typeface="Gill Sans MT"/>
                <a:cs typeface="Gill Sans MT"/>
              </a:rPr>
              <a:t>tools</a:t>
            </a:r>
            <a:endParaRPr sz="2600">
              <a:latin typeface="Gill Sans MT"/>
              <a:cs typeface="Gill Sans MT"/>
            </a:endParaRPr>
          </a:p>
          <a:p>
            <a:pPr marL="335280" marR="595630" indent="-323215">
              <a:lnSpc>
                <a:spcPct val="107200"/>
              </a:lnSpc>
              <a:spcBef>
                <a:spcPts val="125"/>
              </a:spcBef>
              <a:buChar char="•"/>
              <a:tabLst>
                <a:tab pos="335280" algn="l"/>
                <a:tab pos="335915" algn="l"/>
              </a:tabLst>
            </a:pPr>
            <a:r>
              <a:rPr dirty="0" sz="2600" spc="105">
                <a:latin typeface="Gill Sans MT"/>
                <a:cs typeface="Gill Sans MT"/>
              </a:rPr>
              <a:t>Document </a:t>
            </a:r>
            <a:r>
              <a:rPr dirty="0" sz="2600" spc="-10">
                <a:latin typeface="Gill Sans MT"/>
                <a:cs typeface="Gill Sans MT"/>
              </a:rPr>
              <a:t>ret </a:t>
            </a:r>
            <a:r>
              <a:rPr dirty="0" sz="2600" spc="140">
                <a:latin typeface="Gill Sans MT"/>
                <a:cs typeface="Gill Sans MT"/>
              </a:rPr>
              <a:t>ieval </a:t>
            </a:r>
            <a:r>
              <a:rPr dirty="0" sz="2600" spc="229">
                <a:latin typeface="Gill Sans MT"/>
                <a:cs typeface="Gill Sans MT"/>
              </a:rPr>
              <a:t>systems </a:t>
            </a:r>
            <a:r>
              <a:rPr dirty="0" sz="2600" spc="430">
                <a:latin typeface="Gill Sans MT"/>
                <a:cs typeface="Gill Sans MT"/>
              </a:rPr>
              <a:t>– </a:t>
            </a:r>
            <a:r>
              <a:rPr dirty="0" sz="2600" spc="75">
                <a:latin typeface="Gill Sans MT"/>
                <a:cs typeface="Gill Sans MT"/>
              </a:rPr>
              <a:t>store </a:t>
            </a:r>
            <a:r>
              <a:rPr dirty="0" sz="2600" spc="55">
                <a:latin typeface="Gill Sans MT"/>
                <a:cs typeface="Gill Sans MT"/>
              </a:rPr>
              <a:t>entire  </a:t>
            </a:r>
            <a:r>
              <a:rPr dirty="0" sz="2600" spc="150">
                <a:latin typeface="Gill Sans MT"/>
                <a:cs typeface="Gill Sans MT"/>
              </a:rPr>
              <a:t>documents; </a:t>
            </a:r>
            <a:r>
              <a:rPr dirty="0" sz="2600" spc="120">
                <a:latin typeface="Gill Sans MT"/>
                <a:cs typeface="Gill Sans MT"/>
              </a:rPr>
              <a:t>information </a:t>
            </a:r>
            <a:r>
              <a:rPr dirty="0" sz="2600" spc="50">
                <a:latin typeface="Gill Sans MT"/>
                <a:cs typeface="Gill Sans MT"/>
              </a:rPr>
              <a:t>retrieved </a:t>
            </a:r>
            <a:r>
              <a:rPr dirty="0" sz="2600" spc="135">
                <a:latin typeface="Gill Sans MT"/>
                <a:cs typeface="Gill Sans MT"/>
              </a:rPr>
              <a:t>by </a:t>
            </a:r>
            <a:r>
              <a:rPr dirty="0" sz="2600" spc="55">
                <a:latin typeface="Gill Sans MT"/>
                <a:cs typeface="Gill Sans MT"/>
              </a:rPr>
              <a:t>title </a:t>
            </a:r>
            <a:r>
              <a:rPr dirty="0" sz="2600" spc="-35">
                <a:latin typeface="Gill Sans MT"/>
                <a:cs typeface="Gill Sans MT"/>
              </a:rPr>
              <a:t>or  </a:t>
            </a:r>
            <a:r>
              <a:rPr dirty="0" sz="2600" spc="85">
                <a:latin typeface="Gill Sans MT"/>
                <a:cs typeface="Gill Sans MT"/>
              </a:rPr>
              <a:t>keywords;</a:t>
            </a:r>
            <a:r>
              <a:rPr dirty="0" sz="2600" spc="-70">
                <a:latin typeface="Gill Sans MT"/>
                <a:cs typeface="Gill Sans MT"/>
              </a:rPr>
              <a:t> </a:t>
            </a:r>
            <a:r>
              <a:rPr dirty="0" sz="2600" spc="135">
                <a:latin typeface="Gill Sans MT"/>
                <a:cs typeface="Gill Sans MT"/>
              </a:rPr>
              <a:t>full</a:t>
            </a:r>
            <a:r>
              <a:rPr dirty="0" sz="2600" spc="-65">
                <a:latin typeface="Gill Sans MT"/>
                <a:cs typeface="Gill Sans MT"/>
              </a:rPr>
              <a:t> </a:t>
            </a:r>
            <a:r>
              <a:rPr dirty="0" sz="2600" spc="30">
                <a:latin typeface="Gill Sans MT"/>
                <a:cs typeface="Gill Sans MT"/>
              </a:rPr>
              <a:t>text</a:t>
            </a:r>
            <a:r>
              <a:rPr dirty="0" sz="2600" spc="-65">
                <a:latin typeface="Gill Sans MT"/>
                <a:cs typeface="Gill Sans MT"/>
              </a:rPr>
              <a:t> </a:t>
            </a:r>
            <a:r>
              <a:rPr dirty="0" sz="2600" spc="180">
                <a:latin typeface="Gill Sans MT"/>
                <a:cs typeface="Gill Sans MT"/>
              </a:rPr>
              <a:t>searching</a:t>
            </a:r>
            <a:r>
              <a:rPr dirty="0" sz="2600" spc="-65">
                <a:latin typeface="Gill Sans MT"/>
                <a:cs typeface="Gill Sans MT"/>
              </a:rPr>
              <a:t> </a:t>
            </a:r>
            <a:r>
              <a:rPr dirty="0" sz="2600" spc="95">
                <a:latin typeface="Gill Sans MT"/>
                <a:cs typeface="Gill Sans MT"/>
              </a:rPr>
              <a:t>permitted</a:t>
            </a:r>
            <a:r>
              <a:rPr dirty="0" sz="2600" spc="-65">
                <a:latin typeface="Gill Sans MT"/>
                <a:cs typeface="Gill Sans MT"/>
              </a:rPr>
              <a:t> </a:t>
            </a:r>
            <a:r>
              <a:rPr dirty="0" sz="2600" spc="180">
                <a:latin typeface="Gill Sans MT"/>
                <a:cs typeface="Gill Sans MT"/>
              </a:rPr>
              <a:t>enabling  </a:t>
            </a:r>
            <a:r>
              <a:rPr dirty="0" sz="2600" spc="60">
                <a:latin typeface="Gill Sans MT"/>
                <a:cs typeface="Gill Sans MT"/>
              </a:rPr>
              <a:t>retrieval</a:t>
            </a:r>
            <a:r>
              <a:rPr dirty="0" sz="2600" spc="-80">
                <a:latin typeface="Gill Sans MT"/>
                <a:cs typeface="Gill Sans MT"/>
              </a:rPr>
              <a:t> </a:t>
            </a:r>
            <a:r>
              <a:rPr dirty="0" sz="2600" spc="165">
                <a:latin typeface="Gill Sans MT"/>
                <a:cs typeface="Gill Sans MT"/>
              </a:rPr>
              <a:t>of</a:t>
            </a:r>
            <a:r>
              <a:rPr dirty="0" sz="2600" spc="-75">
                <a:latin typeface="Gill Sans MT"/>
                <a:cs typeface="Gill Sans MT"/>
              </a:rPr>
              <a:t> </a:t>
            </a:r>
            <a:r>
              <a:rPr dirty="0" sz="2600" spc="195">
                <a:latin typeface="Gill Sans MT"/>
                <a:cs typeface="Gill Sans MT"/>
              </a:rPr>
              <a:t>any</a:t>
            </a:r>
            <a:r>
              <a:rPr dirty="0" sz="2600" spc="-75">
                <a:latin typeface="Gill Sans MT"/>
                <a:cs typeface="Gill Sans MT"/>
              </a:rPr>
              <a:t> </a:t>
            </a:r>
            <a:r>
              <a:rPr dirty="0" sz="2600" spc="105">
                <a:latin typeface="Gill Sans MT"/>
                <a:cs typeface="Gill Sans MT"/>
              </a:rPr>
              <a:t>words</a:t>
            </a:r>
            <a:r>
              <a:rPr dirty="0" sz="2600" spc="-75">
                <a:latin typeface="Gill Sans MT"/>
                <a:cs typeface="Gill Sans MT"/>
              </a:rPr>
              <a:t> </a:t>
            </a:r>
            <a:r>
              <a:rPr dirty="0" sz="2600" spc="110">
                <a:latin typeface="Gill Sans MT"/>
                <a:cs typeface="Gill Sans MT"/>
              </a:rPr>
              <a:t>in</a:t>
            </a:r>
            <a:r>
              <a:rPr dirty="0" sz="2600" spc="-75">
                <a:latin typeface="Gill Sans MT"/>
                <a:cs typeface="Gill Sans MT"/>
              </a:rPr>
              <a:t> </a:t>
            </a:r>
            <a:r>
              <a:rPr dirty="0" sz="2600" spc="150">
                <a:latin typeface="Gill Sans MT"/>
                <a:cs typeface="Gill Sans MT"/>
              </a:rPr>
              <a:t>document</a:t>
            </a:r>
            <a:endParaRPr sz="2600">
              <a:latin typeface="Gill Sans MT"/>
              <a:cs typeface="Gill Sans MT"/>
            </a:endParaRPr>
          </a:p>
          <a:p>
            <a:pPr algn="just" marL="335280" marR="100965" indent="-323215">
              <a:lnSpc>
                <a:spcPct val="107200"/>
              </a:lnSpc>
              <a:spcBef>
                <a:spcPts val="130"/>
              </a:spcBef>
              <a:buChar char="•"/>
              <a:tabLst>
                <a:tab pos="335915" algn="l"/>
              </a:tabLst>
            </a:pPr>
            <a:r>
              <a:rPr dirty="0" sz="2600" spc="175">
                <a:latin typeface="Gill Sans MT"/>
                <a:cs typeface="Gill Sans MT"/>
              </a:rPr>
              <a:t>Database</a:t>
            </a:r>
            <a:r>
              <a:rPr dirty="0" sz="2600" spc="-75">
                <a:latin typeface="Gill Sans MT"/>
                <a:cs typeface="Gill Sans MT"/>
              </a:rPr>
              <a:t> </a:t>
            </a:r>
            <a:r>
              <a:rPr dirty="0" sz="2600" spc="229">
                <a:latin typeface="Gill Sans MT"/>
                <a:cs typeface="Gill Sans MT"/>
              </a:rPr>
              <a:t>systems</a:t>
            </a:r>
            <a:r>
              <a:rPr dirty="0" sz="2600" spc="-70">
                <a:latin typeface="Gill Sans MT"/>
                <a:cs typeface="Gill Sans MT"/>
              </a:rPr>
              <a:t> </a:t>
            </a:r>
            <a:r>
              <a:rPr dirty="0" sz="2600" spc="430">
                <a:latin typeface="Gill Sans MT"/>
                <a:cs typeface="Gill Sans MT"/>
              </a:rPr>
              <a:t>–</a:t>
            </a:r>
            <a:r>
              <a:rPr dirty="0" sz="2600" spc="-75">
                <a:latin typeface="Gill Sans MT"/>
                <a:cs typeface="Gill Sans MT"/>
              </a:rPr>
              <a:t> </a:t>
            </a:r>
            <a:r>
              <a:rPr dirty="0" sz="2600" spc="75">
                <a:latin typeface="Gill Sans MT"/>
                <a:cs typeface="Gill Sans MT"/>
              </a:rPr>
              <a:t>store</a:t>
            </a:r>
            <a:r>
              <a:rPr dirty="0" sz="2600" spc="-70">
                <a:latin typeface="Gill Sans MT"/>
                <a:cs typeface="Gill Sans MT"/>
              </a:rPr>
              <a:t> </a:t>
            </a:r>
            <a:r>
              <a:rPr dirty="0" sz="2600" spc="120">
                <a:latin typeface="Gill Sans MT"/>
                <a:cs typeface="Gill Sans MT"/>
              </a:rPr>
              <a:t>information</a:t>
            </a:r>
            <a:r>
              <a:rPr dirty="0" sz="2600" spc="-70">
                <a:latin typeface="Gill Sans MT"/>
                <a:cs typeface="Gill Sans MT"/>
              </a:rPr>
              <a:t> </a:t>
            </a:r>
            <a:r>
              <a:rPr dirty="0" sz="2600" spc="340">
                <a:latin typeface="Gill Sans MT"/>
                <a:cs typeface="Gill Sans MT"/>
              </a:rPr>
              <a:t>as</a:t>
            </a:r>
            <a:r>
              <a:rPr dirty="0" sz="2600" spc="-75">
                <a:latin typeface="Gill Sans MT"/>
                <a:cs typeface="Gill Sans MT"/>
              </a:rPr>
              <a:t> </a:t>
            </a:r>
            <a:r>
              <a:rPr dirty="0" sz="2600" spc="155">
                <a:latin typeface="Gill Sans MT"/>
                <a:cs typeface="Gill Sans MT"/>
              </a:rPr>
              <a:t>series</a:t>
            </a:r>
            <a:r>
              <a:rPr dirty="0" sz="2600" spc="-70">
                <a:latin typeface="Gill Sans MT"/>
                <a:cs typeface="Gill Sans MT"/>
              </a:rPr>
              <a:t> </a:t>
            </a:r>
            <a:r>
              <a:rPr dirty="0" sz="2600" spc="165">
                <a:latin typeface="Gill Sans MT"/>
                <a:cs typeface="Gill Sans MT"/>
              </a:rPr>
              <a:t>of  </a:t>
            </a:r>
            <a:r>
              <a:rPr dirty="0" sz="2600" spc="120">
                <a:latin typeface="Gill Sans MT"/>
                <a:cs typeface="Gill Sans MT"/>
              </a:rPr>
              <a:t>discrete</a:t>
            </a:r>
            <a:r>
              <a:rPr dirty="0" sz="2600" spc="-80">
                <a:latin typeface="Gill Sans MT"/>
                <a:cs typeface="Gill Sans MT"/>
              </a:rPr>
              <a:t> </a:t>
            </a:r>
            <a:r>
              <a:rPr dirty="0" sz="2600" spc="90">
                <a:latin typeface="Gill Sans MT"/>
                <a:cs typeface="Gill Sans MT"/>
              </a:rPr>
              <a:t>records</a:t>
            </a:r>
            <a:r>
              <a:rPr dirty="0" sz="2600" spc="-80">
                <a:latin typeface="Gill Sans MT"/>
                <a:cs typeface="Gill Sans MT"/>
              </a:rPr>
              <a:t> </a:t>
            </a:r>
            <a:r>
              <a:rPr dirty="0" sz="2600" spc="114">
                <a:latin typeface="Gill Sans MT"/>
                <a:cs typeface="Gill Sans MT"/>
              </a:rPr>
              <a:t>that</a:t>
            </a:r>
            <a:r>
              <a:rPr dirty="0" sz="2600" spc="-75">
                <a:latin typeface="Gill Sans MT"/>
                <a:cs typeface="Gill Sans MT"/>
              </a:rPr>
              <a:t> </a:t>
            </a:r>
            <a:r>
              <a:rPr dirty="0" sz="2600" spc="105">
                <a:latin typeface="Gill Sans MT"/>
                <a:cs typeface="Gill Sans MT"/>
              </a:rPr>
              <a:t>are</a:t>
            </a:r>
            <a:r>
              <a:rPr dirty="0" sz="2600" spc="-80">
                <a:latin typeface="Gill Sans MT"/>
                <a:cs typeface="Gill Sans MT"/>
              </a:rPr>
              <a:t> </a:t>
            </a:r>
            <a:r>
              <a:rPr dirty="0" sz="2600" spc="125">
                <a:latin typeface="Gill Sans MT"/>
                <a:cs typeface="Gill Sans MT"/>
              </a:rPr>
              <a:t>divided</a:t>
            </a:r>
            <a:r>
              <a:rPr dirty="0" sz="2600" spc="-75">
                <a:latin typeface="Gill Sans MT"/>
                <a:cs typeface="Gill Sans MT"/>
              </a:rPr>
              <a:t> </a:t>
            </a:r>
            <a:r>
              <a:rPr dirty="0" sz="2600" spc="65">
                <a:latin typeface="Gill Sans MT"/>
                <a:cs typeface="Gill Sans MT"/>
              </a:rPr>
              <a:t>into</a:t>
            </a:r>
            <a:r>
              <a:rPr dirty="0" sz="2600" spc="-80">
                <a:latin typeface="Gill Sans MT"/>
                <a:cs typeface="Gill Sans MT"/>
              </a:rPr>
              <a:t> </a:t>
            </a:r>
            <a:r>
              <a:rPr dirty="0" sz="2600" spc="120">
                <a:latin typeface="Gill Sans MT"/>
                <a:cs typeface="Gill Sans MT"/>
              </a:rPr>
              <a:t>discrete</a:t>
            </a:r>
            <a:r>
              <a:rPr dirty="0" sz="2600" spc="-75">
                <a:latin typeface="Gill Sans MT"/>
                <a:cs typeface="Gill Sans MT"/>
              </a:rPr>
              <a:t> </a:t>
            </a:r>
            <a:r>
              <a:rPr dirty="0" sz="2600" spc="175">
                <a:latin typeface="Gill Sans MT"/>
                <a:cs typeface="Gill Sans MT"/>
              </a:rPr>
              <a:t>ﬁelds  </a:t>
            </a:r>
            <a:r>
              <a:rPr dirty="0" sz="2600" spc="155">
                <a:latin typeface="Gill Sans MT"/>
                <a:cs typeface="Gill Sans MT"/>
              </a:rPr>
              <a:t>(name,</a:t>
            </a:r>
            <a:r>
              <a:rPr dirty="0" sz="2600" spc="-80">
                <a:latin typeface="Gill Sans MT"/>
                <a:cs typeface="Gill Sans MT"/>
              </a:rPr>
              <a:t> </a:t>
            </a:r>
            <a:r>
              <a:rPr dirty="0" sz="2600" spc="190">
                <a:latin typeface="Gill Sans MT"/>
                <a:cs typeface="Gill Sans MT"/>
              </a:rPr>
              <a:t>address</a:t>
            </a:r>
            <a:r>
              <a:rPr dirty="0" sz="2600" spc="-75">
                <a:latin typeface="Gill Sans MT"/>
                <a:cs typeface="Gill Sans MT"/>
              </a:rPr>
              <a:t> </a:t>
            </a:r>
            <a:r>
              <a:rPr dirty="0" sz="2600" spc="215">
                <a:latin typeface="Gill Sans MT"/>
                <a:cs typeface="Gill Sans MT"/>
              </a:rPr>
              <a:t>and</a:t>
            </a:r>
            <a:r>
              <a:rPr dirty="0" sz="2600" spc="-80">
                <a:latin typeface="Gill Sans MT"/>
                <a:cs typeface="Gill Sans MT"/>
              </a:rPr>
              <a:t> </a:t>
            </a:r>
            <a:r>
              <a:rPr dirty="0" sz="2600" spc="140">
                <a:latin typeface="Gill Sans MT"/>
                <a:cs typeface="Gill Sans MT"/>
              </a:rPr>
              <a:t>phone</a:t>
            </a:r>
            <a:r>
              <a:rPr dirty="0" sz="2600" spc="-75">
                <a:latin typeface="Gill Sans MT"/>
                <a:cs typeface="Gill Sans MT"/>
              </a:rPr>
              <a:t> </a:t>
            </a:r>
            <a:r>
              <a:rPr dirty="0" sz="2600" spc="125">
                <a:latin typeface="Gill Sans MT"/>
                <a:cs typeface="Gill Sans MT"/>
              </a:rPr>
              <a:t>number)</a:t>
            </a:r>
            <a:endParaRPr sz="2600">
              <a:latin typeface="Gill Sans MT"/>
              <a:cs typeface="Gill Sans MT"/>
            </a:endParaRPr>
          </a:p>
          <a:p>
            <a:pPr algn="just" marL="335280" marR="5080" indent="-323215">
              <a:lnSpc>
                <a:spcPct val="107200"/>
              </a:lnSpc>
              <a:spcBef>
                <a:spcPts val="125"/>
              </a:spcBef>
              <a:buChar char="•"/>
              <a:tabLst>
                <a:tab pos="335915" algn="l"/>
              </a:tabLst>
            </a:pPr>
            <a:r>
              <a:rPr dirty="0" sz="2600" spc="120">
                <a:latin typeface="Gill Sans MT"/>
                <a:cs typeface="Gill Sans MT"/>
              </a:rPr>
              <a:t>Records</a:t>
            </a:r>
            <a:r>
              <a:rPr dirty="0" sz="2600" spc="-75">
                <a:latin typeface="Gill Sans MT"/>
                <a:cs typeface="Gill Sans MT"/>
              </a:rPr>
              <a:t> </a:t>
            </a:r>
            <a:r>
              <a:rPr dirty="0" sz="2600" spc="170">
                <a:latin typeface="Gill Sans MT"/>
                <a:cs typeface="Gill Sans MT"/>
              </a:rPr>
              <a:t>searched</a:t>
            </a:r>
            <a:r>
              <a:rPr dirty="0" sz="2600" spc="-70">
                <a:latin typeface="Gill Sans MT"/>
                <a:cs typeface="Gill Sans MT"/>
              </a:rPr>
              <a:t> </a:t>
            </a:r>
            <a:r>
              <a:rPr dirty="0" sz="2600" spc="215">
                <a:latin typeface="Gill Sans MT"/>
                <a:cs typeface="Gill Sans MT"/>
              </a:rPr>
              <a:t>and</a:t>
            </a:r>
            <a:r>
              <a:rPr dirty="0" sz="2600" spc="-70">
                <a:latin typeface="Gill Sans MT"/>
                <a:cs typeface="Gill Sans MT"/>
              </a:rPr>
              <a:t> </a:t>
            </a:r>
            <a:r>
              <a:rPr dirty="0" sz="2600" spc="50">
                <a:latin typeface="Gill Sans MT"/>
                <a:cs typeface="Gill Sans MT"/>
              </a:rPr>
              <a:t>retrieved</a:t>
            </a:r>
            <a:r>
              <a:rPr dirty="0" sz="2600" spc="-70">
                <a:latin typeface="Gill Sans MT"/>
                <a:cs typeface="Gill Sans MT"/>
              </a:rPr>
              <a:t> </a:t>
            </a:r>
            <a:r>
              <a:rPr dirty="0" sz="2600" spc="110">
                <a:latin typeface="Gill Sans MT"/>
                <a:cs typeface="Gill Sans MT"/>
              </a:rPr>
              <a:t>on</a:t>
            </a:r>
            <a:r>
              <a:rPr dirty="0" sz="2600" spc="-70">
                <a:latin typeface="Gill Sans MT"/>
                <a:cs typeface="Gill Sans MT"/>
              </a:rPr>
              <a:t> </a:t>
            </a:r>
            <a:r>
              <a:rPr dirty="0" sz="2600" spc="254">
                <a:latin typeface="Gill Sans MT"/>
                <a:cs typeface="Gill Sans MT"/>
              </a:rPr>
              <a:t>basis</a:t>
            </a:r>
            <a:r>
              <a:rPr dirty="0" sz="2600" spc="-70">
                <a:latin typeface="Gill Sans MT"/>
                <a:cs typeface="Gill Sans MT"/>
              </a:rPr>
              <a:t> </a:t>
            </a:r>
            <a:r>
              <a:rPr dirty="0" sz="2600" spc="165">
                <a:latin typeface="Gill Sans MT"/>
                <a:cs typeface="Gill Sans MT"/>
              </a:rPr>
              <a:t>of</a:t>
            </a:r>
            <a:r>
              <a:rPr dirty="0" sz="2600" spc="-75">
                <a:latin typeface="Gill Sans MT"/>
                <a:cs typeface="Gill Sans MT"/>
              </a:rPr>
              <a:t> </a:t>
            </a:r>
            <a:r>
              <a:rPr dirty="0" sz="2600" spc="105">
                <a:latin typeface="Gill Sans MT"/>
                <a:cs typeface="Gill Sans MT"/>
              </a:rPr>
              <a:t>content  </a:t>
            </a:r>
            <a:r>
              <a:rPr dirty="0" sz="2600" spc="165">
                <a:latin typeface="Gill Sans MT"/>
                <a:cs typeface="Gill Sans MT"/>
              </a:rPr>
              <a:t>of</a:t>
            </a:r>
            <a:r>
              <a:rPr dirty="0" sz="2600" spc="-75">
                <a:latin typeface="Gill Sans MT"/>
                <a:cs typeface="Gill Sans MT"/>
              </a:rPr>
              <a:t> </a:t>
            </a:r>
            <a:r>
              <a:rPr dirty="0" sz="2600" spc="175">
                <a:latin typeface="Gill Sans MT"/>
                <a:cs typeface="Gill Sans MT"/>
              </a:rPr>
              <a:t>ﬁelds</a:t>
            </a:r>
            <a:r>
              <a:rPr dirty="0" sz="2600" spc="-70">
                <a:latin typeface="Gill Sans MT"/>
                <a:cs typeface="Gill Sans MT"/>
              </a:rPr>
              <a:t> </a:t>
            </a:r>
            <a:r>
              <a:rPr dirty="0" sz="2600" spc="130">
                <a:latin typeface="Gill Sans MT"/>
                <a:cs typeface="Gill Sans MT"/>
              </a:rPr>
              <a:t>(all</a:t>
            </a:r>
            <a:r>
              <a:rPr dirty="0" sz="2600" spc="-75">
                <a:latin typeface="Gill Sans MT"/>
                <a:cs typeface="Gill Sans MT"/>
              </a:rPr>
              <a:t> </a:t>
            </a:r>
            <a:r>
              <a:rPr dirty="0" sz="2600" spc="130">
                <a:latin typeface="Gill Sans MT"/>
                <a:cs typeface="Gill Sans MT"/>
              </a:rPr>
              <a:t>people</a:t>
            </a:r>
            <a:r>
              <a:rPr dirty="0" sz="2600" spc="-70">
                <a:latin typeface="Gill Sans MT"/>
                <a:cs typeface="Gill Sans MT"/>
              </a:rPr>
              <a:t> </a:t>
            </a:r>
            <a:r>
              <a:rPr dirty="0" sz="2600" spc="195">
                <a:latin typeface="Gill Sans MT"/>
                <a:cs typeface="Gill Sans MT"/>
              </a:rPr>
              <a:t>having</a:t>
            </a:r>
            <a:r>
              <a:rPr dirty="0" sz="2600" spc="-75">
                <a:latin typeface="Gill Sans MT"/>
                <a:cs typeface="Gill Sans MT"/>
              </a:rPr>
              <a:t> </a:t>
            </a:r>
            <a:r>
              <a:rPr dirty="0" sz="2600" spc="114">
                <a:latin typeface="Gill Sans MT"/>
                <a:cs typeface="Gill Sans MT"/>
              </a:rPr>
              <a:t>particular</a:t>
            </a:r>
            <a:r>
              <a:rPr dirty="0" sz="2600" spc="-65">
                <a:latin typeface="Gill Sans MT"/>
                <a:cs typeface="Gill Sans MT"/>
              </a:rPr>
              <a:t> </a:t>
            </a:r>
            <a:r>
              <a:rPr dirty="0" sz="2600" spc="114">
                <a:latin typeface="Gill Sans MT"/>
                <a:cs typeface="Gill Sans MT"/>
              </a:rPr>
              <a:t>telephone</a:t>
            </a:r>
            <a:r>
              <a:rPr dirty="0" sz="2600" spc="-75">
                <a:latin typeface="Gill Sans MT"/>
                <a:cs typeface="Gill Sans MT"/>
              </a:rPr>
              <a:t> </a:t>
            </a:r>
            <a:r>
              <a:rPr dirty="0" sz="2600" spc="155">
                <a:latin typeface="Gill Sans MT"/>
                <a:cs typeface="Gill Sans MT"/>
              </a:rPr>
              <a:t>area  </a:t>
            </a:r>
            <a:r>
              <a:rPr dirty="0" sz="2600" spc="135">
                <a:latin typeface="Gill Sans MT"/>
                <a:cs typeface="Gill Sans MT"/>
              </a:rPr>
              <a:t>code)</a:t>
            </a:r>
            <a:endParaRPr sz="26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120"/>
              </a:spcBef>
            </a:pPr>
            <a:r>
              <a:rPr dirty="0" spc="65"/>
              <a:t>Key</a:t>
            </a:r>
            <a:r>
              <a:rPr dirty="0" spc="-140"/>
              <a:t> </a:t>
            </a:r>
            <a:r>
              <a:rPr dirty="0" spc="254"/>
              <a:t>components</a:t>
            </a:r>
            <a:r>
              <a:rPr dirty="0" spc="-130"/>
              <a:t> </a:t>
            </a:r>
            <a:r>
              <a:rPr dirty="0" spc="260"/>
              <a:t>of</a:t>
            </a:r>
            <a:r>
              <a:rPr dirty="0" spc="-130"/>
              <a:t> </a:t>
            </a:r>
            <a:r>
              <a:rPr dirty="0" spc="250"/>
              <a:t>ISR</a:t>
            </a:r>
            <a:r>
              <a:rPr dirty="0" spc="-135"/>
              <a:t> </a:t>
            </a:r>
            <a:r>
              <a:rPr dirty="0" spc="155"/>
              <a:t>(7)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58923" y="1892493"/>
            <a:ext cx="8066405" cy="3016250"/>
          </a:xfrm>
          <a:prstGeom prst="rect">
            <a:avLst/>
          </a:prstGeom>
        </p:spPr>
        <p:txBody>
          <a:bodyPr wrap="square" lIns="0" tIns="920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25"/>
              </a:spcBef>
            </a:pPr>
            <a:r>
              <a:rPr dirty="0" sz="2750" spc="95">
                <a:latin typeface="Gill Sans MT"/>
                <a:cs typeface="Gill Sans MT"/>
              </a:rPr>
              <a:t>Computerized </a:t>
            </a:r>
            <a:r>
              <a:rPr dirty="0" sz="2750" spc="105">
                <a:latin typeface="Gill Sans MT"/>
                <a:cs typeface="Gill Sans MT"/>
              </a:rPr>
              <a:t>tools</a:t>
            </a:r>
            <a:r>
              <a:rPr dirty="0" sz="2750" spc="-250">
                <a:latin typeface="Gill Sans MT"/>
                <a:cs typeface="Gill Sans MT"/>
              </a:rPr>
              <a:t> </a:t>
            </a:r>
            <a:r>
              <a:rPr dirty="0" sz="2750" spc="-380">
                <a:latin typeface="Gill Sans MT"/>
                <a:cs typeface="Gill Sans MT"/>
              </a:rPr>
              <a:t>….</a:t>
            </a:r>
            <a:endParaRPr sz="2750">
              <a:latin typeface="Gill Sans MT"/>
              <a:cs typeface="Gill Sans MT"/>
            </a:endParaRPr>
          </a:p>
          <a:p>
            <a:pPr marL="353060" marR="5080" indent="-340995">
              <a:lnSpc>
                <a:spcPct val="118700"/>
              </a:lnSpc>
              <a:spcBef>
                <a:spcPts val="15"/>
              </a:spcBef>
              <a:buChar char="•"/>
              <a:tabLst>
                <a:tab pos="353060" algn="l"/>
                <a:tab pos="353695" algn="l"/>
              </a:tabLst>
            </a:pPr>
            <a:r>
              <a:rPr dirty="0" sz="2750" spc="125">
                <a:latin typeface="Gill Sans MT"/>
                <a:cs typeface="Gill Sans MT"/>
              </a:rPr>
              <a:t>Reference</a:t>
            </a:r>
            <a:r>
              <a:rPr dirty="0" sz="2750" spc="-75">
                <a:latin typeface="Gill Sans MT"/>
                <a:cs typeface="Gill Sans MT"/>
              </a:rPr>
              <a:t> </a:t>
            </a:r>
            <a:r>
              <a:rPr dirty="0" sz="2750" spc="60">
                <a:latin typeface="Gill Sans MT"/>
                <a:cs typeface="Gill Sans MT"/>
              </a:rPr>
              <a:t>retrieval</a:t>
            </a:r>
            <a:r>
              <a:rPr dirty="0" sz="2750" spc="-75">
                <a:latin typeface="Gill Sans MT"/>
                <a:cs typeface="Gill Sans MT"/>
              </a:rPr>
              <a:t> </a:t>
            </a:r>
            <a:r>
              <a:rPr dirty="0" sz="2750" spc="240">
                <a:latin typeface="Gill Sans MT"/>
                <a:cs typeface="Gill Sans MT"/>
              </a:rPr>
              <a:t>systems</a:t>
            </a:r>
            <a:r>
              <a:rPr dirty="0" sz="2750" spc="-75">
                <a:latin typeface="Gill Sans MT"/>
                <a:cs typeface="Gill Sans MT"/>
              </a:rPr>
              <a:t> </a:t>
            </a:r>
            <a:r>
              <a:rPr dirty="0" sz="2750" spc="450">
                <a:latin typeface="Gill Sans MT"/>
                <a:cs typeface="Gill Sans MT"/>
              </a:rPr>
              <a:t>–</a:t>
            </a:r>
            <a:r>
              <a:rPr dirty="0" sz="2750" spc="-75">
                <a:latin typeface="Gill Sans MT"/>
                <a:cs typeface="Gill Sans MT"/>
              </a:rPr>
              <a:t> </a:t>
            </a:r>
            <a:r>
              <a:rPr dirty="0" sz="2750" spc="75">
                <a:latin typeface="Gill Sans MT"/>
                <a:cs typeface="Gill Sans MT"/>
              </a:rPr>
              <a:t>store</a:t>
            </a:r>
            <a:r>
              <a:rPr dirty="0" sz="2750" spc="-75">
                <a:latin typeface="Gill Sans MT"/>
                <a:cs typeface="Gill Sans MT"/>
              </a:rPr>
              <a:t> </a:t>
            </a:r>
            <a:r>
              <a:rPr dirty="0" sz="2750" spc="130">
                <a:latin typeface="Gill Sans MT"/>
                <a:cs typeface="Gill Sans MT"/>
              </a:rPr>
              <a:t>references</a:t>
            </a:r>
            <a:r>
              <a:rPr dirty="0" sz="2750" spc="-70">
                <a:latin typeface="Gill Sans MT"/>
                <a:cs typeface="Gill Sans MT"/>
              </a:rPr>
              <a:t> </a:t>
            </a:r>
            <a:r>
              <a:rPr dirty="0" sz="2750" spc="15">
                <a:latin typeface="Gill Sans MT"/>
                <a:cs typeface="Gill Sans MT"/>
              </a:rPr>
              <a:t>to  </a:t>
            </a:r>
            <a:r>
              <a:rPr dirty="0" sz="2750" spc="180">
                <a:latin typeface="Gill Sans MT"/>
                <a:cs typeface="Gill Sans MT"/>
              </a:rPr>
              <a:t>documents</a:t>
            </a:r>
            <a:r>
              <a:rPr dirty="0" sz="2750" spc="-75">
                <a:latin typeface="Gill Sans MT"/>
                <a:cs typeface="Gill Sans MT"/>
              </a:rPr>
              <a:t> </a:t>
            </a:r>
            <a:r>
              <a:rPr dirty="0" sz="2750" spc="45">
                <a:latin typeface="Gill Sans MT"/>
                <a:cs typeface="Gill Sans MT"/>
              </a:rPr>
              <a:t>rather</a:t>
            </a:r>
            <a:r>
              <a:rPr dirty="0" sz="2750" spc="-75">
                <a:latin typeface="Gill Sans MT"/>
                <a:cs typeface="Gill Sans MT"/>
              </a:rPr>
              <a:t> </a:t>
            </a:r>
            <a:r>
              <a:rPr dirty="0" sz="2750" spc="160">
                <a:latin typeface="Gill Sans MT"/>
                <a:cs typeface="Gill Sans MT"/>
              </a:rPr>
              <a:t>than</a:t>
            </a:r>
            <a:r>
              <a:rPr dirty="0" sz="2750" spc="-75">
                <a:latin typeface="Gill Sans MT"/>
                <a:cs typeface="Gill Sans MT"/>
              </a:rPr>
              <a:t> </a:t>
            </a:r>
            <a:r>
              <a:rPr dirty="0" sz="2750" spc="180">
                <a:latin typeface="Gill Sans MT"/>
                <a:cs typeface="Gill Sans MT"/>
              </a:rPr>
              <a:t>documents</a:t>
            </a:r>
            <a:r>
              <a:rPr dirty="0" sz="2750" spc="-70">
                <a:latin typeface="Gill Sans MT"/>
                <a:cs typeface="Gill Sans MT"/>
              </a:rPr>
              <a:t> </a:t>
            </a:r>
            <a:r>
              <a:rPr dirty="0" sz="2750" spc="185">
                <a:latin typeface="Gill Sans MT"/>
                <a:cs typeface="Gill Sans MT"/>
              </a:rPr>
              <a:t>themselves</a:t>
            </a:r>
            <a:endParaRPr sz="2750">
              <a:latin typeface="Gill Sans MT"/>
              <a:cs typeface="Gill Sans MT"/>
            </a:endParaRPr>
          </a:p>
          <a:p>
            <a:pPr marL="353060" marR="149225" indent="-340995">
              <a:lnSpc>
                <a:spcPct val="118700"/>
              </a:lnSpc>
              <a:spcBef>
                <a:spcPts val="20"/>
              </a:spcBef>
              <a:buChar char="•"/>
              <a:tabLst>
                <a:tab pos="353060" algn="l"/>
                <a:tab pos="353695" algn="l"/>
              </a:tabLst>
            </a:pPr>
            <a:r>
              <a:rPr dirty="0" sz="2750" spc="105">
                <a:latin typeface="Gill Sans MT"/>
                <a:cs typeface="Gill Sans MT"/>
              </a:rPr>
              <a:t>Provide </a:t>
            </a:r>
            <a:r>
              <a:rPr dirty="0" sz="2750" spc="110">
                <a:latin typeface="Gill Sans MT"/>
                <a:cs typeface="Gill Sans MT"/>
              </a:rPr>
              <a:t>titles </a:t>
            </a:r>
            <a:r>
              <a:rPr dirty="0" sz="2750" spc="170">
                <a:latin typeface="Gill Sans MT"/>
                <a:cs typeface="Gill Sans MT"/>
              </a:rPr>
              <a:t>of </a:t>
            </a:r>
            <a:r>
              <a:rPr dirty="0" sz="2750" spc="100">
                <a:latin typeface="Gill Sans MT"/>
                <a:cs typeface="Gill Sans MT"/>
              </a:rPr>
              <a:t>relevant </a:t>
            </a:r>
            <a:r>
              <a:rPr dirty="0" sz="2750" spc="160">
                <a:latin typeface="Gill Sans MT"/>
                <a:cs typeface="Gill Sans MT"/>
              </a:rPr>
              <a:t>documents; </a:t>
            </a:r>
            <a:r>
              <a:rPr dirty="0" sz="2750" spc="150">
                <a:latin typeface="Gill Sans MT"/>
                <a:cs typeface="Gill Sans MT"/>
              </a:rPr>
              <a:t>efﬁcient  </a:t>
            </a:r>
            <a:r>
              <a:rPr dirty="0" sz="2750" spc="145">
                <a:latin typeface="Gill Sans MT"/>
                <a:cs typeface="Gill Sans MT"/>
              </a:rPr>
              <a:t>when</a:t>
            </a:r>
            <a:r>
              <a:rPr dirty="0" sz="2750" spc="-80">
                <a:latin typeface="Gill Sans MT"/>
                <a:cs typeface="Gill Sans MT"/>
              </a:rPr>
              <a:t> </a:t>
            </a:r>
            <a:r>
              <a:rPr dirty="0" sz="2750" spc="155">
                <a:latin typeface="Gill Sans MT"/>
                <a:cs typeface="Gill Sans MT"/>
              </a:rPr>
              <a:t>large</a:t>
            </a:r>
            <a:r>
              <a:rPr dirty="0" sz="2750" spc="-75">
                <a:latin typeface="Gill Sans MT"/>
                <a:cs typeface="Gill Sans MT"/>
              </a:rPr>
              <a:t> </a:t>
            </a:r>
            <a:r>
              <a:rPr dirty="0" sz="2750" spc="200">
                <a:latin typeface="Gill Sans MT"/>
                <a:cs typeface="Gill Sans MT"/>
              </a:rPr>
              <a:t>amounts</a:t>
            </a:r>
            <a:r>
              <a:rPr dirty="0" sz="2750" spc="-80">
                <a:latin typeface="Gill Sans MT"/>
                <a:cs typeface="Gill Sans MT"/>
              </a:rPr>
              <a:t> </a:t>
            </a:r>
            <a:r>
              <a:rPr dirty="0" sz="2750" spc="170">
                <a:latin typeface="Gill Sans MT"/>
                <a:cs typeface="Gill Sans MT"/>
              </a:rPr>
              <a:t>of</a:t>
            </a:r>
            <a:r>
              <a:rPr dirty="0" sz="2750" spc="-80">
                <a:latin typeface="Gill Sans MT"/>
                <a:cs typeface="Gill Sans MT"/>
              </a:rPr>
              <a:t> </a:t>
            </a:r>
            <a:r>
              <a:rPr dirty="0" sz="2750" spc="114">
                <a:latin typeface="Gill Sans MT"/>
                <a:cs typeface="Gill Sans MT"/>
              </a:rPr>
              <a:t>different</a:t>
            </a:r>
            <a:r>
              <a:rPr dirty="0" sz="2750" spc="-80">
                <a:latin typeface="Gill Sans MT"/>
                <a:cs typeface="Gill Sans MT"/>
              </a:rPr>
              <a:t> </a:t>
            </a:r>
            <a:r>
              <a:rPr dirty="0" sz="2750" spc="160">
                <a:latin typeface="Gill Sans MT"/>
                <a:cs typeface="Gill Sans MT"/>
              </a:rPr>
              <a:t>types</a:t>
            </a:r>
            <a:r>
              <a:rPr dirty="0" sz="2750" spc="-75">
                <a:latin typeface="Gill Sans MT"/>
                <a:cs typeface="Gill Sans MT"/>
              </a:rPr>
              <a:t> </a:t>
            </a:r>
            <a:r>
              <a:rPr dirty="0" sz="2750" spc="170">
                <a:latin typeface="Gill Sans MT"/>
                <a:cs typeface="Gill Sans MT"/>
              </a:rPr>
              <a:t>of</a:t>
            </a:r>
            <a:r>
              <a:rPr dirty="0" sz="2750" spc="-85">
                <a:latin typeface="Gill Sans MT"/>
                <a:cs typeface="Gill Sans MT"/>
              </a:rPr>
              <a:t> </a:t>
            </a:r>
            <a:r>
              <a:rPr dirty="0" sz="2750" spc="80">
                <a:latin typeface="Gill Sans MT"/>
                <a:cs typeface="Gill Sans MT"/>
              </a:rPr>
              <a:t>printed  </a:t>
            </a:r>
            <a:r>
              <a:rPr dirty="0" sz="2750" spc="210">
                <a:latin typeface="Gill Sans MT"/>
                <a:cs typeface="Gill Sans MT"/>
              </a:rPr>
              <a:t>data</a:t>
            </a:r>
            <a:r>
              <a:rPr dirty="0" sz="2750" spc="-80">
                <a:latin typeface="Gill Sans MT"/>
                <a:cs typeface="Gill Sans MT"/>
              </a:rPr>
              <a:t> </a:t>
            </a:r>
            <a:r>
              <a:rPr dirty="0" sz="2750" spc="210">
                <a:latin typeface="Gill Sans MT"/>
                <a:cs typeface="Gill Sans MT"/>
              </a:rPr>
              <a:t>must</a:t>
            </a:r>
            <a:r>
              <a:rPr dirty="0" sz="2750" spc="-75">
                <a:latin typeface="Gill Sans MT"/>
                <a:cs typeface="Gill Sans MT"/>
              </a:rPr>
              <a:t> </a:t>
            </a:r>
            <a:r>
              <a:rPr dirty="0" sz="2750" spc="165">
                <a:latin typeface="Gill Sans MT"/>
                <a:cs typeface="Gill Sans MT"/>
              </a:rPr>
              <a:t>be</a:t>
            </a:r>
            <a:r>
              <a:rPr dirty="0" sz="2750" spc="-75">
                <a:latin typeface="Gill Sans MT"/>
                <a:cs typeface="Gill Sans MT"/>
              </a:rPr>
              <a:t> </a:t>
            </a:r>
            <a:r>
              <a:rPr dirty="0" sz="2750" spc="90">
                <a:latin typeface="Gill Sans MT"/>
                <a:cs typeface="Gill Sans MT"/>
              </a:rPr>
              <a:t>stored</a:t>
            </a:r>
            <a:endParaRPr sz="275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14711" y="832330"/>
            <a:ext cx="4064635" cy="69215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240"/>
              <a:t>Functions </a:t>
            </a:r>
            <a:r>
              <a:rPr dirty="0" spc="260"/>
              <a:t>of</a:t>
            </a:r>
            <a:r>
              <a:rPr dirty="0" spc="-555"/>
              <a:t> </a:t>
            </a:r>
            <a:r>
              <a:rPr dirty="0" spc="250"/>
              <a:t>ISR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85796" y="1924571"/>
            <a:ext cx="7945755" cy="46196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02260" marR="532765" indent="-290195">
              <a:lnSpc>
                <a:spcPct val="105200"/>
              </a:lnSpc>
              <a:spcBef>
                <a:spcPts val="100"/>
              </a:spcBef>
              <a:buChar char="•"/>
              <a:tabLst>
                <a:tab pos="302260" algn="l"/>
                <a:tab pos="302895" algn="l"/>
              </a:tabLst>
            </a:pPr>
            <a:r>
              <a:rPr dirty="0" sz="2550" spc="95">
                <a:latin typeface="Gill Sans MT"/>
                <a:cs typeface="Gill Sans MT"/>
              </a:rPr>
              <a:t>Identify</a:t>
            </a:r>
            <a:r>
              <a:rPr dirty="0" sz="2550" spc="-75">
                <a:latin typeface="Gill Sans MT"/>
                <a:cs typeface="Gill Sans MT"/>
              </a:rPr>
              <a:t> </a:t>
            </a:r>
            <a:r>
              <a:rPr dirty="0" sz="2550" spc="95">
                <a:latin typeface="Gill Sans MT"/>
                <a:cs typeface="Gill Sans MT"/>
              </a:rPr>
              <a:t>information</a:t>
            </a:r>
            <a:r>
              <a:rPr dirty="0" sz="2550" spc="-70">
                <a:latin typeface="Gill Sans MT"/>
                <a:cs typeface="Gill Sans MT"/>
              </a:rPr>
              <a:t> </a:t>
            </a:r>
            <a:r>
              <a:rPr dirty="0" sz="2550" spc="120">
                <a:latin typeface="Gill Sans MT"/>
                <a:cs typeface="Gill Sans MT"/>
              </a:rPr>
              <a:t>(sources)</a:t>
            </a:r>
            <a:r>
              <a:rPr dirty="0" sz="2550" spc="-75">
                <a:latin typeface="Gill Sans MT"/>
                <a:cs typeface="Gill Sans MT"/>
              </a:rPr>
              <a:t> </a:t>
            </a:r>
            <a:r>
              <a:rPr dirty="0" sz="2550" spc="75">
                <a:latin typeface="Gill Sans MT"/>
                <a:cs typeface="Gill Sans MT"/>
              </a:rPr>
              <a:t>relevant</a:t>
            </a:r>
            <a:r>
              <a:rPr dirty="0" sz="2550" spc="-75">
                <a:latin typeface="Gill Sans MT"/>
                <a:cs typeface="Gill Sans MT"/>
              </a:rPr>
              <a:t> </a:t>
            </a:r>
            <a:r>
              <a:rPr dirty="0" sz="2550" spc="-5">
                <a:latin typeface="Gill Sans MT"/>
                <a:cs typeface="Gill Sans MT"/>
              </a:rPr>
              <a:t>to</a:t>
            </a:r>
            <a:r>
              <a:rPr dirty="0" sz="2550" spc="-75">
                <a:latin typeface="Gill Sans MT"/>
                <a:cs typeface="Gill Sans MT"/>
              </a:rPr>
              <a:t> </a:t>
            </a:r>
            <a:r>
              <a:rPr dirty="0" sz="2550" spc="170">
                <a:latin typeface="Gill Sans MT"/>
                <a:cs typeface="Gill Sans MT"/>
              </a:rPr>
              <a:t>areas</a:t>
            </a:r>
            <a:r>
              <a:rPr dirty="0" sz="2550" spc="-75">
                <a:latin typeface="Gill Sans MT"/>
                <a:cs typeface="Gill Sans MT"/>
              </a:rPr>
              <a:t> </a:t>
            </a:r>
            <a:r>
              <a:rPr dirty="0" sz="2550" spc="145">
                <a:latin typeface="Gill Sans MT"/>
                <a:cs typeface="Gill Sans MT"/>
              </a:rPr>
              <a:t>of  </a:t>
            </a:r>
            <a:r>
              <a:rPr dirty="0" sz="2550" spc="65">
                <a:latin typeface="Gill Sans MT"/>
                <a:cs typeface="Gill Sans MT"/>
              </a:rPr>
              <a:t>interest</a:t>
            </a:r>
            <a:r>
              <a:rPr dirty="0" sz="2550" spc="-85">
                <a:latin typeface="Gill Sans MT"/>
                <a:cs typeface="Gill Sans MT"/>
              </a:rPr>
              <a:t> </a:t>
            </a:r>
            <a:r>
              <a:rPr dirty="0" sz="2550" spc="145">
                <a:latin typeface="Gill Sans MT"/>
                <a:cs typeface="Gill Sans MT"/>
              </a:rPr>
              <a:t>of</a:t>
            </a:r>
            <a:r>
              <a:rPr dirty="0" sz="2550" spc="-80">
                <a:latin typeface="Gill Sans MT"/>
                <a:cs typeface="Gill Sans MT"/>
              </a:rPr>
              <a:t> </a:t>
            </a:r>
            <a:r>
              <a:rPr dirty="0" sz="2550" spc="85">
                <a:latin typeface="Gill Sans MT"/>
                <a:cs typeface="Gill Sans MT"/>
              </a:rPr>
              <a:t>target</a:t>
            </a:r>
            <a:r>
              <a:rPr dirty="0" sz="2550" spc="-80">
                <a:latin typeface="Gill Sans MT"/>
                <a:cs typeface="Gill Sans MT"/>
              </a:rPr>
              <a:t> </a:t>
            </a:r>
            <a:r>
              <a:rPr dirty="0" sz="2550" spc="114">
                <a:latin typeface="Gill Sans MT"/>
                <a:cs typeface="Gill Sans MT"/>
              </a:rPr>
              <a:t>users’</a:t>
            </a:r>
            <a:r>
              <a:rPr dirty="0" sz="2550" spc="-80">
                <a:latin typeface="Gill Sans MT"/>
                <a:cs typeface="Gill Sans MT"/>
              </a:rPr>
              <a:t> </a:t>
            </a:r>
            <a:r>
              <a:rPr dirty="0" sz="2550" spc="125">
                <a:latin typeface="Gill Sans MT"/>
                <a:cs typeface="Gill Sans MT"/>
              </a:rPr>
              <a:t>community</a:t>
            </a:r>
            <a:endParaRPr sz="2550">
              <a:latin typeface="Gill Sans MT"/>
              <a:cs typeface="Gill Sans MT"/>
            </a:endParaRPr>
          </a:p>
          <a:p>
            <a:pPr marL="302260" indent="-290195">
              <a:lnSpc>
                <a:spcPct val="100000"/>
              </a:lnSpc>
              <a:spcBef>
                <a:spcPts val="285"/>
              </a:spcBef>
              <a:buChar char="•"/>
              <a:tabLst>
                <a:tab pos="302260" algn="l"/>
                <a:tab pos="302895" algn="l"/>
              </a:tabLst>
            </a:pPr>
            <a:r>
              <a:rPr dirty="0" sz="2550" spc="185">
                <a:latin typeface="Gill Sans MT"/>
                <a:cs typeface="Gill Sans MT"/>
              </a:rPr>
              <a:t>analyse</a:t>
            </a:r>
            <a:r>
              <a:rPr dirty="0" sz="2550" spc="-85">
                <a:latin typeface="Gill Sans MT"/>
                <a:cs typeface="Gill Sans MT"/>
              </a:rPr>
              <a:t> </a:t>
            </a:r>
            <a:r>
              <a:rPr dirty="0" sz="2550" spc="114">
                <a:latin typeface="Gill Sans MT"/>
                <a:cs typeface="Gill Sans MT"/>
              </a:rPr>
              <a:t>contents</a:t>
            </a:r>
            <a:r>
              <a:rPr dirty="0" sz="2550" spc="-80">
                <a:latin typeface="Gill Sans MT"/>
                <a:cs typeface="Gill Sans MT"/>
              </a:rPr>
              <a:t> </a:t>
            </a:r>
            <a:r>
              <a:rPr dirty="0" sz="2550" spc="145">
                <a:latin typeface="Gill Sans MT"/>
                <a:cs typeface="Gill Sans MT"/>
              </a:rPr>
              <a:t>of</a:t>
            </a:r>
            <a:r>
              <a:rPr dirty="0" sz="2550" spc="-85">
                <a:latin typeface="Gill Sans MT"/>
                <a:cs typeface="Gill Sans MT"/>
              </a:rPr>
              <a:t> </a:t>
            </a:r>
            <a:r>
              <a:rPr dirty="0" sz="2550" spc="140">
                <a:latin typeface="Gill Sans MT"/>
                <a:cs typeface="Gill Sans MT"/>
              </a:rPr>
              <a:t>sources</a:t>
            </a:r>
            <a:r>
              <a:rPr dirty="0" sz="2550" spc="-80">
                <a:latin typeface="Gill Sans MT"/>
                <a:cs typeface="Gill Sans MT"/>
              </a:rPr>
              <a:t> </a:t>
            </a:r>
            <a:r>
              <a:rPr dirty="0" sz="2550" spc="130">
                <a:latin typeface="Gill Sans MT"/>
                <a:cs typeface="Gill Sans MT"/>
              </a:rPr>
              <a:t>(documents)</a:t>
            </a:r>
            <a:endParaRPr sz="2550">
              <a:latin typeface="Gill Sans MT"/>
              <a:cs typeface="Gill Sans MT"/>
            </a:endParaRPr>
          </a:p>
          <a:p>
            <a:pPr marL="302260" marR="5080" indent="-290195">
              <a:lnSpc>
                <a:spcPct val="105200"/>
              </a:lnSpc>
              <a:spcBef>
                <a:spcPts val="125"/>
              </a:spcBef>
              <a:buChar char="•"/>
              <a:tabLst>
                <a:tab pos="302260" algn="l"/>
                <a:tab pos="302895" algn="l"/>
              </a:tabLst>
            </a:pPr>
            <a:r>
              <a:rPr dirty="0" sz="2550" spc="85">
                <a:latin typeface="Gill Sans MT"/>
                <a:cs typeface="Gill Sans MT"/>
              </a:rPr>
              <a:t>Represent</a:t>
            </a:r>
            <a:r>
              <a:rPr dirty="0" sz="2550" spc="-85">
                <a:latin typeface="Gill Sans MT"/>
                <a:cs typeface="Gill Sans MT"/>
              </a:rPr>
              <a:t> </a:t>
            </a:r>
            <a:r>
              <a:rPr dirty="0" sz="2550" spc="114">
                <a:latin typeface="Gill Sans MT"/>
                <a:cs typeface="Gill Sans MT"/>
              </a:rPr>
              <a:t>contents</a:t>
            </a:r>
            <a:r>
              <a:rPr dirty="0" sz="2550" spc="-85">
                <a:latin typeface="Gill Sans MT"/>
                <a:cs typeface="Gill Sans MT"/>
              </a:rPr>
              <a:t> </a:t>
            </a:r>
            <a:r>
              <a:rPr dirty="0" sz="2550" spc="145">
                <a:latin typeface="Gill Sans MT"/>
                <a:cs typeface="Gill Sans MT"/>
              </a:rPr>
              <a:t>of</a:t>
            </a:r>
            <a:r>
              <a:rPr dirty="0" sz="2550" spc="-80">
                <a:latin typeface="Gill Sans MT"/>
                <a:cs typeface="Gill Sans MT"/>
              </a:rPr>
              <a:t> </a:t>
            </a:r>
            <a:r>
              <a:rPr dirty="0" sz="2550" spc="160">
                <a:latin typeface="Gill Sans MT"/>
                <a:cs typeface="Gill Sans MT"/>
              </a:rPr>
              <a:t>analyzed</a:t>
            </a:r>
            <a:r>
              <a:rPr dirty="0" sz="2550" spc="-85">
                <a:latin typeface="Gill Sans MT"/>
                <a:cs typeface="Gill Sans MT"/>
              </a:rPr>
              <a:t> </a:t>
            </a:r>
            <a:r>
              <a:rPr dirty="0" sz="2550" spc="140">
                <a:latin typeface="Gill Sans MT"/>
                <a:cs typeface="Gill Sans MT"/>
              </a:rPr>
              <a:t>sources</a:t>
            </a:r>
            <a:r>
              <a:rPr dirty="0" sz="2550" spc="-80">
                <a:latin typeface="Gill Sans MT"/>
                <a:cs typeface="Gill Sans MT"/>
              </a:rPr>
              <a:t> </a:t>
            </a:r>
            <a:r>
              <a:rPr dirty="0" sz="2550" spc="90">
                <a:latin typeface="Gill Sans MT"/>
                <a:cs typeface="Gill Sans MT"/>
              </a:rPr>
              <a:t>in</a:t>
            </a:r>
            <a:r>
              <a:rPr dirty="0" sz="2550" spc="-80">
                <a:latin typeface="Gill Sans MT"/>
                <a:cs typeface="Gill Sans MT"/>
              </a:rPr>
              <a:t> </a:t>
            </a:r>
            <a:r>
              <a:rPr dirty="0" sz="2550" spc="295">
                <a:latin typeface="Gill Sans MT"/>
                <a:cs typeface="Gill Sans MT"/>
              </a:rPr>
              <a:t>a</a:t>
            </a:r>
            <a:r>
              <a:rPr dirty="0" sz="2550" spc="-80">
                <a:latin typeface="Gill Sans MT"/>
                <a:cs typeface="Gill Sans MT"/>
              </a:rPr>
              <a:t> </a:t>
            </a:r>
            <a:r>
              <a:rPr dirty="0" sz="2550" spc="145">
                <a:latin typeface="Gill Sans MT"/>
                <a:cs typeface="Gill Sans MT"/>
              </a:rPr>
              <a:t>way</a:t>
            </a:r>
            <a:r>
              <a:rPr dirty="0" sz="2550" spc="-80">
                <a:latin typeface="Gill Sans MT"/>
                <a:cs typeface="Gill Sans MT"/>
              </a:rPr>
              <a:t> </a:t>
            </a:r>
            <a:r>
              <a:rPr dirty="0" sz="2550" spc="95">
                <a:latin typeface="Gill Sans MT"/>
                <a:cs typeface="Gill Sans MT"/>
              </a:rPr>
              <a:t>that  </a:t>
            </a:r>
            <a:r>
              <a:rPr dirty="0" sz="2550" spc="60">
                <a:latin typeface="Gill Sans MT"/>
                <a:cs typeface="Gill Sans MT"/>
              </a:rPr>
              <a:t>will</a:t>
            </a:r>
            <a:r>
              <a:rPr dirty="0" sz="2550" spc="-85">
                <a:latin typeface="Gill Sans MT"/>
                <a:cs typeface="Gill Sans MT"/>
              </a:rPr>
              <a:t> </a:t>
            </a:r>
            <a:r>
              <a:rPr dirty="0" sz="2550" spc="135">
                <a:latin typeface="Gill Sans MT"/>
                <a:cs typeface="Gill Sans MT"/>
              </a:rPr>
              <a:t>be</a:t>
            </a:r>
            <a:r>
              <a:rPr dirty="0" sz="2550" spc="-80">
                <a:latin typeface="Gill Sans MT"/>
                <a:cs typeface="Gill Sans MT"/>
              </a:rPr>
              <a:t> </a:t>
            </a:r>
            <a:r>
              <a:rPr dirty="0" sz="2550" spc="135">
                <a:latin typeface="Gill Sans MT"/>
                <a:cs typeface="Gill Sans MT"/>
              </a:rPr>
              <a:t>suitable</a:t>
            </a:r>
            <a:r>
              <a:rPr dirty="0" sz="2550" spc="-80">
                <a:latin typeface="Gill Sans MT"/>
                <a:cs typeface="Gill Sans MT"/>
              </a:rPr>
              <a:t> </a:t>
            </a:r>
            <a:r>
              <a:rPr dirty="0" sz="2550" spc="45">
                <a:latin typeface="Gill Sans MT"/>
                <a:cs typeface="Gill Sans MT"/>
              </a:rPr>
              <a:t>for</a:t>
            </a:r>
            <a:r>
              <a:rPr dirty="0" sz="2550" spc="-80">
                <a:latin typeface="Gill Sans MT"/>
                <a:cs typeface="Gill Sans MT"/>
              </a:rPr>
              <a:t> </a:t>
            </a:r>
            <a:r>
              <a:rPr dirty="0" sz="2550" spc="175">
                <a:latin typeface="Gill Sans MT"/>
                <a:cs typeface="Gill Sans MT"/>
              </a:rPr>
              <a:t>matching</a:t>
            </a:r>
            <a:r>
              <a:rPr dirty="0" sz="2550" spc="-80">
                <a:latin typeface="Gill Sans MT"/>
                <a:cs typeface="Gill Sans MT"/>
              </a:rPr>
              <a:t> </a:t>
            </a:r>
            <a:r>
              <a:rPr dirty="0" sz="2550" spc="114">
                <a:latin typeface="Gill Sans MT"/>
                <a:cs typeface="Gill Sans MT"/>
              </a:rPr>
              <a:t>users’</a:t>
            </a:r>
            <a:r>
              <a:rPr dirty="0" sz="2550" spc="-80">
                <a:latin typeface="Gill Sans MT"/>
                <a:cs typeface="Gill Sans MT"/>
              </a:rPr>
              <a:t> </a:t>
            </a:r>
            <a:r>
              <a:rPr dirty="0" sz="2550" spc="105">
                <a:latin typeface="Gill Sans MT"/>
                <a:cs typeface="Gill Sans MT"/>
              </a:rPr>
              <a:t>queries</a:t>
            </a:r>
            <a:endParaRPr sz="2550">
              <a:latin typeface="Gill Sans MT"/>
              <a:cs typeface="Gill Sans MT"/>
            </a:endParaRPr>
          </a:p>
          <a:p>
            <a:pPr marL="302260" marR="490220" indent="-290195">
              <a:lnSpc>
                <a:spcPct val="105200"/>
              </a:lnSpc>
              <a:spcBef>
                <a:spcPts val="130"/>
              </a:spcBef>
              <a:buChar char="•"/>
              <a:tabLst>
                <a:tab pos="302260" algn="l"/>
                <a:tab pos="302895" algn="l"/>
              </a:tabLst>
            </a:pPr>
            <a:r>
              <a:rPr dirty="0" sz="2550" spc="165">
                <a:latin typeface="Gill Sans MT"/>
                <a:cs typeface="Gill Sans MT"/>
              </a:rPr>
              <a:t>analyze</a:t>
            </a:r>
            <a:r>
              <a:rPr dirty="0" sz="2550" spc="-85">
                <a:latin typeface="Gill Sans MT"/>
                <a:cs typeface="Gill Sans MT"/>
              </a:rPr>
              <a:t> </a:t>
            </a:r>
            <a:r>
              <a:rPr dirty="0" sz="2550" spc="114">
                <a:latin typeface="Gill Sans MT"/>
                <a:cs typeface="Gill Sans MT"/>
              </a:rPr>
              <a:t>users’</a:t>
            </a:r>
            <a:r>
              <a:rPr dirty="0" sz="2550" spc="-80">
                <a:latin typeface="Gill Sans MT"/>
                <a:cs typeface="Gill Sans MT"/>
              </a:rPr>
              <a:t> </a:t>
            </a:r>
            <a:r>
              <a:rPr dirty="0" sz="2550" spc="105">
                <a:latin typeface="Gill Sans MT"/>
                <a:cs typeface="Gill Sans MT"/>
              </a:rPr>
              <a:t>queries</a:t>
            </a:r>
            <a:r>
              <a:rPr dirty="0" sz="2550" spc="-80">
                <a:latin typeface="Gill Sans MT"/>
                <a:cs typeface="Gill Sans MT"/>
              </a:rPr>
              <a:t> </a:t>
            </a:r>
            <a:r>
              <a:rPr dirty="0" sz="2550" spc="185">
                <a:latin typeface="Gill Sans MT"/>
                <a:cs typeface="Gill Sans MT"/>
              </a:rPr>
              <a:t>and</a:t>
            </a:r>
            <a:r>
              <a:rPr dirty="0" sz="2550" spc="-85">
                <a:latin typeface="Gill Sans MT"/>
                <a:cs typeface="Gill Sans MT"/>
              </a:rPr>
              <a:t> </a:t>
            </a:r>
            <a:r>
              <a:rPr dirty="0" sz="2550" spc="65">
                <a:latin typeface="Gill Sans MT"/>
                <a:cs typeface="Gill Sans MT"/>
              </a:rPr>
              <a:t>represent</a:t>
            </a:r>
            <a:r>
              <a:rPr dirty="0" sz="2550" spc="-80">
                <a:latin typeface="Gill Sans MT"/>
                <a:cs typeface="Gill Sans MT"/>
              </a:rPr>
              <a:t> </a:t>
            </a:r>
            <a:r>
              <a:rPr dirty="0" sz="2550" spc="120">
                <a:latin typeface="Gill Sans MT"/>
                <a:cs typeface="Gill Sans MT"/>
              </a:rPr>
              <a:t>them</a:t>
            </a:r>
            <a:r>
              <a:rPr dirty="0" sz="2550" spc="-80">
                <a:latin typeface="Gill Sans MT"/>
                <a:cs typeface="Gill Sans MT"/>
              </a:rPr>
              <a:t> </a:t>
            </a:r>
            <a:r>
              <a:rPr dirty="0" sz="2550" spc="90">
                <a:latin typeface="Gill Sans MT"/>
                <a:cs typeface="Gill Sans MT"/>
              </a:rPr>
              <a:t>in</a:t>
            </a:r>
            <a:r>
              <a:rPr dirty="0" sz="2550" spc="-75">
                <a:latin typeface="Gill Sans MT"/>
                <a:cs typeface="Gill Sans MT"/>
              </a:rPr>
              <a:t> </a:t>
            </a:r>
            <a:r>
              <a:rPr dirty="0" sz="2550" spc="100">
                <a:latin typeface="Gill Sans MT"/>
                <a:cs typeface="Gill Sans MT"/>
              </a:rPr>
              <a:t>form  </a:t>
            </a:r>
            <a:r>
              <a:rPr dirty="0" sz="2550" spc="95">
                <a:latin typeface="Gill Sans MT"/>
                <a:cs typeface="Gill Sans MT"/>
              </a:rPr>
              <a:t>that</a:t>
            </a:r>
            <a:r>
              <a:rPr dirty="0" sz="2550" spc="-85">
                <a:latin typeface="Gill Sans MT"/>
                <a:cs typeface="Gill Sans MT"/>
              </a:rPr>
              <a:t> </a:t>
            </a:r>
            <a:r>
              <a:rPr dirty="0" sz="2550" spc="60">
                <a:latin typeface="Gill Sans MT"/>
                <a:cs typeface="Gill Sans MT"/>
              </a:rPr>
              <a:t>will</a:t>
            </a:r>
            <a:r>
              <a:rPr dirty="0" sz="2550" spc="-85">
                <a:latin typeface="Gill Sans MT"/>
                <a:cs typeface="Gill Sans MT"/>
              </a:rPr>
              <a:t> </a:t>
            </a:r>
            <a:r>
              <a:rPr dirty="0" sz="2550" spc="135">
                <a:latin typeface="Gill Sans MT"/>
                <a:cs typeface="Gill Sans MT"/>
              </a:rPr>
              <a:t>be</a:t>
            </a:r>
            <a:r>
              <a:rPr dirty="0" sz="2550" spc="-80">
                <a:latin typeface="Gill Sans MT"/>
                <a:cs typeface="Gill Sans MT"/>
              </a:rPr>
              <a:t> </a:t>
            </a:r>
            <a:r>
              <a:rPr dirty="0" sz="2550" spc="135">
                <a:latin typeface="Gill Sans MT"/>
                <a:cs typeface="Gill Sans MT"/>
              </a:rPr>
              <a:t>suitable</a:t>
            </a:r>
            <a:r>
              <a:rPr dirty="0" sz="2550" spc="-85">
                <a:latin typeface="Gill Sans MT"/>
                <a:cs typeface="Gill Sans MT"/>
              </a:rPr>
              <a:t> </a:t>
            </a:r>
            <a:r>
              <a:rPr dirty="0" sz="2550" spc="45">
                <a:latin typeface="Gill Sans MT"/>
                <a:cs typeface="Gill Sans MT"/>
              </a:rPr>
              <a:t>for</a:t>
            </a:r>
            <a:r>
              <a:rPr dirty="0" sz="2550" spc="-80">
                <a:latin typeface="Gill Sans MT"/>
                <a:cs typeface="Gill Sans MT"/>
              </a:rPr>
              <a:t> </a:t>
            </a:r>
            <a:r>
              <a:rPr dirty="0" sz="2550" spc="175">
                <a:latin typeface="Gill Sans MT"/>
                <a:cs typeface="Gill Sans MT"/>
              </a:rPr>
              <a:t>matching</a:t>
            </a:r>
            <a:r>
              <a:rPr dirty="0" sz="2550" spc="-85">
                <a:latin typeface="Gill Sans MT"/>
                <a:cs typeface="Gill Sans MT"/>
              </a:rPr>
              <a:t> </a:t>
            </a:r>
            <a:r>
              <a:rPr dirty="0" sz="2550" spc="55">
                <a:latin typeface="Gill Sans MT"/>
                <a:cs typeface="Gill Sans MT"/>
              </a:rPr>
              <a:t>with</a:t>
            </a:r>
            <a:r>
              <a:rPr dirty="0" sz="2550" spc="-85">
                <a:latin typeface="Gill Sans MT"/>
                <a:cs typeface="Gill Sans MT"/>
              </a:rPr>
              <a:t> </a:t>
            </a:r>
            <a:r>
              <a:rPr dirty="0" sz="2550" spc="200">
                <a:latin typeface="Gill Sans MT"/>
                <a:cs typeface="Gill Sans MT"/>
              </a:rPr>
              <a:t>database</a:t>
            </a:r>
            <a:endParaRPr sz="2550">
              <a:latin typeface="Gill Sans MT"/>
              <a:cs typeface="Gill Sans MT"/>
            </a:endParaRPr>
          </a:p>
          <a:p>
            <a:pPr marL="302260" indent="-290195">
              <a:lnSpc>
                <a:spcPct val="100000"/>
              </a:lnSpc>
              <a:spcBef>
                <a:spcPts val="284"/>
              </a:spcBef>
              <a:buChar char="•"/>
              <a:tabLst>
                <a:tab pos="302260" algn="l"/>
                <a:tab pos="302895" algn="l"/>
              </a:tabLst>
            </a:pPr>
            <a:r>
              <a:rPr dirty="0" sz="2550" spc="165">
                <a:latin typeface="Gill Sans MT"/>
                <a:cs typeface="Gill Sans MT"/>
              </a:rPr>
              <a:t>Match</a:t>
            </a:r>
            <a:r>
              <a:rPr dirty="0" sz="2550" spc="-80">
                <a:latin typeface="Gill Sans MT"/>
                <a:cs typeface="Gill Sans MT"/>
              </a:rPr>
              <a:t> </a:t>
            </a:r>
            <a:r>
              <a:rPr dirty="0" sz="2550" spc="150">
                <a:latin typeface="Gill Sans MT"/>
                <a:cs typeface="Gill Sans MT"/>
              </a:rPr>
              <a:t>search</a:t>
            </a:r>
            <a:r>
              <a:rPr dirty="0" sz="2550" spc="-80">
                <a:latin typeface="Gill Sans MT"/>
                <a:cs typeface="Gill Sans MT"/>
              </a:rPr>
              <a:t> </a:t>
            </a:r>
            <a:r>
              <a:rPr dirty="0" sz="2550" spc="130">
                <a:latin typeface="Gill Sans MT"/>
                <a:cs typeface="Gill Sans MT"/>
              </a:rPr>
              <a:t>statement</a:t>
            </a:r>
            <a:r>
              <a:rPr dirty="0" sz="2550" spc="-80">
                <a:latin typeface="Gill Sans MT"/>
                <a:cs typeface="Gill Sans MT"/>
              </a:rPr>
              <a:t> </a:t>
            </a:r>
            <a:r>
              <a:rPr dirty="0" sz="2550" spc="55">
                <a:latin typeface="Gill Sans MT"/>
                <a:cs typeface="Gill Sans MT"/>
              </a:rPr>
              <a:t>with</a:t>
            </a:r>
            <a:r>
              <a:rPr dirty="0" sz="2550" spc="-80">
                <a:latin typeface="Gill Sans MT"/>
                <a:cs typeface="Gill Sans MT"/>
              </a:rPr>
              <a:t> </a:t>
            </a:r>
            <a:r>
              <a:rPr dirty="0" sz="2550" spc="65">
                <a:latin typeface="Gill Sans MT"/>
                <a:cs typeface="Gill Sans MT"/>
              </a:rPr>
              <a:t>stored</a:t>
            </a:r>
            <a:r>
              <a:rPr dirty="0" sz="2550" spc="-80">
                <a:latin typeface="Gill Sans MT"/>
                <a:cs typeface="Gill Sans MT"/>
              </a:rPr>
              <a:t> </a:t>
            </a:r>
            <a:r>
              <a:rPr dirty="0" sz="2550" spc="200">
                <a:latin typeface="Gill Sans MT"/>
                <a:cs typeface="Gill Sans MT"/>
              </a:rPr>
              <a:t>database</a:t>
            </a:r>
            <a:endParaRPr sz="2550">
              <a:latin typeface="Gill Sans MT"/>
              <a:cs typeface="Gill Sans MT"/>
            </a:endParaRPr>
          </a:p>
          <a:p>
            <a:pPr marL="302260" indent="-290195">
              <a:lnSpc>
                <a:spcPct val="100000"/>
              </a:lnSpc>
              <a:spcBef>
                <a:spcPts val="285"/>
              </a:spcBef>
              <a:buChar char="•"/>
              <a:tabLst>
                <a:tab pos="302260" algn="l"/>
                <a:tab pos="302895" algn="l"/>
              </a:tabLst>
            </a:pPr>
            <a:r>
              <a:rPr dirty="0" sz="2550" spc="40">
                <a:latin typeface="Gill Sans MT"/>
                <a:cs typeface="Gill Sans MT"/>
              </a:rPr>
              <a:t>Retrieve</a:t>
            </a:r>
            <a:r>
              <a:rPr dirty="0" sz="2550" spc="-85">
                <a:latin typeface="Gill Sans MT"/>
                <a:cs typeface="Gill Sans MT"/>
              </a:rPr>
              <a:t> </a:t>
            </a:r>
            <a:r>
              <a:rPr dirty="0" sz="2550" spc="95">
                <a:latin typeface="Gill Sans MT"/>
                <a:cs typeface="Gill Sans MT"/>
              </a:rPr>
              <a:t>information</a:t>
            </a:r>
            <a:r>
              <a:rPr dirty="0" sz="2550" spc="-75">
                <a:latin typeface="Gill Sans MT"/>
                <a:cs typeface="Gill Sans MT"/>
              </a:rPr>
              <a:t> </a:t>
            </a:r>
            <a:r>
              <a:rPr dirty="0" sz="2550" spc="95">
                <a:latin typeface="Gill Sans MT"/>
                <a:cs typeface="Gill Sans MT"/>
              </a:rPr>
              <a:t>that</a:t>
            </a:r>
            <a:r>
              <a:rPr dirty="0" sz="2550" spc="-80">
                <a:latin typeface="Gill Sans MT"/>
                <a:cs typeface="Gill Sans MT"/>
              </a:rPr>
              <a:t> </a:t>
            </a:r>
            <a:r>
              <a:rPr dirty="0" sz="2550" spc="190">
                <a:latin typeface="Gill Sans MT"/>
                <a:cs typeface="Gill Sans MT"/>
              </a:rPr>
              <a:t>is</a:t>
            </a:r>
            <a:r>
              <a:rPr dirty="0" sz="2550" spc="-80">
                <a:latin typeface="Gill Sans MT"/>
                <a:cs typeface="Gill Sans MT"/>
              </a:rPr>
              <a:t> </a:t>
            </a:r>
            <a:r>
              <a:rPr dirty="0" sz="2550" spc="75">
                <a:latin typeface="Gill Sans MT"/>
                <a:cs typeface="Gill Sans MT"/>
              </a:rPr>
              <a:t>relevant</a:t>
            </a:r>
            <a:r>
              <a:rPr dirty="0" sz="2550" spc="-80">
                <a:latin typeface="Gill Sans MT"/>
                <a:cs typeface="Gill Sans MT"/>
              </a:rPr>
              <a:t> </a:t>
            </a:r>
            <a:r>
              <a:rPr dirty="0" sz="2550" spc="185">
                <a:latin typeface="Gill Sans MT"/>
                <a:cs typeface="Gill Sans MT"/>
              </a:rPr>
              <a:t>and</a:t>
            </a:r>
            <a:endParaRPr sz="2550">
              <a:latin typeface="Gill Sans MT"/>
              <a:cs typeface="Gill Sans MT"/>
            </a:endParaRPr>
          </a:p>
          <a:p>
            <a:pPr marL="302260" marR="565150" indent="-290195">
              <a:lnSpc>
                <a:spcPct val="105200"/>
              </a:lnSpc>
              <a:spcBef>
                <a:spcPts val="125"/>
              </a:spcBef>
              <a:buChar char="•"/>
              <a:tabLst>
                <a:tab pos="302260" algn="l"/>
                <a:tab pos="302895" algn="l"/>
              </a:tabLst>
            </a:pPr>
            <a:r>
              <a:rPr dirty="0" sz="2550" spc="180">
                <a:latin typeface="Gill Sans MT"/>
                <a:cs typeface="Gill Sans MT"/>
              </a:rPr>
              <a:t>make</a:t>
            </a:r>
            <a:r>
              <a:rPr dirty="0" sz="2550" spc="-85">
                <a:latin typeface="Gill Sans MT"/>
                <a:cs typeface="Gill Sans MT"/>
              </a:rPr>
              <a:t> </a:t>
            </a:r>
            <a:r>
              <a:rPr dirty="0" sz="2550" spc="165">
                <a:latin typeface="Gill Sans MT"/>
                <a:cs typeface="Gill Sans MT"/>
              </a:rPr>
              <a:t>necessary</a:t>
            </a:r>
            <a:r>
              <a:rPr dirty="0" sz="2550" spc="-80">
                <a:latin typeface="Gill Sans MT"/>
                <a:cs typeface="Gill Sans MT"/>
              </a:rPr>
              <a:t> </a:t>
            </a:r>
            <a:r>
              <a:rPr dirty="0" sz="2550" spc="155">
                <a:latin typeface="Gill Sans MT"/>
                <a:cs typeface="Gill Sans MT"/>
              </a:rPr>
              <a:t>adjustments</a:t>
            </a:r>
            <a:r>
              <a:rPr dirty="0" sz="2550" spc="-80">
                <a:latin typeface="Gill Sans MT"/>
                <a:cs typeface="Gill Sans MT"/>
              </a:rPr>
              <a:t> </a:t>
            </a:r>
            <a:r>
              <a:rPr dirty="0" sz="2550" spc="90">
                <a:latin typeface="Gill Sans MT"/>
                <a:cs typeface="Gill Sans MT"/>
              </a:rPr>
              <a:t>in</a:t>
            </a:r>
            <a:r>
              <a:rPr dirty="0" sz="2550" spc="-80">
                <a:latin typeface="Gill Sans MT"/>
                <a:cs typeface="Gill Sans MT"/>
              </a:rPr>
              <a:t> </a:t>
            </a:r>
            <a:r>
              <a:rPr dirty="0" sz="2550" spc="180">
                <a:latin typeface="Gill Sans MT"/>
                <a:cs typeface="Gill Sans MT"/>
              </a:rPr>
              <a:t>system</a:t>
            </a:r>
            <a:r>
              <a:rPr dirty="0" sz="2550" spc="-80">
                <a:latin typeface="Gill Sans MT"/>
                <a:cs typeface="Gill Sans MT"/>
              </a:rPr>
              <a:t> </a:t>
            </a:r>
            <a:r>
              <a:rPr dirty="0" sz="2550" spc="204">
                <a:latin typeface="Gill Sans MT"/>
                <a:cs typeface="Gill Sans MT"/>
              </a:rPr>
              <a:t>based</a:t>
            </a:r>
            <a:r>
              <a:rPr dirty="0" sz="2550" spc="-80">
                <a:latin typeface="Gill Sans MT"/>
                <a:cs typeface="Gill Sans MT"/>
              </a:rPr>
              <a:t> </a:t>
            </a:r>
            <a:r>
              <a:rPr dirty="0" sz="2550" spc="85">
                <a:latin typeface="Gill Sans MT"/>
                <a:cs typeface="Gill Sans MT"/>
              </a:rPr>
              <a:t>on  </a:t>
            </a:r>
            <a:r>
              <a:rPr dirty="0" sz="2550" spc="165">
                <a:latin typeface="Gill Sans MT"/>
                <a:cs typeface="Gill Sans MT"/>
              </a:rPr>
              <a:t>feedback </a:t>
            </a:r>
            <a:r>
              <a:rPr dirty="0" sz="2550" spc="90">
                <a:latin typeface="Gill Sans MT"/>
                <a:cs typeface="Gill Sans MT"/>
              </a:rPr>
              <a:t>from</a:t>
            </a:r>
            <a:r>
              <a:rPr dirty="0" sz="2550" spc="-325">
                <a:latin typeface="Gill Sans MT"/>
                <a:cs typeface="Gill Sans MT"/>
              </a:rPr>
              <a:t> </a:t>
            </a:r>
            <a:r>
              <a:rPr dirty="0" sz="2550" spc="140">
                <a:latin typeface="Gill Sans MT"/>
                <a:cs typeface="Gill Sans MT"/>
              </a:rPr>
              <a:t>users.</a:t>
            </a:r>
            <a:endParaRPr sz="255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98198" y="4344994"/>
            <a:ext cx="7343140" cy="1033144"/>
          </a:xfrm>
          <a:prstGeom prst="rect">
            <a:avLst/>
          </a:prstGeom>
        </p:spPr>
        <p:txBody>
          <a:bodyPr wrap="square" lIns="0" tIns="501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95"/>
              </a:spcBef>
            </a:pPr>
            <a:r>
              <a:rPr dirty="0" sz="1950" spc="65">
                <a:solidFill>
                  <a:srgbClr val="888888"/>
                </a:solidFill>
                <a:latin typeface="Gill Sans MT"/>
                <a:cs typeface="Gill Sans MT"/>
              </a:rPr>
              <a:t>Topic</a:t>
            </a:r>
            <a:r>
              <a:rPr dirty="0" sz="1950" spc="-60">
                <a:solidFill>
                  <a:srgbClr val="888888"/>
                </a:solidFill>
                <a:latin typeface="Gill Sans MT"/>
                <a:cs typeface="Gill Sans MT"/>
              </a:rPr>
              <a:t> </a:t>
            </a:r>
            <a:r>
              <a:rPr dirty="0" sz="1950" spc="30">
                <a:solidFill>
                  <a:srgbClr val="888888"/>
                </a:solidFill>
                <a:latin typeface="Gill Sans MT"/>
                <a:cs typeface="Gill Sans MT"/>
              </a:rPr>
              <a:t>Two</a:t>
            </a:r>
            <a:endParaRPr sz="195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spcBef>
                <a:spcPts val="550"/>
              </a:spcBef>
            </a:pPr>
            <a:r>
              <a:rPr dirty="0" sz="3950">
                <a:latin typeface="Gill Sans MT"/>
                <a:cs typeface="Gill Sans MT"/>
              </a:rPr>
              <a:t>STORAGE </a:t>
            </a:r>
            <a:r>
              <a:rPr dirty="0" sz="3950" spc="-90">
                <a:latin typeface="Gill Sans MT"/>
                <a:cs typeface="Gill Sans MT"/>
              </a:rPr>
              <a:t>OF </a:t>
            </a:r>
            <a:r>
              <a:rPr dirty="0" sz="3950" spc="65">
                <a:latin typeface="Gill Sans MT"/>
                <a:cs typeface="Gill Sans MT"/>
              </a:rPr>
              <a:t>PRINT</a:t>
            </a:r>
            <a:r>
              <a:rPr dirty="0" sz="3950" spc="-300">
                <a:latin typeface="Gill Sans MT"/>
                <a:cs typeface="Gill Sans MT"/>
              </a:rPr>
              <a:t> </a:t>
            </a:r>
            <a:r>
              <a:rPr dirty="0" sz="3950" spc="140">
                <a:latin typeface="Gill Sans MT"/>
                <a:cs typeface="Gill Sans MT"/>
              </a:rPr>
              <a:t>MATERIALS</a:t>
            </a:r>
            <a:endParaRPr sz="3950">
              <a:latin typeface="Gill Sans MT"/>
              <a:cs typeface="Gill Sans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31688" y="6713632"/>
            <a:ext cx="2501265" cy="417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100"/>
              </a:spcBef>
            </a:pPr>
            <a:r>
              <a:rPr dirty="0" sz="1100" spc="-70">
                <a:latin typeface="Gill Sans MT"/>
                <a:cs typeface="Gill Sans MT"/>
              </a:rPr>
              <a:t>Dr. </a:t>
            </a:r>
            <a:r>
              <a:rPr dirty="0" sz="1100" spc="45">
                <a:latin typeface="Gill Sans MT"/>
                <a:cs typeface="Gill Sans MT"/>
              </a:rPr>
              <a:t>Perpetua </a:t>
            </a:r>
            <a:r>
              <a:rPr dirty="0" sz="1100" spc="25">
                <a:latin typeface="Gill Sans MT"/>
                <a:cs typeface="Gill Sans MT"/>
              </a:rPr>
              <a:t>Dadzie, </a:t>
            </a:r>
            <a:r>
              <a:rPr dirty="0" sz="1100" spc="-5">
                <a:latin typeface="Gill Sans MT"/>
                <a:cs typeface="Gill Sans MT"/>
              </a:rPr>
              <a:t>Dept </a:t>
            </a:r>
            <a:r>
              <a:rPr dirty="0" sz="1100" spc="55">
                <a:latin typeface="Gill Sans MT"/>
                <a:cs typeface="Gill Sans MT"/>
              </a:rPr>
              <a:t>of</a:t>
            </a:r>
            <a:r>
              <a:rPr dirty="0" sz="1100" spc="-204">
                <a:latin typeface="Gill Sans MT"/>
                <a:cs typeface="Gill Sans MT"/>
              </a:rPr>
              <a:t> </a:t>
            </a:r>
            <a:r>
              <a:rPr dirty="0" sz="1100" spc="35">
                <a:latin typeface="Gill Sans MT"/>
                <a:cs typeface="Gill Sans MT"/>
              </a:rPr>
              <a:t>Information  </a:t>
            </a:r>
            <a:r>
              <a:rPr dirty="0" sz="1100" spc="60">
                <a:latin typeface="Gill Sans MT"/>
                <a:cs typeface="Gill Sans MT"/>
              </a:rPr>
              <a:t>Studies</a:t>
            </a:r>
            <a:endParaRPr sz="1100">
              <a:latin typeface="Gill Sans MT"/>
              <a:cs typeface="Gill Sans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258087" y="6717214"/>
            <a:ext cx="517525" cy="19240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100" spc="55">
                <a:latin typeface="Gill Sans MT"/>
                <a:cs typeface="Gill Sans MT"/>
              </a:rPr>
              <a:t>Slide</a:t>
            </a:r>
            <a:r>
              <a:rPr dirty="0" sz="1100" spc="-95">
                <a:latin typeface="Gill Sans MT"/>
                <a:cs typeface="Gill Sans MT"/>
              </a:rPr>
              <a:t> </a:t>
            </a:r>
            <a:r>
              <a:rPr dirty="0" sz="1100" spc="60">
                <a:latin typeface="Gill Sans MT"/>
                <a:cs typeface="Gill Sans MT"/>
              </a:rPr>
              <a:t>16</a:t>
            </a:r>
            <a:endParaRPr sz="11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82987" y="832330"/>
            <a:ext cx="6327140" cy="69215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235"/>
              <a:t>Storage </a:t>
            </a:r>
            <a:r>
              <a:rPr dirty="0" spc="260"/>
              <a:t>of</a:t>
            </a:r>
            <a:r>
              <a:rPr dirty="0" spc="-795"/>
              <a:t> </a:t>
            </a:r>
            <a:r>
              <a:rPr dirty="0" spc="120"/>
              <a:t>Print </a:t>
            </a:r>
            <a:r>
              <a:rPr dirty="0" spc="245"/>
              <a:t>Materials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69385" y="1925808"/>
            <a:ext cx="7826375" cy="4084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18770" marR="239395" indent="-306705">
              <a:lnSpc>
                <a:spcPct val="105700"/>
              </a:lnSpc>
              <a:spcBef>
                <a:spcPts val="95"/>
              </a:spcBef>
              <a:buChar char="•"/>
              <a:tabLst>
                <a:tab pos="318770" algn="l"/>
                <a:tab pos="319405" algn="l"/>
              </a:tabLst>
            </a:pPr>
            <a:r>
              <a:rPr dirty="0" sz="2500" spc="130">
                <a:latin typeface="Gill Sans MT"/>
                <a:cs typeface="Gill Sans MT"/>
              </a:rPr>
              <a:t>Storage </a:t>
            </a:r>
            <a:r>
              <a:rPr dirty="0" sz="2500" spc="140">
                <a:latin typeface="Gill Sans MT"/>
                <a:cs typeface="Gill Sans MT"/>
              </a:rPr>
              <a:t>of </a:t>
            </a:r>
            <a:r>
              <a:rPr dirty="0" sz="2500" spc="35">
                <a:latin typeface="Gill Sans MT"/>
                <a:cs typeface="Gill Sans MT"/>
              </a:rPr>
              <a:t>print </a:t>
            </a:r>
            <a:r>
              <a:rPr dirty="0" sz="2500" spc="135">
                <a:latin typeface="Gill Sans MT"/>
                <a:cs typeface="Gill Sans MT"/>
              </a:rPr>
              <a:t>materials </a:t>
            </a:r>
            <a:r>
              <a:rPr dirty="0" sz="2500" spc="200">
                <a:latin typeface="Gill Sans MT"/>
                <a:cs typeface="Gill Sans MT"/>
              </a:rPr>
              <a:t>such </a:t>
            </a:r>
            <a:r>
              <a:rPr dirty="0" sz="2500" spc="310">
                <a:latin typeface="Gill Sans MT"/>
                <a:cs typeface="Gill Sans MT"/>
              </a:rPr>
              <a:t>as </a:t>
            </a:r>
            <a:r>
              <a:rPr dirty="0" sz="2500" spc="95">
                <a:latin typeface="Gill Sans MT"/>
                <a:cs typeface="Gill Sans MT"/>
              </a:rPr>
              <a:t>books, </a:t>
            </a:r>
            <a:r>
              <a:rPr dirty="0" sz="2500" spc="90">
                <a:latin typeface="Gill Sans MT"/>
                <a:cs typeface="Gill Sans MT"/>
              </a:rPr>
              <a:t>journals,  </a:t>
            </a:r>
            <a:r>
              <a:rPr dirty="0" sz="2500" spc="195">
                <a:latin typeface="Gill Sans MT"/>
                <a:cs typeface="Gill Sans MT"/>
              </a:rPr>
              <a:t>magazines,</a:t>
            </a:r>
            <a:r>
              <a:rPr dirty="0" sz="2500" spc="-75">
                <a:latin typeface="Gill Sans MT"/>
                <a:cs typeface="Gill Sans MT"/>
              </a:rPr>
              <a:t> </a:t>
            </a:r>
            <a:r>
              <a:rPr dirty="0" sz="2500" spc="130">
                <a:latin typeface="Gill Sans MT"/>
                <a:cs typeface="Gill Sans MT"/>
              </a:rPr>
              <a:t>documents,</a:t>
            </a:r>
            <a:r>
              <a:rPr dirty="0" sz="2500" spc="-75">
                <a:latin typeface="Gill Sans MT"/>
                <a:cs typeface="Gill Sans MT"/>
              </a:rPr>
              <a:t> </a:t>
            </a:r>
            <a:r>
              <a:rPr dirty="0" sz="2500" spc="55">
                <a:latin typeface="Gill Sans MT"/>
                <a:cs typeface="Gill Sans MT"/>
              </a:rPr>
              <a:t>records,</a:t>
            </a:r>
            <a:r>
              <a:rPr dirty="0" sz="2500" spc="-70">
                <a:latin typeface="Gill Sans MT"/>
                <a:cs typeface="Gill Sans MT"/>
              </a:rPr>
              <a:t> </a:t>
            </a:r>
            <a:r>
              <a:rPr dirty="0" sz="2500" spc="145">
                <a:latin typeface="Gill Sans MT"/>
                <a:cs typeface="Gill Sans MT"/>
              </a:rPr>
              <a:t>encyclopedias</a:t>
            </a:r>
            <a:r>
              <a:rPr dirty="0" sz="2500" spc="-75">
                <a:latin typeface="Gill Sans MT"/>
                <a:cs typeface="Gill Sans MT"/>
              </a:rPr>
              <a:t> </a:t>
            </a:r>
            <a:r>
              <a:rPr dirty="0" sz="2500" spc="105">
                <a:latin typeface="Gill Sans MT"/>
                <a:cs typeface="Gill Sans MT"/>
              </a:rPr>
              <a:t>etc.  </a:t>
            </a:r>
            <a:r>
              <a:rPr dirty="0" sz="2500" spc="155">
                <a:latin typeface="Gill Sans MT"/>
                <a:cs typeface="Gill Sans MT"/>
              </a:rPr>
              <a:t>have </a:t>
            </a:r>
            <a:r>
              <a:rPr dirty="0" sz="2500" spc="130">
                <a:latin typeface="Gill Sans MT"/>
                <a:cs typeface="Gill Sans MT"/>
              </a:rPr>
              <a:t>been </a:t>
            </a:r>
            <a:r>
              <a:rPr dirty="0" sz="2500" spc="105">
                <a:latin typeface="Gill Sans MT"/>
                <a:cs typeface="Gill Sans MT"/>
              </a:rPr>
              <a:t>done </a:t>
            </a:r>
            <a:r>
              <a:rPr dirty="0" sz="2500" spc="90">
                <a:latin typeface="Gill Sans MT"/>
                <a:cs typeface="Gill Sans MT"/>
              </a:rPr>
              <a:t>in </a:t>
            </a:r>
            <a:r>
              <a:rPr dirty="0" sz="2500" spc="100">
                <a:latin typeface="Gill Sans MT"/>
                <a:cs typeface="Gill Sans MT"/>
              </a:rPr>
              <a:t>institutions </a:t>
            </a:r>
            <a:r>
              <a:rPr dirty="0" sz="2500" spc="140">
                <a:latin typeface="Gill Sans MT"/>
                <a:cs typeface="Gill Sans MT"/>
              </a:rPr>
              <a:t>of </a:t>
            </a:r>
            <a:r>
              <a:rPr dirty="0" sz="2500" spc="100">
                <a:latin typeface="Gill Sans MT"/>
                <a:cs typeface="Gill Sans MT"/>
              </a:rPr>
              <a:t>Information  </a:t>
            </a:r>
            <a:r>
              <a:rPr dirty="0" sz="2500" spc="180">
                <a:latin typeface="Gill Sans MT"/>
                <a:cs typeface="Gill Sans MT"/>
              </a:rPr>
              <a:t>Management.</a:t>
            </a:r>
            <a:endParaRPr sz="2500">
              <a:latin typeface="Gill Sans MT"/>
              <a:cs typeface="Gill Sans MT"/>
            </a:endParaRPr>
          </a:p>
          <a:p>
            <a:pPr marL="318770" marR="854710" indent="-306705">
              <a:lnSpc>
                <a:spcPct val="105700"/>
              </a:lnSpc>
              <a:spcBef>
                <a:spcPts val="125"/>
              </a:spcBef>
              <a:buChar char="•"/>
              <a:tabLst>
                <a:tab pos="318770" algn="l"/>
                <a:tab pos="319405" algn="l"/>
              </a:tabLst>
            </a:pPr>
            <a:r>
              <a:rPr dirty="0" sz="2500" spc="90">
                <a:latin typeface="Gill Sans MT"/>
                <a:cs typeface="Gill Sans MT"/>
              </a:rPr>
              <a:t>In</a:t>
            </a:r>
            <a:r>
              <a:rPr dirty="0" sz="2500" spc="-75">
                <a:latin typeface="Gill Sans MT"/>
                <a:cs typeface="Gill Sans MT"/>
              </a:rPr>
              <a:t> </a:t>
            </a:r>
            <a:r>
              <a:rPr dirty="0" sz="2500" spc="65">
                <a:latin typeface="Gill Sans MT"/>
                <a:cs typeface="Gill Sans MT"/>
              </a:rPr>
              <a:t>libraries,</a:t>
            </a:r>
            <a:r>
              <a:rPr dirty="0" sz="2500" spc="-75">
                <a:latin typeface="Gill Sans MT"/>
                <a:cs typeface="Gill Sans MT"/>
              </a:rPr>
              <a:t> </a:t>
            </a:r>
            <a:r>
              <a:rPr dirty="0" sz="2500" spc="135">
                <a:latin typeface="Gill Sans MT"/>
                <a:cs typeface="Gill Sans MT"/>
              </a:rPr>
              <a:t>materials</a:t>
            </a:r>
            <a:r>
              <a:rPr dirty="0" sz="2500" spc="-75">
                <a:latin typeface="Gill Sans MT"/>
                <a:cs typeface="Gill Sans MT"/>
              </a:rPr>
              <a:t> </a:t>
            </a:r>
            <a:r>
              <a:rPr dirty="0" sz="2500" spc="70">
                <a:latin typeface="Gill Sans MT"/>
                <a:cs typeface="Gill Sans MT"/>
              </a:rPr>
              <a:t>stored</a:t>
            </a:r>
            <a:r>
              <a:rPr dirty="0" sz="2500" spc="-70">
                <a:latin typeface="Gill Sans MT"/>
                <a:cs typeface="Gill Sans MT"/>
              </a:rPr>
              <a:t> </a:t>
            </a:r>
            <a:r>
              <a:rPr dirty="0" sz="2500" spc="90">
                <a:latin typeface="Gill Sans MT"/>
                <a:cs typeface="Gill Sans MT"/>
              </a:rPr>
              <a:t>in</a:t>
            </a:r>
            <a:r>
              <a:rPr dirty="0" sz="2500" spc="-75">
                <a:latin typeface="Gill Sans MT"/>
                <a:cs typeface="Gill Sans MT"/>
              </a:rPr>
              <a:t> </a:t>
            </a:r>
            <a:r>
              <a:rPr dirty="0" sz="2500" spc="110">
                <a:latin typeface="Gill Sans MT"/>
                <a:cs typeface="Gill Sans MT"/>
              </a:rPr>
              <a:t>open</a:t>
            </a:r>
            <a:r>
              <a:rPr dirty="0" sz="2500" spc="-75">
                <a:latin typeface="Gill Sans MT"/>
                <a:cs typeface="Gill Sans MT"/>
              </a:rPr>
              <a:t> </a:t>
            </a:r>
            <a:r>
              <a:rPr dirty="0" sz="2500" spc="185">
                <a:latin typeface="Gill Sans MT"/>
                <a:cs typeface="Gill Sans MT"/>
              </a:rPr>
              <a:t>and</a:t>
            </a:r>
            <a:r>
              <a:rPr dirty="0" sz="2500" spc="-75">
                <a:latin typeface="Gill Sans MT"/>
                <a:cs typeface="Gill Sans MT"/>
              </a:rPr>
              <a:t> </a:t>
            </a:r>
            <a:r>
              <a:rPr dirty="0" sz="2500" spc="150">
                <a:latin typeface="Gill Sans MT"/>
                <a:cs typeface="Gill Sans MT"/>
              </a:rPr>
              <a:t>closed  </a:t>
            </a:r>
            <a:r>
              <a:rPr dirty="0" sz="2500" spc="160">
                <a:latin typeface="Gill Sans MT"/>
                <a:cs typeface="Gill Sans MT"/>
              </a:rPr>
              <a:t>shelves.</a:t>
            </a:r>
            <a:endParaRPr sz="2500">
              <a:latin typeface="Gill Sans MT"/>
              <a:cs typeface="Gill Sans MT"/>
            </a:endParaRPr>
          </a:p>
          <a:p>
            <a:pPr algn="just" marL="318770" marR="5080" indent="-306705">
              <a:lnSpc>
                <a:spcPct val="105700"/>
              </a:lnSpc>
              <a:spcBef>
                <a:spcPts val="125"/>
              </a:spcBef>
              <a:buChar char="•"/>
              <a:tabLst>
                <a:tab pos="319405" algn="l"/>
              </a:tabLst>
            </a:pPr>
            <a:r>
              <a:rPr dirty="0" sz="2500" spc="15">
                <a:latin typeface="Gill Sans MT"/>
                <a:cs typeface="Gill Sans MT"/>
              </a:rPr>
              <a:t>Open </a:t>
            </a:r>
            <a:r>
              <a:rPr dirty="0" sz="2500" spc="170">
                <a:latin typeface="Gill Sans MT"/>
                <a:cs typeface="Gill Sans MT"/>
              </a:rPr>
              <a:t>shelves </a:t>
            </a:r>
            <a:r>
              <a:rPr dirty="0" sz="2500" spc="155">
                <a:latin typeface="Gill Sans MT"/>
                <a:cs typeface="Gill Sans MT"/>
              </a:rPr>
              <a:t>/open </a:t>
            </a:r>
            <a:r>
              <a:rPr dirty="0" sz="2500" spc="270">
                <a:latin typeface="Gill Sans MT"/>
                <a:cs typeface="Gill Sans MT"/>
              </a:rPr>
              <a:t>access– </a:t>
            </a:r>
            <a:r>
              <a:rPr dirty="0" sz="2500" spc="135">
                <a:latin typeface="Gill Sans MT"/>
                <a:cs typeface="Gill Sans MT"/>
              </a:rPr>
              <a:t>materials </a:t>
            </a:r>
            <a:r>
              <a:rPr dirty="0" sz="2500" spc="120">
                <a:latin typeface="Gill Sans MT"/>
                <a:cs typeface="Gill Sans MT"/>
              </a:rPr>
              <a:t>arranged </a:t>
            </a:r>
            <a:r>
              <a:rPr dirty="0" sz="2500" spc="45">
                <a:latin typeface="Gill Sans MT"/>
                <a:cs typeface="Gill Sans MT"/>
              </a:rPr>
              <a:t>for  </a:t>
            </a:r>
            <a:r>
              <a:rPr dirty="0" sz="2500" spc="204">
                <a:latin typeface="Gill Sans MT"/>
                <a:cs typeface="Gill Sans MT"/>
              </a:rPr>
              <a:t>easy</a:t>
            </a:r>
            <a:r>
              <a:rPr dirty="0" sz="2500" spc="-80">
                <a:latin typeface="Gill Sans MT"/>
                <a:cs typeface="Gill Sans MT"/>
              </a:rPr>
              <a:t> </a:t>
            </a:r>
            <a:r>
              <a:rPr dirty="0" sz="2500" spc="35">
                <a:latin typeface="Gill Sans MT"/>
                <a:cs typeface="Gill Sans MT"/>
              </a:rPr>
              <a:t>retrieval;</a:t>
            </a:r>
            <a:r>
              <a:rPr dirty="0" sz="2500" spc="-70">
                <a:latin typeface="Gill Sans MT"/>
                <a:cs typeface="Gill Sans MT"/>
              </a:rPr>
              <a:t> </a:t>
            </a:r>
            <a:r>
              <a:rPr dirty="0" sz="2500" spc="135">
                <a:latin typeface="Gill Sans MT"/>
                <a:cs typeface="Gill Sans MT"/>
              </a:rPr>
              <a:t>materials</a:t>
            </a:r>
            <a:r>
              <a:rPr dirty="0" sz="2500" spc="-70">
                <a:latin typeface="Gill Sans MT"/>
                <a:cs typeface="Gill Sans MT"/>
              </a:rPr>
              <a:t> </a:t>
            </a:r>
            <a:r>
              <a:rPr dirty="0" sz="2500" spc="150">
                <a:latin typeface="Gill Sans MT"/>
                <a:cs typeface="Gill Sans MT"/>
              </a:rPr>
              <a:t>available</a:t>
            </a:r>
            <a:r>
              <a:rPr dirty="0" sz="2500" spc="-70">
                <a:latin typeface="Gill Sans MT"/>
                <a:cs typeface="Gill Sans MT"/>
              </a:rPr>
              <a:t> </a:t>
            </a:r>
            <a:r>
              <a:rPr dirty="0" sz="2500" spc="45">
                <a:latin typeface="Gill Sans MT"/>
                <a:cs typeface="Gill Sans MT"/>
              </a:rPr>
              <a:t>for</a:t>
            </a:r>
            <a:r>
              <a:rPr dirty="0" sz="2500" spc="-70">
                <a:latin typeface="Gill Sans MT"/>
                <a:cs typeface="Gill Sans MT"/>
              </a:rPr>
              <a:t> </a:t>
            </a:r>
            <a:r>
              <a:rPr dirty="0" sz="2500" spc="145">
                <a:latin typeface="Gill Sans MT"/>
                <a:cs typeface="Gill Sans MT"/>
              </a:rPr>
              <a:t>immediate</a:t>
            </a:r>
            <a:r>
              <a:rPr dirty="0" sz="2500" spc="-70">
                <a:latin typeface="Gill Sans MT"/>
                <a:cs typeface="Gill Sans MT"/>
              </a:rPr>
              <a:t> </a:t>
            </a:r>
            <a:r>
              <a:rPr dirty="0" sz="2500" spc="135">
                <a:latin typeface="Gill Sans MT"/>
                <a:cs typeface="Gill Sans MT"/>
              </a:rPr>
              <a:t>use;  </a:t>
            </a:r>
            <a:r>
              <a:rPr dirty="0" sz="2500" spc="100">
                <a:latin typeface="Gill Sans MT"/>
                <a:cs typeface="Gill Sans MT"/>
              </a:rPr>
              <a:t>group</a:t>
            </a:r>
            <a:r>
              <a:rPr dirty="0" sz="2500" spc="-80">
                <a:latin typeface="Gill Sans MT"/>
                <a:cs typeface="Gill Sans MT"/>
              </a:rPr>
              <a:t> </a:t>
            </a:r>
            <a:r>
              <a:rPr dirty="0" sz="2500" spc="-50">
                <a:latin typeface="Gill Sans MT"/>
                <a:cs typeface="Gill Sans MT"/>
              </a:rPr>
              <a:t>or</a:t>
            </a:r>
            <a:r>
              <a:rPr dirty="0" sz="2500" spc="-80">
                <a:latin typeface="Gill Sans MT"/>
                <a:cs typeface="Gill Sans MT"/>
              </a:rPr>
              <a:t> </a:t>
            </a:r>
            <a:r>
              <a:rPr dirty="0" sz="2500" spc="114">
                <a:latin typeface="Gill Sans MT"/>
                <a:cs typeface="Gill Sans MT"/>
              </a:rPr>
              <a:t>individual</a:t>
            </a:r>
            <a:r>
              <a:rPr dirty="0" sz="2500" spc="-75">
                <a:latin typeface="Gill Sans MT"/>
                <a:cs typeface="Gill Sans MT"/>
              </a:rPr>
              <a:t> </a:t>
            </a:r>
            <a:r>
              <a:rPr dirty="0" sz="2500" spc="80">
                <a:latin typeface="Gill Sans MT"/>
                <a:cs typeface="Gill Sans MT"/>
              </a:rPr>
              <a:t>instruction</a:t>
            </a:r>
            <a:r>
              <a:rPr dirty="0" sz="2500" spc="-80">
                <a:latin typeface="Gill Sans MT"/>
                <a:cs typeface="Gill Sans MT"/>
              </a:rPr>
              <a:t> </a:t>
            </a:r>
            <a:r>
              <a:rPr dirty="0" sz="2500" spc="50">
                <a:latin typeface="Gill Sans MT"/>
                <a:cs typeface="Gill Sans MT"/>
              </a:rPr>
              <a:t>required</a:t>
            </a:r>
            <a:r>
              <a:rPr dirty="0" sz="2500" spc="-75">
                <a:latin typeface="Gill Sans MT"/>
                <a:cs typeface="Gill Sans MT"/>
              </a:rPr>
              <a:t> </a:t>
            </a:r>
            <a:r>
              <a:rPr dirty="0" sz="2500" spc="45">
                <a:latin typeface="Gill Sans MT"/>
                <a:cs typeface="Gill Sans MT"/>
              </a:rPr>
              <a:t>for</a:t>
            </a:r>
            <a:r>
              <a:rPr dirty="0" sz="2500" spc="-80">
                <a:latin typeface="Gill Sans MT"/>
                <a:cs typeface="Gill Sans MT"/>
              </a:rPr>
              <a:t> </a:t>
            </a:r>
            <a:r>
              <a:rPr dirty="0" sz="2500" spc="90">
                <a:latin typeface="Gill Sans MT"/>
                <a:cs typeface="Gill Sans MT"/>
              </a:rPr>
              <a:t>layout</a:t>
            </a:r>
            <a:r>
              <a:rPr dirty="0" sz="2500" spc="-75">
                <a:latin typeface="Gill Sans MT"/>
                <a:cs typeface="Gill Sans MT"/>
              </a:rPr>
              <a:t> </a:t>
            </a:r>
            <a:r>
              <a:rPr dirty="0" sz="2500" spc="185">
                <a:latin typeface="Gill Sans MT"/>
                <a:cs typeface="Gill Sans MT"/>
              </a:rPr>
              <a:t>and  </a:t>
            </a:r>
            <a:r>
              <a:rPr dirty="0" sz="2500" spc="195">
                <a:latin typeface="Gill Sans MT"/>
                <a:cs typeface="Gill Sans MT"/>
              </a:rPr>
              <a:t>use</a:t>
            </a:r>
            <a:r>
              <a:rPr dirty="0" sz="2500" spc="-75">
                <a:latin typeface="Gill Sans MT"/>
                <a:cs typeface="Gill Sans MT"/>
              </a:rPr>
              <a:t> </a:t>
            </a:r>
            <a:r>
              <a:rPr dirty="0" sz="2500" spc="140">
                <a:latin typeface="Gill Sans MT"/>
                <a:cs typeface="Gill Sans MT"/>
              </a:rPr>
              <a:t>of</a:t>
            </a:r>
            <a:r>
              <a:rPr dirty="0" sz="2500" spc="-70">
                <a:latin typeface="Gill Sans MT"/>
                <a:cs typeface="Gill Sans MT"/>
              </a:rPr>
              <a:t> </a:t>
            </a:r>
            <a:r>
              <a:rPr dirty="0" sz="2500" spc="120">
                <a:latin typeface="Gill Sans MT"/>
                <a:cs typeface="Gill Sans MT"/>
              </a:rPr>
              <a:t>materials;</a:t>
            </a:r>
            <a:r>
              <a:rPr dirty="0" sz="2500" spc="-75">
                <a:latin typeface="Gill Sans MT"/>
                <a:cs typeface="Gill Sans MT"/>
              </a:rPr>
              <a:t> </a:t>
            </a:r>
            <a:r>
              <a:rPr dirty="0" sz="2500" spc="204">
                <a:latin typeface="Gill Sans MT"/>
                <a:cs typeface="Gill Sans MT"/>
              </a:rPr>
              <a:t>basic</a:t>
            </a:r>
            <a:r>
              <a:rPr dirty="0" sz="2500" spc="-70">
                <a:latin typeface="Gill Sans MT"/>
                <a:cs typeface="Gill Sans MT"/>
              </a:rPr>
              <a:t> </a:t>
            </a:r>
            <a:r>
              <a:rPr dirty="0" sz="2500" spc="150">
                <a:latin typeface="Gill Sans MT"/>
                <a:cs typeface="Gill Sans MT"/>
              </a:rPr>
              <a:t>ﬁnding</a:t>
            </a:r>
            <a:r>
              <a:rPr dirty="0" sz="2500" spc="-70">
                <a:latin typeface="Gill Sans MT"/>
                <a:cs typeface="Gill Sans MT"/>
              </a:rPr>
              <a:t> </a:t>
            </a:r>
            <a:r>
              <a:rPr dirty="0" sz="2500" spc="200">
                <a:latin typeface="Gill Sans MT"/>
                <a:cs typeface="Gill Sans MT"/>
              </a:rPr>
              <a:t>aids</a:t>
            </a:r>
            <a:r>
              <a:rPr dirty="0" sz="2500" spc="-75">
                <a:latin typeface="Gill Sans MT"/>
                <a:cs typeface="Gill Sans MT"/>
              </a:rPr>
              <a:t> </a:t>
            </a:r>
            <a:r>
              <a:rPr dirty="0" sz="2500" spc="175">
                <a:latin typeface="Gill Sans MT"/>
                <a:cs typeface="Gill Sans MT"/>
              </a:rPr>
              <a:t>must</a:t>
            </a:r>
            <a:r>
              <a:rPr dirty="0" sz="2500" spc="-70">
                <a:latin typeface="Gill Sans MT"/>
                <a:cs typeface="Gill Sans MT"/>
              </a:rPr>
              <a:t> </a:t>
            </a:r>
            <a:r>
              <a:rPr dirty="0" sz="2500" spc="140">
                <a:latin typeface="Gill Sans MT"/>
                <a:cs typeface="Gill Sans MT"/>
              </a:rPr>
              <a:t>be</a:t>
            </a:r>
            <a:r>
              <a:rPr dirty="0" sz="2500" spc="-70">
                <a:latin typeface="Gill Sans MT"/>
                <a:cs typeface="Gill Sans MT"/>
              </a:rPr>
              <a:t> </a:t>
            </a:r>
            <a:r>
              <a:rPr dirty="0" sz="2500" spc="55">
                <a:latin typeface="Gill Sans MT"/>
                <a:cs typeface="Gill Sans MT"/>
              </a:rPr>
              <a:t>provided;</a:t>
            </a:r>
            <a:endParaRPr sz="25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67033" y="832330"/>
            <a:ext cx="7160259" cy="69215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235"/>
              <a:t>Storage</a:t>
            </a:r>
            <a:r>
              <a:rPr dirty="0" spc="-140"/>
              <a:t> </a:t>
            </a:r>
            <a:r>
              <a:rPr dirty="0" spc="260"/>
              <a:t>of</a:t>
            </a:r>
            <a:r>
              <a:rPr dirty="0" spc="-135"/>
              <a:t> </a:t>
            </a:r>
            <a:r>
              <a:rPr dirty="0" spc="120"/>
              <a:t>Print</a:t>
            </a:r>
            <a:r>
              <a:rPr dirty="0" spc="-140"/>
              <a:t> </a:t>
            </a:r>
            <a:r>
              <a:rPr dirty="0" spc="245"/>
              <a:t>Materials</a:t>
            </a:r>
            <a:r>
              <a:rPr dirty="0" spc="-135"/>
              <a:t> </a:t>
            </a:r>
            <a:r>
              <a:rPr dirty="0" spc="155"/>
              <a:t>(2)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34668" y="1892493"/>
            <a:ext cx="8019415" cy="4013200"/>
          </a:xfrm>
          <a:prstGeom prst="rect">
            <a:avLst/>
          </a:prstGeom>
        </p:spPr>
        <p:txBody>
          <a:bodyPr wrap="square" lIns="0" tIns="92075" rIns="0" bIns="0" rtlCol="0" vert="horz">
            <a:spAutoFit/>
          </a:bodyPr>
          <a:lstStyle/>
          <a:p>
            <a:pPr marL="353060" indent="-340995">
              <a:lnSpc>
                <a:spcPct val="100000"/>
              </a:lnSpc>
              <a:spcBef>
                <a:spcPts val="725"/>
              </a:spcBef>
              <a:buChar char="•"/>
              <a:tabLst>
                <a:tab pos="353060" algn="l"/>
                <a:tab pos="353695" algn="l"/>
              </a:tabLst>
            </a:pPr>
            <a:r>
              <a:rPr dirty="0" sz="2750" spc="35">
                <a:latin typeface="Gill Sans MT"/>
                <a:cs typeface="Gill Sans MT"/>
              </a:rPr>
              <a:t>Open</a:t>
            </a:r>
            <a:r>
              <a:rPr dirty="0" sz="2750" spc="-80">
                <a:latin typeface="Gill Sans MT"/>
                <a:cs typeface="Gill Sans MT"/>
              </a:rPr>
              <a:t> </a:t>
            </a:r>
            <a:r>
              <a:rPr dirty="0" sz="2750" spc="170">
                <a:latin typeface="Gill Sans MT"/>
                <a:cs typeface="Gill Sans MT"/>
              </a:rPr>
              <a:t>shelves/access…..</a:t>
            </a:r>
            <a:endParaRPr sz="2750">
              <a:latin typeface="Gill Sans MT"/>
              <a:cs typeface="Gill Sans MT"/>
            </a:endParaRPr>
          </a:p>
          <a:p>
            <a:pPr marL="353060" marR="5080" indent="-340995">
              <a:lnSpc>
                <a:spcPct val="118700"/>
              </a:lnSpc>
              <a:spcBef>
                <a:spcPts val="15"/>
              </a:spcBef>
              <a:buChar char="•"/>
              <a:tabLst>
                <a:tab pos="353060" algn="l"/>
                <a:tab pos="353695" algn="l"/>
              </a:tabLst>
            </a:pPr>
            <a:r>
              <a:rPr dirty="0" sz="2750" spc="160">
                <a:latin typeface="Gill Sans MT"/>
                <a:cs typeface="Gill Sans MT"/>
              </a:rPr>
              <a:t>Classiﬁcation</a:t>
            </a:r>
            <a:r>
              <a:rPr dirty="0" sz="2750" spc="-70">
                <a:latin typeface="Gill Sans MT"/>
                <a:cs typeface="Gill Sans MT"/>
              </a:rPr>
              <a:t> </a:t>
            </a:r>
            <a:r>
              <a:rPr dirty="0" sz="2750" spc="190">
                <a:latin typeface="Gill Sans MT"/>
                <a:cs typeface="Gill Sans MT"/>
              </a:rPr>
              <a:t>scheme,</a:t>
            </a:r>
            <a:r>
              <a:rPr dirty="0" sz="2750" spc="-70">
                <a:latin typeface="Gill Sans MT"/>
                <a:cs typeface="Gill Sans MT"/>
              </a:rPr>
              <a:t> </a:t>
            </a:r>
            <a:r>
              <a:rPr dirty="0" sz="2750" spc="140">
                <a:latin typeface="Gill Sans MT"/>
                <a:cs typeface="Gill Sans MT"/>
              </a:rPr>
              <a:t>card</a:t>
            </a:r>
            <a:r>
              <a:rPr dirty="0" sz="2750" spc="-65">
                <a:latin typeface="Gill Sans MT"/>
                <a:cs typeface="Gill Sans MT"/>
              </a:rPr>
              <a:t> </a:t>
            </a:r>
            <a:r>
              <a:rPr dirty="0" sz="2750" spc="170">
                <a:latin typeface="Gill Sans MT"/>
                <a:cs typeface="Gill Sans MT"/>
              </a:rPr>
              <a:t>catalogue,</a:t>
            </a:r>
            <a:r>
              <a:rPr dirty="0" sz="2750" spc="-70">
                <a:latin typeface="Gill Sans MT"/>
                <a:cs typeface="Gill Sans MT"/>
              </a:rPr>
              <a:t> </a:t>
            </a:r>
            <a:r>
              <a:rPr dirty="0" sz="2750" spc="120">
                <a:latin typeface="Gill Sans MT"/>
                <a:cs typeface="Gill Sans MT"/>
              </a:rPr>
              <a:t>periodical  </a:t>
            </a:r>
            <a:r>
              <a:rPr dirty="0" sz="2750" spc="150">
                <a:latin typeface="Gill Sans MT"/>
                <a:cs typeface="Gill Sans MT"/>
              </a:rPr>
              <a:t>indexes </a:t>
            </a:r>
            <a:r>
              <a:rPr dirty="0" sz="2750" spc="60">
                <a:latin typeface="Gill Sans MT"/>
                <a:cs typeface="Gill Sans MT"/>
              </a:rPr>
              <a:t>for control </a:t>
            </a:r>
            <a:r>
              <a:rPr dirty="0" sz="2750" spc="170">
                <a:latin typeface="Gill Sans MT"/>
                <a:cs typeface="Gill Sans MT"/>
              </a:rPr>
              <a:t>of </a:t>
            </a:r>
            <a:r>
              <a:rPr dirty="0" sz="2750" spc="114">
                <a:latin typeface="Gill Sans MT"/>
                <a:cs typeface="Gill Sans MT"/>
              </a:rPr>
              <a:t>collection </a:t>
            </a:r>
            <a:r>
              <a:rPr dirty="0" sz="2750" spc="210">
                <a:latin typeface="Gill Sans MT"/>
                <a:cs typeface="Gill Sans MT"/>
              </a:rPr>
              <a:t>must </a:t>
            </a:r>
            <a:r>
              <a:rPr dirty="0" sz="2750" spc="165">
                <a:latin typeface="Gill Sans MT"/>
                <a:cs typeface="Gill Sans MT"/>
              </a:rPr>
              <a:t>be  </a:t>
            </a:r>
            <a:r>
              <a:rPr dirty="0" sz="2750" spc="90">
                <a:latin typeface="Gill Sans MT"/>
                <a:cs typeface="Gill Sans MT"/>
              </a:rPr>
              <a:t>provided</a:t>
            </a:r>
            <a:endParaRPr sz="2750">
              <a:latin typeface="Gill Sans MT"/>
              <a:cs typeface="Gill Sans MT"/>
            </a:endParaRPr>
          </a:p>
          <a:p>
            <a:pPr marL="353060" marR="23495" indent="-340995">
              <a:lnSpc>
                <a:spcPct val="118700"/>
              </a:lnSpc>
              <a:spcBef>
                <a:spcPts val="20"/>
              </a:spcBef>
              <a:buChar char="•"/>
              <a:tabLst>
                <a:tab pos="353060" algn="l"/>
                <a:tab pos="353695" algn="l"/>
              </a:tabLst>
            </a:pPr>
            <a:r>
              <a:rPr dirty="0" sz="2750" spc="35">
                <a:latin typeface="Gill Sans MT"/>
                <a:cs typeface="Gill Sans MT"/>
              </a:rPr>
              <a:t>Open</a:t>
            </a:r>
            <a:r>
              <a:rPr dirty="0" sz="2750" spc="-70">
                <a:latin typeface="Gill Sans MT"/>
                <a:cs typeface="Gill Sans MT"/>
              </a:rPr>
              <a:t> </a:t>
            </a:r>
            <a:r>
              <a:rPr dirty="0" sz="2750" spc="290">
                <a:latin typeface="Gill Sans MT"/>
                <a:cs typeface="Gill Sans MT"/>
              </a:rPr>
              <a:t>access</a:t>
            </a:r>
            <a:r>
              <a:rPr dirty="0" sz="2750" spc="-70">
                <a:latin typeface="Gill Sans MT"/>
                <a:cs typeface="Gill Sans MT"/>
              </a:rPr>
              <a:t> </a:t>
            </a:r>
            <a:r>
              <a:rPr dirty="0" sz="2750" spc="195">
                <a:latin typeface="Gill Sans MT"/>
                <a:cs typeface="Gill Sans MT"/>
              </a:rPr>
              <a:t>useful</a:t>
            </a:r>
            <a:r>
              <a:rPr dirty="0" sz="2750" spc="-70">
                <a:latin typeface="Gill Sans MT"/>
                <a:cs typeface="Gill Sans MT"/>
              </a:rPr>
              <a:t> </a:t>
            </a:r>
            <a:r>
              <a:rPr dirty="0" sz="2750" spc="60">
                <a:latin typeface="Gill Sans MT"/>
                <a:cs typeface="Gill Sans MT"/>
              </a:rPr>
              <a:t>for</a:t>
            </a:r>
            <a:r>
              <a:rPr dirty="0" sz="2750" spc="-75">
                <a:latin typeface="Gill Sans MT"/>
                <a:cs typeface="Gill Sans MT"/>
              </a:rPr>
              <a:t> </a:t>
            </a:r>
            <a:r>
              <a:rPr dirty="0" sz="2750" spc="95">
                <a:latin typeface="Gill Sans MT"/>
                <a:cs typeface="Gill Sans MT"/>
              </a:rPr>
              <a:t>both</a:t>
            </a:r>
            <a:r>
              <a:rPr dirty="0" sz="2750" spc="-75">
                <a:latin typeface="Gill Sans MT"/>
                <a:cs typeface="Gill Sans MT"/>
              </a:rPr>
              <a:t> </a:t>
            </a:r>
            <a:r>
              <a:rPr dirty="0" sz="2750" spc="60">
                <a:latin typeface="Gill Sans MT"/>
                <a:cs typeface="Gill Sans MT"/>
              </a:rPr>
              <a:t>library</a:t>
            </a:r>
            <a:r>
              <a:rPr dirty="0" sz="2750" spc="-70">
                <a:latin typeface="Gill Sans MT"/>
                <a:cs typeface="Gill Sans MT"/>
              </a:rPr>
              <a:t> </a:t>
            </a:r>
            <a:r>
              <a:rPr dirty="0" sz="2750" spc="229">
                <a:latin typeface="Gill Sans MT"/>
                <a:cs typeface="Gill Sans MT"/>
              </a:rPr>
              <a:t>management  </a:t>
            </a:r>
            <a:r>
              <a:rPr dirty="0" sz="2750" spc="220">
                <a:latin typeface="Gill Sans MT"/>
                <a:cs typeface="Gill Sans MT"/>
              </a:rPr>
              <a:t>and</a:t>
            </a:r>
            <a:r>
              <a:rPr dirty="0" sz="2750" spc="-80">
                <a:latin typeface="Gill Sans MT"/>
                <a:cs typeface="Gill Sans MT"/>
              </a:rPr>
              <a:t> </a:t>
            </a:r>
            <a:r>
              <a:rPr dirty="0" sz="2750" spc="180">
                <a:latin typeface="Gill Sans MT"/>
                <a:cs typeface="Gill Sans MT"/>
              </a:rPr>
              <a:t>users</a:t>
            </a:r>
            <a:endParaRPr sz="2750">
              <a:latin typeface="Gill Sans MT"/>
              <a:cs typeface="Gill Sans MT"/>
            </a:endParaRPr>
          </a:p>
          <a:p>
            <a:pPr marL="353060" marR="502920" indent="-340995">
              <a:lnSpc>
                <a:spcPct val="118700"/>
              </a:lnSpc>
              <a:spcBef>
                <a:spcPts val="15"/>
              </a:spcBef>
              <a:buChar char="•"/>
              <a:tabLst>
                <a:tab pos="353060" algn="l"/>
                <a:tab pos="353695" algn="l"/>
              </a:tabLst>
            </a:pPr>
            <a:r>
              <a:rPr dirty="0" sz="2750" spc="100">
                <a:latin typeface="Gill Sans MT"/>
                <a:cs typeface="Gill Sans MT"/>
              </a:rPr>
              <a:t>Cheaper</a:t>
            </a:r>
            <a:r>
              <a:rPr dirty="0" sz="2750" spc="-85">
                <a:latin typeface="Gill Sans MT"/>
                <a:cs typeface="Gill Sans MT"/>
              </a:rPr>
              <a:t> </a:t>
            </a:r>
            <a:r>
              <a:rPr dirty="0" sz="2750" spc="15">
                <a:latin typeface="Gill Sans MT"/>
                <a:cs typeface="Gill Sans MT"/>
              </a:rPr>
              <a:t>to</a:t>
            </a:r>
            <a:r>
              <a:rPr dirty="0" sz="2750" spc="-85">
                <a:latin typeface="Gill Sans MT"/>
                <a:cs typeface="Gill Sans MT"/>
              </a:rPr>
              <a:t> </a:t>
            </a:r>
            <a:r>
              <a:rPr dirty="0" sz="2750" spc="80">
                <a:latin typeface="Gill Sans MT"/>
                <a:cs typeface="Gill Sans MT"/>
              </a:rPr>
              <a:t>operate;</a:t>
            </a:r>
            <a:r>
              <a:rPr dirty="0" sz="2750" spc="-85">
                <a:latin typeface="Gill Sans MT"/>
                <a:cs typeface="Gill Sans MT"/>
              </a:rPr>
              <a:t> </a:t>
            </a:r>
            <a:r>
              <a:rPr dirty="0" sz="2750" spc="160">
                <a:latin typeface="Gill Sans MT"/>
                <a:cs typeface="Gill Sans MT"/>
              </a:rPr>
              <a:t>respects</a:t>
            </a:r>
            <a:r>
              <a:rPr dirty="0" sz="2750" spc="-80">
                <a:latin typeface="Gill Sans MT"/>
                <a:cs typeface="Gill Sans MT"/>
              </a:rPr>
              <a:t> </a:t>
            </a:r>
            <a:r>
              <a:rPr dirty="0" sz="2750" spc="130">
                <a:latin typeface="Gill Sans MT"/>
                <a:cs typeface="Gill Sans MT"/>
              </a:rPr>
              <a:t>privacy</a:t>
            </a:r>
            <a:r>
              <a:rPr dirty="0" sz="2750" spc="-80">
                <a:latin typeface="Gill Sans MT"/>
                <a:cs typeface="Gill Sans MT"/>
              </a:rPr>
              <a:t> </a:t>
            </a:r>
            <a:r>
              <a:rPr dirty="0" sz="2750" spc="170">
                <a:latin typeface="Gill Sans MT"/>
                <a:cs typeface="Gill Sans MT"/>
              </a:rPr>
              <a:t>of</a:t>
            </a:r>
            <a:r>
              <a:rPr dirty="0" sz="2750" spc="-85">
                <a:latin typeface="Gill Sans MT"/>
                <a:cs typeface="Gill Sans MT"/>
              </a:rPr>
              <a:t> </a:t>
            </a:r>
            <a:r>
              <a:rPr dirty="0" sz="2750" spc="145">
                <a:latin typeface="Gill Sans MT"/>
                <a:cs typeface="Gill Sans MT"/>
              </a:rPr>
              <a:t>users;  </a:t>
            </a:r>
            <a:r>
              <a:rPr dirty="0" sz="2750" spc="180">
                <a:latin typeface="Gill Sans MT"/>
                <a:cs typeface="Gill Sans MT"/>
              </a:rPr>
              <a:t>encourages</a:t>
            </a:r>
            <a:r>
              <a:rPr dirty="0" sz="2750" spc="-80">
                <a:latin typeface="Gill Sans MT"/>
                <a:cs typeface="Gill Sans MT"/>
              </a:rPr>
              <a:t> </a:t>
            </a:r>
            <a:r>
              <a:rPr dirty="0" sz="2750" spc="145">
                <a:latin typeface="Gill Sans MT"/>
                <a:cs typeface="Gill Sans MT"/>
              </a:rPr>
              <a:t>browsing</a:t>
            </a:r>
            <a:endParaRPr sz="275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67033" y="832330"/>
            <a:ext cx="7160259" cy="69215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235"/>
              <a:t>Storage</a:t>
            </a:r>
            <a:r>
              <a:rPr dirty="0" spc="-140"/>
              <a:t> </a:t>
            </a:r>
            <a:r>
              <a:rPr dirty="0" spc="260"/>
              <a:t>of</a:t>
            </a:r>
            <a:r>
              <a:rPr dirty="0" spc="-135"/>
              <a:t> </a:t>
            </a:r>
            <a:r>
              <a:rPr dirty="0" spc="120"/>
              <a:t>Print</a:t>
            </a:r>
            <a:r>
              <a:rPr dirty="0" spc="-140"/>
              <a:t> </a:t>
            </a:r>
            <a:r>
              <a:rPr dirty="0" spc="245"/>
              <a:t>Materials</a:t>
            </a:r>
            <a:r>
              <a:rPr dirty="0" spc="-135"/>
              <a:t> </a:t>
            </a:r>
            <a:r>
              <a:rPr dirty="0" spc="155"/>
              <a:t>(3)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85796" y="1926287"/>
            <a:ext cx="7842250" cy="462851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350" spc="95">
                <a:latin typeface="Gill Sans MT"/>
                <a:cs typeface="Gill Sans MT"/>
              </a:rPr>
              <a:t>Closed</a:t>
            </a:r>
            <a:r>
              <a:rPr dirty="0" sz="2350" spc="-70">
                <a:latin typeface="Gill Sans MT"/>
                <a:cs typeface="Gill Sans MT"/>
              </a:rPr>
              <a:t> </a:t>
            </a:r>
            <a:r>
              <a:rPr dirty="0" sz="2350" spc="210">
                <a:latin typeface="Gill Sans MT"/>
                <a:cs typeface="Gill Sans MT"/>
              </a:rPr>
              <a:t>shelves/access</a:t>
            </a:r>
            <a:endParaRPr sz="2350">
              <a:latin typeface="Gill Sans MT"/>
              <a:cs typeface="Gill Sans MT"/>
            </a:endParaRPr>
          </a:p>
          <a:p>
            <a:pPr marL="302260" marR="393700" indent="-290195">
              <a:lnSpc>
                <a:spcPts val="2670"/>
              </a:lnSpc>
              <a:spcBef>
                <a:spcPts val="285"/>
              </a:spcBef>
              <a:buChar char="•"/>
              <a:tabLst>
                <a:tab pos="302260" algn="l"/>
                <a:tab pos="302895" algn="l"/>
              </a:tabLst>
            </a:pPr>
            <a:r>
              <a:rPr dirty="0" sz="2350" spc="85">
                <a:latin typeface="Gill Sans MT"/>
                <a:cs typeface="Gill Sans MT"/>
              </a:rPr>
              <a:t>Librarian</a:t>
            </a:r>
            <a:r>
              <a:rPr dirty="0" sz="2350" spc="-65">
                <a:latin typeface="Gill Sans MT"/>
                <a:cs typeface="Gill Sans MT"/>
              </a:rPr>
              <a:t> </a:t>
            </a:r>
            <a:r>
              <a:rPr dirty="0" sz="2350" spc="200">
                <a:latin typeface="Gill Sans MT"/>
                <a:cs typeface="Gill Sans MT"/>
              </a:rPr>
              <a:t>acts</a:t>
            </a:r>
            <a:r>
              <a:rPr dirty="0" sz="2350" spc="-65">
                <a:latin typeface="Gill Sans MT"/>
                <a:cs typeface="Gill Sans MT"/>
              </a:rPr>
              <a:t> </a:t>
            </a:r>
            <a:r>
              <a:rPr dirty="0" sz="2350" spc="305">
                <a:latin typeface="Gill Sans MT"/>
                <a:cs typeface="Gill Sans MT"/>
              </a:rPr>
              <a:t>as</a:t>
            </a:r>
            <a:r>
              <a:rPr dirty="0" sz="2350" spc="-60">
                <a:latin typeface="Gill Sans MT"/>
                <a:cs typeface="Gill Sans MT"/>
              </a:rPr>
              <a:t> </a:t>
            </a:r>
            <a:r>
              <a:rPr dirty="0" sz="2350" spc="85">
                <a:latin typeface="Gill Sans MT"/>
                <a:cs typeface="Gill Sans MT"/>
              </a:rPr>
              <a:t>intermediary</a:t>
            </a:r>
            <a:r>
              <a:rPr dirty="0" sz="2350" spc="-65">
                <a:latin typeface="Gill Sans MT"/>
                <a:cs typeface="Gill Sans MT"/>
              </a:rPr>
              <a:t> </a:t>
            </a:r>
            <a:r>
              <a:rPr dirty="0" sz="2350" spc="105">
                <a:latin typeface="Gill Sans MT"/>
                <a:cs typeface="Gill Sans MT"/>
              </a:rPr>
              <a:t>between</a:t>
            </a:r>
            <a:r>
              <a:rPr dirty="0" sz="2350" spc="-60">
                <a:latin typeface="Gill Sans MT"/>
                <a:cs typeface="Gill Sans MT"/>
              </a:rPr>
              <a:t> </a:t>
            </a:r>
            <a:r>
              <a:rPr dirty="0" sz="2350" spc="95">
                <a:latin typeface="Gill Sans MT"/>
                <a:cs typeface="Gill Sans MT"/>
              </a:rPr>
              <a:t>collection</a:t>
            </a:r>
            <a:r>
              <a:rPr dirty="0" sz="2350" spc="-65">
                <a:latin typeface="Gill Sans MT"/>
                <a:cs typeface="Gill Sans MT"/>
              </a:rPr>
              <a:t> </a:t>
            </a:r>
            <a:r>
              <a:rPr dirty="0" sz="2350" spc="185">
                <a:latin typeface="Gill Sans MT"/>
                <a:cs typeface="Gill Sans MT"/>
              </a:rPr>
              <a:t>and  </a:t>
            </a:r>
            <a:r>
              <a:rPr dirty="0" sz="2350" spc="110">
                <a:latin typeface="Gill Sans MT"/>
                <a:cs typeface="Gill Sans MT"/>
              </a:rPr>
              <a:t>user</a:t>
            </a:r>
            <a:endParaRPr sz="2350">
              <a:latin typeface="Gill Sans MT"/>
              <a:cs typeface="Gill Sans MT"/>
            </a:endParaRPr>
          </a:p>
          <a:p>
            <a:pPr marL="302260" marR="5080" indent="-290195">
              <a:lnSpc>
                <a:spcPts val="2670"/>
              </a:lnSpc>
              <a:spcBef>
                <a:spcPts val="225"/>
              </a:spcBef>
              <a:buChar char="•"/>
              <a:tabLst>
                <a:tab pos="302260" algn="l"/>
                <a:tab pos="302895" algn="l"/>
              </a:tabLst>
            </a:pPr>
            <a:r>
              <a:rPr dirty="0" sz="2350" spc="135">
                <a:latin typeface="Gill Sans MT"/>
                <a:cs typeface="Gill Sans MT"/>
              </a:rPr>
              <a:t>Purpose</a:t>
            </a:r>
            <a:r>
              <a:rPr dirty="0" sz="2350" spc="-70">
                <a:latin typeface="Gill Sans MT"/>
                <a:cs typeface="Gill Sans MT"/>
              </a:rPr>
              <a:t> </a:t>
            </a:r>
            <a:r>
              <a:rPr dirty="0" sz="2350" spc="145">
                <a:latin typeface="Gill Sans MT"/>
                <a:cs typeface="Gill Sans MT"/>
              </a:rPr>
              <a:t>of</a:t>
            </a:r>
            <a:r>
              <a:rPr dirty="0" sz="2350" spc="-70">
                <a:latin typeface="Gill Sans MT"/>
                <a:cs typeface="Gill Sans MT"/>
              </a:rPr>
              <a:t> </a:t>
            </a:r>
            <a:r>
              <a:rPr dirty="0" sz="2350" spc="150">
                <a:latin typeface="Gill Sans MT"/>
                <a:cs typeface="Gill Sans MT"/>
              </a:rPr>
              <a:t>closed</a:t>
            </a:r>
            <a:r>
              <a:rPr dirty="0" sz="2350" spc="-65">
                <a:latin typeface="Gill Sans MT"/>
                <a:cs typeface="Gill Sans MT"/>
              </a:rPr>
              <a:t> </a:t>
            </a:r>
            <a:r>
              <a:rPr dirty="0" sz="2350" spc="245">
                <a:latin typeface="Gill Sans MT"/>
                <a:cs typeface="Gill Sans MT"/>
              </a:rPr>
              <a:t>access</a:t>
            </a:r>
            <a:r>
              <a:rPr dirty="0" sz="2350" spc="-65">
                <a:latin typeface="Gill Sans MT"/>
                <a:cs typeface="Gill Sans MT"/>
              </a:rPr>
              <a:t> </a:t>
            </a:r>
            <a:r>
              <a:rPr dirty="0" sz="2350" spc="-105">
                <a:latin typeface="Gill Sans MT"/>
                <a:cs typeface="Gill Sans MT"/>
              </a:rPr>
              <a:t>-</a:t>
            </a:r>
            <a:r>
              <a:rPr dirty="0" sz="2350" spc="-70">
                <a:latin typeface="Gill Sans MT"/>
                <a:cs typeface="Gill Sans MT"/>
              </a:rPr>
              <a:t> </a:t>
            </a:r>
            <a:r>
              <a:rPr dirty="0" sz="2350" spc="10">
                <a:latin typeface="Gill Sans MT"/>
                <a:cs typeface="Gill Sans MT"/>
              </a:rPr>
              <a:t>to</a:t>
            </a:r>
            <a:r>
              <a:rPr dirty="0" sz="2350" spc="-65">
                <a:latin typeface="Gill Sans MT"/>
                <a:cs typeface="Gill Sans MT"/>
              </a:rPr>
              <a:t> </a:t>
            </a:r>
            <a:r>
              <a:rPr dirty="0" sz="2350" spc="50">
                <a:latin typeface="Gill Sans MT"/>
                <a:cs typeface="Gill Sans MT"/>
              </a:rPr>
              <a:t>protect</a:t>
            </a:r>
            <a:r>
              <a:rPr dirty="0" sz="2350" spc="-70">
                <a:latin typeface="Gill Sans MT"/>
                <a:cs typeface="Gill Sans MT"/>
              </a:rPr>
              <a:t> </a:t>
            </a:r>
            <a:r>
              <a:rPr dirty="0" sz="2350" spc="140">
                <a:latin typeface="Gill Sans MT"/>
                <a:cs typeface="Gill Sans MT"/>
              </a:rPr>
              <a:t>materials</a:t>
            </a:r>
            <a:r>
              <a:rPr dirty="0" sz="2350" spc="-65">
                <a:latin typeface="Gill Sans MT"/>
                <a:cs typeface="Gill Sans MT"/>
              </a:rPr>
              <a:t> </a:t>
            </a:r>
            <a:r>
              <a:rPr dirty="0" sz="2350" spc="114">
                <a:latin typeface="Gill Sans MT"/>
                <a:cs typeface="Gill Sans MT"/>
              </a:rPr>
              <a:t>by</a:t>
            </a:r>
            <a:r>
              <a:rPr dirty="0" sz="2350" spc="-70">
                <a:latin typeface="Gill Sans MT"/>
                <a:cs typeface="Gill Sans MT"/>
              </a:rPr>
              <a:t> </a:t>
            </a:r>
            <a:r>
              <a:rPr dirty="0" sz="2350" spc="60">
                <a:latin typeface="Gill Sans MT"/>
                <a:cs typeface="Gill Sans MT"/>
              </a:rPr>
              <a:t>virtue  </a:t>
            </a:r>
            <a:r>
              <a:rPr dirty="0" sz="2350" spc="145">
                <a:latin typeface="Gill Sans MT"/>
                <a:cs typeface="Gill Sans MT"/>
              </a:rPr>
              <a:t>of </a:t>
            </a:r>
            <a:r>
              <a:rPr dirty="0" sz="2350" spc="120">
                <a:latin typeface="Gill Sans MT"/>
                <a:cs typeface="Gill Sans MT"/>
              </a:rPr>
              <a:t>its </a:t>
            </a:r>
            <a:r>
              <a:rPr dirty="0" sz="2350" spc="80">
                <a:latin typeface="Gill Sans MT"/>
                <a:cs typeface="Gill Sans MT"/>
              </a:rPr>
              <a:t>condition, </a:t>
            </a:r>
            <a:r>
              <a:rPr dirty="0" sz="2350" spc="95">
                <a:latin typeface="Gill Sans MT"/>
                <a:cs typeface="Gill Sans MT"/>
              </a:rPr>
              <a:t>format, </a:t>
            </a:r>
            <a:r>
              <a:rPr dirty="0" sz="2350" spc="110">
                <a:latin typeface="Gill Sans MT"/>
                <a:cs typeface="Gill Sans MT"/>
              </a:rPr>
              <a:t>value, </a:t>
            </a:r>
            <a:r>
              <a:rPr dirty="0" sz="2350" spc="114">
                <a:latin typeface="Gill Sans MT"/>
                <a:cs typeface="Gill Sans MT"/>
              </a:rPr>
              <a:t>subject, </a:t>
            </a:r>
            <a:r>
              <a:rPr dirty="0" sz="2350" spc="90">
                <a:latin typeface="Gill Sans MT"/>
                <a:cs typeface="Gill Sans MT"/>
              </a:rPr>
              <a:t>content </a:t>
            </a:r>
            <a:r>
              <a:rPr dirty="0" sz="2350" spc="-35">
                <a:latin typeface="Gill Sans MT"/>
                <a:cs typeface="Gill Sans MT"/>
              </a:rPr>
              <a:t>or  </a:t>
            </a:r>
            <a:r>
              <a:rPr dirty="0" sz="2350" spc="80">
                <a:latin typeface="Gill Sans MT"/>
                <a:cs typeface="Gill Sans MT"/>
              </a:rPr>
              <a:t>illustration</a:t>
            </a:r>
            <a:endParaRPr sz="2350">
              <a:latin typeface="Gill Sans MT"/>
              <a:cs typeface="Gill Sans MT"/>
            </a:endParaRPr>
          </a:p>
          <a:p>
            <a:pPr marL="302260" marR="528320" indent="-290195">
              <a:lnSpc>
                <a:spcPts val="2670"/>
              </a:lnSpc>
              <a:spcBef>
                <a:spcPts val="229"/>
              </a:spcBef>
              <a:buChar char="•"/>
              <a:tabLst>
                <a:tab pos="302260" algn="l"/>
                <a:tab pos="302895" algn="l"/>
              </a:tabLst>
            </a:pPr>
            <a:r>
              <a:rPr dirty="0" sz="2350" spc="-35">
                <a:latin typeface="Gill Sans MT"/>
                <a:cs typeface="Gill Sans MT"/>
              </a:rPr>
              <a:t>To</a:t>
            </a:r>
            <a:r>
              <a:rPr dirty="0" sz="2350" spc="-65">
                <a:latin typeface="Gill Sans MT"/>
                <a:cs typeface="Gill Sans MT"/>
              </a:rPr>
              <a:t> </a:t>
            </a:r>
            <a:r>
              <a:rPr dirty="0" sz="2350" spc="65">
                <a:latin typeface="Gill Sans MT"/>
                <a:cs typeface="Gill Sans MT"/>
              </a:rPr>
              <a:t>prevent</a:t>
            </a:r>
            <a:r>
              <a:rPr dirty="0" sz="2350" spc="-65">
                <a:latin typeface="Gill Sans MT"/>
                <a:cs typeface="Gill Sans MT"/>
              </a:rPr>
              <a:t> </a:t>
            </a:r>
            <a:r>
              <a:rPr dirty="0" sz="2350" spc="140">
                <a:latin typeface="Gill Sans MT"/>
                <a:cs typeface="Gill Sans MT"/>
              </a:rPr>
              <a:t>materials</a:t>
            </a:r>
            <a:r>
              <a:rPr dirty="0" sz="2350" spc="-70">
                <a:latin typeface="Gill Sans MT"/>
                <a:cs typeface="Gill Sans MT"/>
              </a:rPr>
              <a:t> </a:t>
            </a:r>
            <a:r>
              <a:rPr dirty="0" sz="2350" spc="100">
                <a:latin typeface="Gill Sans MT"/>
                <a:cs typeface="Gill Sans MT"/>
              </a:rPr>
              <a:t>from</a:t>
            </a:r>
            <a:r>
              <a:rPr dirty="0" sz="2350" spc="-65">
                <a:latin typeface="Gill Sans MT"/>
                <a:cs typeface="Gill Sans MT"/>
              </a:rPr>
              <a:t> </a:t>
            </a:r>
            <a:r>
              <a:rPr dirty="0" sz="2350" spc="160">
                <a:latin typeface="Gill Sans MT"/>
                <a:cs typeface="Gill Sans MT"/>
              </a:rPr>
              <a:t>being</a:t>
            </a:r>
            <a:r>
              <a:rPr dirty="0" sz="2350" spc="-70">
                <a:latin typeface="Gill Sans MT"/>
                <a:cs typeface="Gill Sans MT"/>
              </a:rPr>
              <a:t> </a:t>
            </a:r>
            <a:r>
              <a:rPr dirty="0" sz="2350" spc="190">
                <a:latin typeface="Gill Sans MT"/>
                <a:cs typeface="Gill Sans MT"/>
              </a:rPr>
              <a:t>damaged,</a:t>
            </a:r>
            <a:r>
              <a:rPr dirty="0" sz="2350" spc="-65">
                <a:latin typeface="Gill Sans MT"/>
                <a:cs typeface="Gill Sans MT"/>
              </a:rPr>
              <a:t> </a:t>
            </a:r>
            <a:r>
              <a:rPr dirty="0" sz="2350" spc="114">
                <a:latin typeface="Gill Sans MT"/>
                <a:cs typeface="Gill Sans MT"/>
              </a:rPr>
              <a:t>mutilated  </a:t>
            </a:r>
            <a:r>
              <a:rPr dirty="0" sz="2350" spc="110">
                <a:latin typeface="Gill Sans MT"/>
                <a:cs typeface="Gill Sans MT"/>
              </a:rPr>
              <a:t>stolen </a:t>
            </a:r>
            <a:r>
              <a:rPr dirty="0" sz="2350" spc="95">
                <a:latin typeface="Gill Sans MT"/>
                <a:cs typeface="Gill Sans MT"/>
              </a:rPr>
              <a:t>on </a:t>
            </a:r>
            <a:r>
              <a:rPr dirty="0" sz="2350" spc="114">
                <a:latin typeface="Gill Sans MT"/>
                <a:cs typeface="Gill Sans MT"/>
              </a:rPr>
              <a:t>open</a:t>
            </a:r>
            <a:r>
              <a:rPr dirty="0" sz="2350" spc="-420">
                <a:latin typeface="Gill Sans MT"/>
                <a:cs typeface="Gill Sans MT"/>
              </a:rPr>
              <a:t> </a:t>
            </a:r>
            <a:r>
              <a:rPr dirty="0" sz="2350" spc="225">
                <a:latin typeface="Gill Sans MT"/>
                <a:cs typeface="Gill Sans MT"/>
              </a:rPr>
              <a:t>access.</a:t>
            </a:r>
            <a:endParaRPr sz="2350">
              <a:latin typeface="Gill Sans MT"/>
              <a:cs typeface="Gill Sans MT"/>
            </a:endParaRPr>
          </a:p>
          <a:p>
            <a:pPr marL="302260" marR="738505" indent="-290195">
              <a:lnSpc>
                <a:spcPts val="2670"/>
              </a:lnSpc>
              <a:spcBef>
                <a:spcPts val="225"/>
              </a:spcBef>
              <a:buChar char="•"/>
              <a:tabLst>
                <a:tab pos="302260" algn="l"/>
                <a:tab pos="302895" algn="l"/>
              </a:tabLst>
            </a:pPr>
            <a:r>
              <a:rPr dirty="0" sz="2350" spc="125">
                <a:latin typeface="Gill Sans MT"/>
                <a:cs typeface="Gill Sans MT"/>
              </a:rPr>
              <a:t>High</a:t>
            </a:r>
            <a:r>
              <a:rPr dirty="0" sz="2350" spc="-70">
                <a:latin typeface="Gill Sans MT"/>
                <a:cs typeface="Gill Sans MT"/>
              </a:rPr>
              <a:t> </a:t>
            </a:r>
            <a:r>
              <a:rPr dirty="0" sz="2350" spc="180">
                <a:latin typeface="Gill Sans MT"/>
                <a:cs typeface="Gill Sans MT"/>
              </a:rPr>
              <a:t>demand</a:t>
            </a:r>
            <a:r>
              <a:rPr dirty="0" sz="2350" spc="-60">
                <a:latin typeface="Gill Sans MT"/>
                <a:cs typeface="Gill Sans MT"/>
              </a:rPr>
              <a:t> </a:t>
            </a:r>
            <a:r>
              <a:rPr dirty="0" sz="2350" spc="130">
                <a:latin typeface="Gill Sans MT"/>
                <a:cs typeface="Gill Sans MT"/>
              </a:rPr>
              <a:t>books</a:t>
            </a:r>
            <a:r>
              <a:rPr dirty="0" sz="2350" spc="-70">
                <a:latin typeface="Gill Sans MT"/>
                <a:cs typeface="Gill Sans MT"/>
              </a:rPr>
              <a:t> </a:t>
            </a:r>
            <a:r>
              <a:rPr dirty="0" sz="2350" spc="185">
                <a:latin typeface="Gill Sans MT"/>
                <a:cs typeface="Gill Sans MT"/>
              </a:rPr>
              <a:t>and</a:t>
            </a:r>
            <a:r>
              <a:rPr dirty="0" sz="2350" spc="-60">
                <a:latin typeface="Gill Sans MT"/>
                <a:cs typeface="Gill Sans MT"/>
              </a:rPr>
              <a:t> </a:t>
            </a:r>
            <a:r>
              <a:rPr dirty="0" sz="2350" spc="170">
                <a:latin typeface="Gill Sans MT"/>
                <a:cs typeface="Gill Sans MT"/>
              </a:rPr>
              <a:t>special</a:t>
            </a:r>
            <a:r>
              <a:rPr dirty="0" sz="2350" spc="-65">
                <a:latin typeface="Gill Sans MT"/>
                <a:cs typeface="Gill Sans MT"/>
              </a:rPr>
              <a:t> </a:t>
            </a:r>
            <a:r>
              <a:rPr dirty="0" sz="2350" spc="114">
                <a:latin typeface="Gill Sans MT"/>
                <a:cs typeface="Gill Sans MT"/>
              </a:rPr>
              <a:t>collections</a:t>
            </a:r>
            <a:r>
              <a:rPr dirty="0" sz="2350" spc="-70">
                <a:latin typeface="Gill Sans MT"/>
                <a:cs typeface="Gill Sans MT"/>
              </a:rPr>
              <a:t> </a:t>
            </a:r>
            <a:r>
              <a:rPr dirty="0" sz="2350" spc="80">
                <a:latin typeface="Gill Sans MT"/>
                <a:cs typeface="Gill Sans MT"/>
              </a:rPr>
              <a:t>kept</a:t>
            </a:r>
            <a:r>
              <a:rPr dirty="0" sz="2350" spc="-65">
                <a:latin typeface="Gill Sans MT"/>
                <a:cs typeface="Gill Sans MT"/>
              </a:rPr>
              <a:t> </a:t>
            </a:r>
            <a:r>
              <a:rPr dirty="0" sz="2350" spc="95">
                <a:latin typeface="Gill Sans MT"/>
                <a:cs typeface="Gill Sans MT"/>
              </a:rPr>
              <a:t>in  </a:t>
            </a:r>
            <a:r>
              <a:rPr dirty="0" sz="2350" spc="150">
                <a:latin typeface="Gill Sans MT"/>
                <a:cs typeface="Gill Sans MT"/>
              </a:rPr>
              <a:t>closed</a:t>
            </a:r>
            <a:r>
              <a:rPr dirty="0" sz="2350" spc="-70">
                <a:latin typeface="Gill Sans MT"/>
                <a:cs typeface="Gill Sans MT"/>
              </a:rPr>
              <a:t> </a:t>
            </a:r>
            <a:r>
              <a:rPr dirty="0" sz="2350" spc="225">
                <a:latin typeface="Gill Sans MT"/>
                <a:cs typeface="Gill Sans MT"/>
              </a:rPr>
              <a:t>access.</a:t>
            </a:r>
            <a:endParaRPr sz="2350">
              <a:latin typeface="Gill Sans MT"/>
              <a:cs typeface="Gill Sans MT"/>
            </a:endParaRPr>
          </a:p>
          <a:p>
            <a:pPr marL="302260" indent="-290195">
              <a:lnSpc>
                <a:spcPct val="100000"/>
              </a:lnSpc>
              <a:spcBef>
                <a:spcPts val="10"/>
              </a:spcBef>
              <a:buChar char="•"/>
              <a:tabLst>
                <a:tab pos="302260" algn="l"/>
                <a:tab pos="302895" algn="l"/>
                <a:tab pos="1063625" algn="l"/>
              </a:tabLst>
            </a:pPr>
            <a:r>
              <a:rPr dirty="0" sz="2350" spc="45">
                <a:latin typeface="Gill Sans MT"/>
                <a:cs typeface="Gill Sans MT"/>
              </a:rPr>
              <a:t>User	</a:t>
            </a:r>
            <a:r>
              <a:rPr dirty="0" sz="2350" spc="160">
                <a:latin typeface="Gill Sans MT"/>
                <a:cs typeface="Gill Sans MT"/>
              </a:rPr>
              <a:t>does</a:t>
            </a:r>
            <a:r>
              <a:rPr dirty="0" sz="2350" spc="-70">
                <a:latin typeface="Gill Sans MT"/>
                <a:cs typeface="Gill Sans MT"/>
              </a:rPr>
              <a:t> </a:t>
            </a:r>
            <a:r>
              <a:rPr dirty="0" sz="2350" spc="60">
                <a:latin typeface="Gill Sans MT"/>
                <a:cs typeface="Gill Sans MT"/>
              </a:rPr>
              <a:t>not</a:t>
            </a:r>
            <a:r>
              <a:rPr dirty="0" sz="2350" spc="-70">
                <a:latin typeface="Gill Sans MT"/>
                <a:cs typeface="Gill Sans MT"/>
              </a:rPr>
              <a:t> </a:t>
            </a:r>
            <a:r>
              <a:rPr dirty="0" sz="2350" spc="45">
                <a:latin typeface="Gill Sans MT"/>
                <a:cs typeface="Gill Sans MT"/>
              </a:rPr>
              <a:t>require</a:t>
            </a:r>
            <a:r>
              <a:rPr dirty="0" sz="2350" spc="-70">
                <a:latin typeface="Gill Sans MT"/>
                <a:cs typeface="Gill Sans MT"/>
              </a:rPr>
              <a:t> </a:t>
            </a:r>
            <a:r>
              <a:rPr dirty="0" sz="2350" spc="85">
                <a:latin typeface="Gill Sans MT"/>
                <a:cs typeface="Gill Sans MT"/>
              </a:rPr>
              <a:t>instruction</a:t>
            </a:r>
            <a:r>
              <a:rPr dirty="0" sz="2350" spc="-70">
                <a:latin typeface="Gill Sans MT"/>
                <a:cs typeface="Gill Sans MT"/>
              </a:rPr>
              <a:t> </a:t>
            </a:r>
            <a:r>
              <a:rPr dirty="0" sz="2350" spc="95">
                <a:latin typeface="Gill Sans MT"/>
                <a:cs typeface="Gill Sans MT"/>
              </a:rPr>
              <a:t>on</a:t>
            </a:r>
            <a:r>
              <a:rPr dirty="0" sz="2350" spc="-70">
                <a:latin typeface="Gill Sans MT"/>
                <a:cs typeface="Gill Sans MT"/>
              </a:rPr>
              <a:t> </a:t>
            </a:r>
            <a:r>
              <a:rPr dirty="0" sz="2350" spc="95">
                <a:latin typeface="Gill Sans MT"/>
                <a:cs typeface="Gill Sans MT"/>
              </a:rPr>
              <a:t>layout</a:t>
            </a:r>
            <a:r>
              <a:rPr dirty="0" sz="2350" spc="-70">
                <a:latin typeface="Gill Sans MT"/>
                <a:cs typeface="Gill Sans MT"/>
              </a:rPr>
              <a:t> </a:t>
            </a:r>
            <a:r>
              <a:rPr dirty="0" sz="2350" spc="185">
                <a:latin typeface="Gill Sans MT"/>
                <a:cs typeface="Gill Sans MT"/>
              </a:rPr>
              <a:t>and</a:t>
            </a:r>
            <a:r>
              <a:rPr dirty="0" sz="2350" spc="-65">
                <a:latin typeface="Gill Sans MT"/>
                <a:cs typeface="Gill Sans MT"/>
              </a:rPr>
              <a:t> </a:t>
            </a:r>
            <a:r>
              <a:rPr dirty="0" sz="2350" spc="170">
                <a:latin typeface="Gill Sans MT"/>
                <a:cs typeface="Gill Sans MT"/>
              </a:rPr>
              <a:t>use.</a:t>
            </a:r>
            <a:endParaRPr sz="2350">
              <a:latin typeface="Gill Sans MT"/>
              <a:cs typeface="Gill Sans MT"/>
            </a:endParaRPr>
          </a:p>
          <a:p>
            <a:pPr marL="302260" marR="753745" indent="-290195">
              <a:lnSpc>
                <a:spcPts val="2670"/>
              </a:lnSpc>
              <a:spcBef>
                <a:spcPts val="285"/>
              </a:spcBef>
              <a:buChar char="•"/>
              <a:tabLst>
                <a:tab pos="302260" algn="l"/>
                <a:tab pos="302895" algn="l"/>
              </a:tabLst>
            </a:pPr>
            <a:r>
              <a:rPr dirty="0" sz="2350" spc="65">
                <a:latin typeface="Gill Sans MT"/>
                <a:cs typeface="Gill Sans MT"/>
              </a:rPr>
              <a:t>More</a:t>
            </a:r>
            <a:r>
              <a:rPr dirty="0" sz="2350" spc="-70">
                <a:latin typeface="Gill Sans MT"/>
                <a:cs typeface="Gill Sans MT"/>
              </a:rPr>
              <a:t> </a:t>
            </a:r>
            <a:r>
              <a:rPr dirty="0" sz="2350" spc="125">
                <a:latin typeface="Gill Sans MT"/>
                <a:cs typeface="Gill Sans MT"/>
              </a:rPr>
              <a:t>expensive</a:t>
            </a:r>
            <a:r>
              <a:rPr dirty="0" sz="2350" spc="-65">
                <a:latin typeface="Gill Sans MT"/>
                <a:cs typeface="Gill Sans MT"/>
              </a:rPr>
              <a:t> </a:t>
            </a:r>
            <a:r>
              <a:rPr dirty="0" sz="2350" spc="10">
                <a:latin typeface="Gill Sans MT"/>
                <a:cs typeface="Gill Sans MT"/>
              </a:rPr>
              <a:t>to</a:t>
            </a:r>
            <a:r>
              <a:rPr dirty="0" sz="2350" spc="-60">
                <a:latin typeface="Gill Sans MT"/>
                <a:cs typeface="Gill Sans MT"/>
              </a:rPr>
              <a:t> </a:t>
            </a:r>
            <a:r>
              <a:rPr dirty="0" sz="2350" spc="80">
                <a:latin typeface="Gill Sans MT"/>
                <a:cs typeface="Gill Sans MT"/>
              </a:rPr>
              <a:t>operate</a:t>
            </a:r>
            <a:r>
              <a:rPr dirty="0" sz="2350" spc="-65">
                <a:latin typeface="Gill Sans MT"/>
                <a:cs typeface="Gill Sans MT"/>
              </a:rPr>
              <a:t> </a:t>
            </a:r>
            <a:r>
              <a:rPr dirty="0" sz="2350" spc="150">
                <a:latin typeface="Gill Sans MT"/>
                <a:cs typeface="Gill Sans MT"/>
              </a:rPr>
              <a:t>closed</a:t>
            </a:r>
            <a:r>
              <a:rPr dirty="0" sz="2350" spc="-60">
                <a:latin typeface="Gill Sans MT"/>
                <a:cs typeface="Gill Sans MT"/>
              </a:rPr>
              <a:t> </a:t>
            </a:r>
            <a:r>
              <a:rPr dirty="0" sz="2350" spc="200">
                <a:latin typeface="Gill Sans MT"/>
                <a:cs typeface="Gill Sans MT"/>
              </a:rPr>
              <a:t>access;</a:t>
            </a:r>
            <a:r>
              <a:rPr dirty="0" sz="2350" spc="-70">
                <a:latin typeface="Gill Sans MT"/>
                <a:cs typeface="Gill Sans MT"/>
              </a:rPr>
              <a:t> </a:t>
            </a:r>
            <a:r>
              <a:rPr dirty="0" sz="2350" spc="130">
                <a:latin typeface="Gill Sans MT"/>
                <a:cs typeface="Gill Sans MT"/>
              </a:rPr>
              <a:t>need</a:t>
            </a:r>
            <a:r>
              <a:rPr dirty="0" sz="2350" spc="-60">
                <a:latin typeface="Gill Sans MT"/>
                <a:cs typeface="Gill Sans MT"/>
              </a:rPr>
              <a:t> </a:t>
            </a:r>
            <a:r>
              <a:rPr dirty="0" sz="2350" spc="55">
                <a:latin typeface="Gill Sans MT"/>
                <a:cs typeface="Gill Sans MT"/>
              </a:rPr>
              <a:t>for  </a:t>
            </a:r>
            <a:r>
              <a:rPr dirty="0" sz="2350" spc="105">
                <a:latin typeface="Gill Sans MT"/>
                <a:cs typeface="Gill Sans MT"/>
              </a:rPr>
              <a:t>personnel </a:t>
            </a:r>
            <a:r>
              <a:rPr dirty="0" sz="2350" spc="140">
                <a:latin typeface="Gill Sans MT"/>
                <a:cs typeface="Gill Sans MT"/>
              </a:rPr>
              <a:t>at </a:t>
            </a:r>
            <a:r>
              <a:rPr dirty="0" sz="2350" spc="135">
                <a:latin typeface="Gill Sans MT"/>
                <a:cs typeface="Gill Sans MT"/>
              </a:rPr>
              <a:t>all</a:t>
            </a:r>
            <a:r>
              <a:rPr dirty="0" sz="2350" spc="-459">
                <a:latin typeface="Gill Sans MT"/>
                <a:cs typeface="Gill Sans MT"/>
              </a:rPr>
              <a:t> </a:t>
            </a:r>
            <a:r>
              <a:rPr dirty="0" sz="2350" spc="150">
                <a:latin typeface="Gill Sans MT"/>
                <a:cs typeface="Gill Sans MT"/>
              </a:rPr>
              <a:t>times</a:t>
            </a:r>
            <a:endParaRPr sz="235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67033" y="832330"/>
            <a:ext cx="7160259" cy="69215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235"/>
              <a:t>Storage</a:t>
            </a:r>
            <a:r>
              <a:rPr dirty="0" spc="-140"/>
              <a:t> </a:t>
            </a:r>
            <a:r>
              <a:rPr dirty="0" spc="260"/>
              <a:t>of</a:t>
            </a:r>
            <a:r>
              <a:rPr dirty="0" spc="-135"/>
              <a:t> </a:t>
            </a:r>
            <a:r>
              <a:rPr dirty="0" spc="120"/>
              <a:t>Print</a:t>
            </a:r>
            <a:r>
              <a:rPr dirty="0" spc="-140"/>
              <a:t> </a:t>
            </a:r>
            <a:r>
              <a:rPr dirty="0" spc="245"/>
              <a:t>Materials</a:t>
            </a:r>
            <a:r>
              <a:rPr dirty="0" spc="-135"/>
              <a:t> </a:t>
            </a:r>
            <a:r>
              <a:rPr dirty="0" spc="155"/>
              <a:t>(4)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52341" y="1919344"/>
            <a:ext cx="7813675" cy="350901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2600" spc="105">
                <a:latin typeface="Gill Sans MT"/>
                <a:cs typeface="Gill Sans MT"/>
              </a:rPr>
              <a:t>In</a:t>
            </a:r>
            <a:r>
              <a:rPr dirty="0" sz="2600" spc="-80">
                <a:latin typeface="Gill Sans MT"/>
                <a:cs typeface="Gill Sans MT"/>
              </a:rPr>
              <a:t> </a:t>
            </a:r>
            <a:r>
              <a:rPr dirty="0" sz="2600" spc="110">
                <a:latin typeface="Gill Sans MT"/>
                <a:cs typeface="Gill Sans MT"/>
              </a:rPr>
              <a:t>Archives</a:t>
            </a:r>
            <a:endParaRPr sz="2600">
              <a:latin typeface="Gill Sans MT"/>
              <a:cs typeface="Gill Sans MT"/>
            </a:endParaRPr>
          </a:p>
          <a:p>
            <a:pPr marL="335280" marR="5080" indent="-323215">
              <a:lnSpc>
                <a:spcPts val="2970"/>
              </a:lnSpc>
              <a:spcBef>
                <a:spcPts val="315"/>
              </a:spcBef>
              <a:buChar char="•"/>
              <a:tabLst>
                <a:tab pos="335280" algn="l"/>
                <a:tab pos="335915" algn="l"/>
              </a:tabLst>
            </a:pPr>
            <a:r>
              <a:rPr dirty="0" sz="2600" spc="180">
                <a:latin typeface="Gill Sans MT"/>
                <a:cs typeface="Gill Sans MT"/>
              </a:rPr>
              <a:t>Specialized</a:t>
            </a:r>
            <a:r>
              <a:rPr dirty="0" sz="2600" spc="-80">
                <a:latin typeface="Gill Sans MT"/>
                <a:cs typeface="Gill Sans MT"/>
              </a:rPr>
              <a:t> </a:t>
            </a:r>
            <a:r>
              <a:rPr dirty="0" sz="2600" spc="150">
                <a:latin typeface="Gill Sans MT"/>
                <a:cs typeface="Gill Sans MT"/>
              </a:rPr>
              <a:t>equipment</a:t>
            </a:r>
            <a:r>
              <a:rPr dirty="0" sz="2600" spc="-75">
                <a:latin typeface="Gill Sans MT"/>
                <a:cs typeface="Gill Sans MT"/>
              </a:rPr>
              <a:t> </a:t>
            </a:r>
            <a:r>
              <a:rPr dirty="0" sz="2600" spc="15">
                <a:latin typeface="Gill Sans MT"/>
                <a:cs typeface="Gill Sans MT"/>
              </a:rPr>
              <a:t>to</a:t>
            </a:r>
            <a:r>
              <a:rPr dirty="0" sz="2600" spc="-80">
                <a:latin typeface="Gill Sans MT"/>
                <a:cs typeface="Gill Sans MT"/>
              </a:rPr>
              <a:t> </a:t>
            </a:r>
            <a:r>
              <a:rPr dirty="0" sz="2600" spc="50">
                <a:latin typeface="Gill Sans MT"/>
                <a:cs typeface="Gill Sans MT"/>
              </a:rPr>
              <a:t>protect,</a:t>
            </a:r>
            <a:r>
              <a:rPr dirty="0" sz="2600" spc="-75">
                <a:latin typeface="Gill Sans MT"/>
                <a:cs typeface="Gill Sans MT"/>
              </a:rPr>
              <a:t> </a:t>
            </a:r>
            <a:r>
              <a:rPr dirty="0" sz="2600" spc="100">
                <a:latin typeface="Gill Sans MT"/>
                <a:cs typeface="Gill Sans MT"/>
              </a:rPr>
              <a:t>preserve</a:t>
            </a:r>
            <a:r>
              <a:rPr dirty="0" sz="2600" spc="-80">
                <a:latin typeface="Gill Sans MT"/>
                <a:cs typeface="Gill Sans MT"/>
              </a:rPr>
              <a:t> </a:t>
            </a:r>
            <a:r>
              <a:rPr dirty="0" sz="2600" spc="85">
                <a:latin typeface="Gill Sans MT"/>
                <a:cs typeface="Gill Sans MT"/>
              </a:rPr>
              <a:t>variety  </a:t>
            </a:r>
            <a:r>
              <a:rPr dirty="0" sz="2600" spc="165">
                <a:latin typeface="Gill Sans MT"/>
                <a:cs typeface="Gill Sans MT"/>
              </a:rPr>
              <a:t>of</a:t>
            </a:r>
            <a:r>
              <a:rPr dirty="0" sz="2600" spc="-70">
                <a:latin typeface="Gill Sans MT"/>
                <a:cs typeface="Gill Sans MT"/>
              </a:rPr>
              <a:t> </a:t>
            </a:r>
            <a:r>
              <a:rPr dirty="0" sz="2600" spc="135">
                <a:latin typeface="Gill Sans MT"/>
                <a:cs typeface="Gill Sans MT"/>
              </a:rPr>
              <a:t>paper</a:t>
            </a:r>
            <a:r>
              <a:rPr dirty="0" sz="2600" spc="-60">
                <a:latin typeface="Gill Sans MT"/>
                <a:cs typeface="Gill Sans MT"/>
              </a:rPr>
              <a:t> </a:t>
            </a:r>
            <a:r>
              <a:rPr dirty="0" sz="2600" spc="90">
                <a:latin typeface="Gill Sans MT"/>
                <a:cs typeface="Gill Sans MT"/>
              </a:rPr>
              <a:t>records</a:t>
            </a:r>
            <a:r>
              <a:rPr dirty="0" sz="2600" spc="-70">
                <a:latin typeface="Gill Sans MT"/>
                <a:cs typeface="Gill Sans MT"/>
              </a:rPr>
              <a:t> </a:t>
            </a:r>
            <a:r>
              <a:rPr dirty="0" sz="2600" spc="225">
                <a:latin typeface="Gill Sans MT"/>
                <a:cs typeface="Gill Sans MT"/>
              </a:rPr>
              <a:t>such</a:t>
            </a:r>
            <a:r>
              <a:rPr dirty="0" sz="2600" spc="-65">
                <a:latin typeface="Gill Sans MT"/>
                <a:cs typeface="Gill Sans MT"/>
              </a:rPr>
              <a:t> </a:t>
            </a:r>
            <a:r>
              <a:rPr dirty="0" sz="2600" spc="250">
                <a:latin typeface="Gill Sans MT"/>
                <a:cs typeface="Gill Sans MT"/>
              </a:rPr>
              <a:t>as:</a:t>
            </a:r>
            <a:r>
              <a:rPr dirty="0" sz="2600" spc="-65">
                <a:latin typeface="Gill Sans MT"/>
                <a:cs typeface="Gill Sans MT"/>
              </a:rPr>
              <a:t> </a:t>
            </a:r>
            <a:r>
              <a:rPr dirty="0" sz="2600" spc="125">
                <a:latin typeface="Gill Sans MT"/>
                <a:cs typeface="Gill Sans MT"/>
              </a:rPr>
              <a:t>correspondence</a:t>
            </a:r>
            <a:r>
              <a:rPr dirty="0" sz="2600" spc="-65">
                <a:latin typeface="Gill Sans MT"/>
                <a:cs typeface="Gill Sans MT"/>
              </a:rPr>
              <a:t> </a:t>
            </a:r>
            <a:r>
              <a:rPr dirty="0" sz="2600" spc="60">
                <a:latin typeface="Gill Sans MT"/>
                <a:cs typeface="Gill Sans MT"/>
              </a:rPr>
              <a:t>(letters,  </a:t>
            </a:r>
            <a:r>
              <a:rPr dirty="0" sz="2600" spc="170">
                <a:latin typeface="Gill Sans MT"/>
                <a:cs typeface="Gill Sans MT"/>
              </a:rPr>
              <a:t>memorandums, </a:t>
            </a:r>
            <a:r>
              <a:rPr dirty="0" sz="2600" spc="105">
                <a:latin typeface="Gill Sans MT"/>
                <a:cs typeface="Gill Sans MT"/>
              </a:rPr>
              <a:t>notes); </a:t>
            </a:r>
            <a:r>
              <a:rPr dirty="0" sz="2600" spc="155">
                <a:latin typeface="Gill Sans MT"/>
                <a:cs typeface="Gill Sans MT"/>
              </a:rPr>
              <a:t>publications </a:t>
            </a:r>
            <a:r>
              <a:rPr dirty="0" sz="2600" spc="204">
                <a:latin typeface="Gill Sans MT"/>
                <a:cs typeface="Gill Sans MT"/>
              </a:rPr>
              <a:t>(magazines,  </a:t>
            </a:r>
            <a:r>
              <a:rPr dirty="0" sz="2600" spc="114">
                <a:latin typeface="Gill Sans MT"/>
                <a:cs typeface="Gill Sans MT"/>
              </a:rPr>
              <a:t>newsletters)</a:t>
            </a:r>
            <a:r>
              <a:rPr dirty="0" sz="2600" spc="-70">
                <a:latin typeface="Gill Sans MT"/>
                <a:cs typeface="Gill Sans MT"/>
              </a:rPr>
              <a:t> </a:t>
            </a:r>
            <a:r>
              <a:rPr dirty="0" sz="2600" spc="190">
                <a:latin typeface="Gill Sans MT"/>
                <a:cs typeface="Gill Sans MT"/>
              </a:rPr>
              <a:t>miscellaneous</a:t>
            </a:r>
            <a:r>
              <a:rPr dirty="0" sz="2600" spc="-70">
                <a:latin typeface="Gill Sans MT"/>
                <a:cs typeface="Gill Sans MT"/>
              </a:rPr>
              <a:t> </a:t>
            </a:r>
            <a:r>
              <a:rPr dirty="0" sz="2600" spc="55">
                <a:latin typeface="Gill Sans MT"/>
                <a:cs typeface="Gill Sans MT"/>
              </a:rPr>
              <a:t>(reports,</a:t>
            </a:r>
            <a:r>
              <a:rPr dirty="0" sz="2600" spc="-75">
                <a:latin typeface="Gill Sans MT"/>
                <a:cs typeface="Gill Sans MT"/>
              </a:rPr>
              <a:t> </a:t>
            </a:r>
            <a:r>
              <a:rPr dirty="0" sz="2600" spc="195">
                <a:latin typeface="Gill Sans MT"/>
                <a:cs typeface="Gill Sans MT"/>
              </a:rPr>
              <a:t>legal</a:t>
            </a:r>
            <a:r>
              <a:rPr dirty="0" sz="2600" spc="-70">
                <a:latin typeface="Gill Sans MT"/>
                <a:cs typeface="Gill Sans MT"/>
              </a:rPr>
              <a:t> </a:t>
            </a:r>
            <a:r>
              <a:rPr dirty="0" sz="2600" spc="140">
                <a:latin typeface="Gill Sans MT"/>
                <a:cs typeface="Gill Sans MT"/>
              </a:rPr>
              <a:t>papers,  </a:t>
            </a:r>
            <a:r>
              <a:rPr dirty="0" sz="2600" spc="220">
                <a:latin typeface="Gill Sans MT"/>
                <a:cs typeface="Gill Sans MT"/>
              </a:rPr>
              <a:t>maps, </a:t>
            </a:r>
            <a:r>
              <a:rPr dirty="0" sz="2600" spc="100">
                <a:latin typeface="Gill Sans MT"/>
                <a:cs typeface="Gill Sans MT"/>
              </a:rPr>
              <a:t>blueprints,</a:t>
            </a:r>
            <a:r>
              <a:rPr dirty="0" sz="2600" spc="-375">
                <a:latin typeface="Gill Sans MT"/>
                <a:cs typeface="Gill Sans MT"/>
              </a:rPr>
              <a:t> </a:t>
            </a:r>
            <a:r>
              <a:rPr dirty="0" sz="2600" spc="155">
                <a:latin typeface="Gill Sans MT"/>
                <a:cs typeface="Gill Sans MT"/>
              </a:rPr>
              <a:t>forms)</a:t>
            </a:r>
            <a:endParaRPr sz="2600">
              <a:latin typeface="Gill Sans MT"/>
              <a:cs typeface="Gill Sans MT"/>
            </a:endParaRPr>
          </a:p>
          <a:p>
            <a:pPr marL="335280" marR="88265" indent="-323215">
              <a:lnSpc>
                <a:spcPts val="2970"/>
              </a:lnSpc>
              <a:spcBef>
                <a:spcPts val="254"/>
              </a:spcBef>
              <a:buChar char="•"/>
              <a:tabLst>
                <a:tab pos="335280" algn="l"/>
                <a:tab pos="335915" algn="l"/>
              </a:tabLst>
            </a:pPr>
            <a:r>
              <a:rPr dirty="0" sz="2600" spc="120">
                <a:latin typeface="Gill Sans MT"/>
                <a:cs typeface="Gill Sans MT"/>
              </a:rPr>
              <a:t>Commonly </a:t>
            </a:r>
            <a:r>
              <a:rPr dirty="0" sz="2600" spc="204">
                <a:latin typeface="Gill Sans MT"/>
                <a:cs typeface="Gill Sans MT"/>
              </a:rPr>
              <a:t>used </a:t>
            </a:r>
            <a:r>
              <a:rPr dirty="0" sz="2600" spc="135">
                <a:latin typeface="Gill Sans MT"/>
                <a:cs typeface="Gill Sans MT"/>
              </a:rPr>
              <a:t>containers </a:t>
            </a:r>
            <a:r>
              <a:rPr dirty="0" sz="2600" spc="65">
                <a:latin typeface="Gill Sans MT"/>
                <a:cs typeface="Gill Sans MT"/>
              </a:rPr>
              <a:t>for </a:t>
            </a:r>
            <a:r>
              <a:rPr dirty="0" sz="2600" spc="135">
                <a:latin typeface="Gill Sans MT"/>
                <a:cs typeface="Gill Sans MT"/>
              </a:rPr>
              <a:t>paper </a:t>
            </a:r>
            <a:r>
              <a:rPr dirty="0" sz="2600" spc="180">
                <a:latin typeface="Gill Sans MT"/>
                <a:cs typeface="Gill Sans MT"/>
              </a:rPr>
              <a:t>ﬁles </a:t>
            </a:r>
            <a:r>
              <a:rPr dirty="0" sz="2600" spc="430">
                <a:latin typeface="Gill Sans MT"/>
                <a:cs typeface="Gill Sans MT"/>
              </a:rPr>
              <a:t>–  </a:t>
            </a:r>
            <a:r>
              <a:rPr dirty="0" sz="2600" spc="110">
                <a:latin typeface="Gill Sans MT"/>
                <a:cs typeface="Gill Sans MT"/>
              </a:rPr>
              <a:t>vertical</a:t>
            </a:r>
            <a:r>
              <a:rPr dirty="0" sz="2600" spc="-75">
                <a:latin typeface="Gill Sans MT"/>
                <a:cs typeface="Gill Sans MT"/>
              </a:rPr>
              <a:t> </a:t>
            </a:r>
            <a:r>
              <a:rPr dirty="0" sz="2600" spc="125">
                <a:latin typeface="Gill Sans MT"/>
                <a:cs typeface="Gill Sans MT"/>
              </a:rPr>
              <a:t>ﬁle</a:t>
            </a:r>
            <a:r>
              <a:rPr dirty="0" sz="2600" spc="-75">
                <a:latin typeface="Gill Sans MT"/>
                <a:cs typeface="Gill Sans MT"/>
              </a:rPr>
              <a:t> </a:t>
            </a:r>
            <a:r>
              <a:rPr dirty="0" sz="2600" spc="155">
                <a:latin typeface="Gill Sans MT"/>
                <a:cs typeface="Gill Sans MT"/>
              </a:rPr>
              <a:t>cabinets,</a:t>
            </a:r>
            <a:r>
              <a:rPr dirty="0" sz="2600" spc="-70">
                <a:latin typeface="Gill Sans MT"/>
                <a:cs typeface="Gill Sans MT"/>
              </a:rPr>
              <a:t> </a:t>
            </a:r>
            <a:r>
              <a:rPr dirty="0" sz="2600" spc="135">
                <a:latin typeface="Gill Sans MT"/>
                <a:cs typeface="Gill Sans MT"/>
              </a:rPr>
              <a:t>open</a:t>
            </a:r>
            <a:r>
              <a:rPr dirty="0" sz="2600" spc="-75">
                <a:latin typeface="Gill Sans MT"/>
                <a:cs typeface="Gill Sans MT"/>
              </a:rPr>
              <a:t> </a:t>
            </a:r>
            <a:r>
              <a:rPr dirty="0" sz="2600" spc="195">
                <a:latin typeface="Gill Sans MT"/>
                <a:cs typeface="Gill Sans MT"/>
              </a:rPr>
              <a:t>shelf</a:t>
            </a:r>
            <a:r>
              <a:rPr dirty="0" sz="2600" spc="-70">
                <a:latin typeface="Gill Sans MT"/>
                <a:cs typeface="Gill Sans MT"/>
              </a:rPr>
              <a:t> </a:t>
            </a:r>
            <a:r>
              <a:rPr dirty="0" sz="2600" spc="135">
                <a:latin typeface="Gill Sans MT"/>
                <a:cs typeface="Gill Sans MT"/>
              </a:rPr>
              <a:t>ﬁles,</a:t>
            </a:r>
            <a:r>
              <a:rPr dirty="0" sz="2600" spc="-75">
                <a:latin typeface="Gill Sans MT"/>
                <a:cs typeface="Gill Sans MT"/>
              </a:rPr>
              <a:t> </a:t>
            </a:r>
            <a:r>
              <a:rPr dirty="0" sz="2600" spc="105">
                <a:latin typeface="Gill Sans MT"/>
                <a:cs typeface="Gill Sans MT"/>
              </a:rPr>
              <a:t>lateral</a:t>
            </a:r>
            <a:r>
              <a:rPr dirty="0" sz="2600" spc="-70">
                <a:latin typeface="Gill Sans MT"/>
                <a:cs typeface="Gill Sans MT"/>
              </a:rPr>
              <a:t> </a:t>
            </a:r>
            <a:r>
              <a:rPr dirty="0" sz="2600" spc="160">
                <a:latin typeface="Gill Sans MT"/>
                <a:cs typeface="Gill Sans MT"/>
              </a:rPr>
              <a:t>ﬁling  </a:t>
            </a:r>
            <a:r>
              <a:rPr dirty="0" sz="2600" spc="130">
                <a:latin typeface="Gill Sans MT"/>
                <a:cs typeface="Gill Sans MT"/>
              </a:rPr>
              <a:t>equipment,</a:t>
            </a:r>
            <a:r>
              <a:rPr dirty="0" sz="2600" spc="-85">
                <a:latin typeface="Gill Sans MT"/>
                <a:cs typeface="Gill Sans MT"/>
              </a:rPr>
              <a:t> </a:t>
            </a:r>
            <a:r>
              <a:rPr dirty="0" sz="2600" spc="140">
                <a:latin typeface="Gill Sans MT"/>
                <a:cs typeface="Gill Sans MT"/>
              </a:rPr>
              <a:t>mobile</a:t>
            </a:r>
            <a:r>
              <a:rPr dirty="0" sz="2600" spc="-80">
                <a:latin typeface="Gill Sans MT"/>
                <a:cs typeface="Gill Sans MT"/>
              </a:rPr>
              <a:t> </a:t>
            </a:r>
            <a:r>
              <a:rPr dirty="0" sz="2600" spc="195">
                <a:latin typeface="Gill Sans MT"/>
                <a:cs typeface="Gill Sans MT"/>
              </a:rPr>
              <a:t>aisle</a:t>
            </a:r>
            <a:r>
              <a:rPr dirty="0" sz="2600" spc="-85">
                <a:latin typeface="Gill Sans MT"/>
                <a:cs typeface="Gill Sans MT"/>
              </a:rPr>
              <a:t> </a:t>
            </a:r>
            <a:r>
              <a:rPr dirty="0" sz="2600" spc="195">
                <a:latin typeface="Gill Sans MT"/>
                <a:cs typeface="Gill Sans MT"/>
              </a:rPr>
              <a:t>systems,</a:t>
            </a:r>
            <a:r>
              <a:rPr dirty="0" sz="2600" spc="-80">
                <a:latin typeface="Gill Sans MT"/>
                <a:cs typeface="Gill Sans MT"/>
              </a:rPr>
              <a:t> </a:t>
            </a:r>
            <a:r>
              <a:rPr dirty="0" sz="2600" spc="100">
                <a:latin typeface="Gill Sans MT"/>
                <a:cs typeface="Gill Sans MT"/>
              </a:rPr>
              <a:t>rotating</a:t>
            </a:r>
            <a:r>
              <a:rPr dirty="0" sz="2600" spc="-80">
                <a:latin typeface="Gill Sans MT"/>
                <a:cs typeface="Gill Sans MT"/>
              </a:rPr>
              <a:t> </a:t>
            </a:r>
            <a:r>
              <a:rPr dirty="0" sz="2600" spc="190">
                <a:latin typeface="Gill Sans MT"/>
                <a:cs typeface="Gill Sans MT"/>
              </a:rPr>
              <a:t>shelves</a:t>
            </a:r>
            <a:endParaRPr sz="26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67033" y="832330"/>
            <a:ext cx="7160259" cy="69215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235"/>
              <a:t>Storage</a:t>
            </a:r>
            <a:r>
              <a:rPr dirty="0" spc="-140"/>
              <a:t> </a:t>
            </a:r>
            <a:r>
              <a:rPr dirty="0" spc="260"/>
              <a:t>of</a:t>
            </a:r>
            <a:r>
              <a:rPr dirty="0" spc="-135"/>
              <a:t> </a:t>
            </a:r>
            <a:r>
              <a:rPr dirty="0" spc="120"/>
              <a:t>Print</a:t>
            </a:r>
            <a:r>
              <a:rPr dirty="0" spc="-140"/>
              <a:t> </a:t>
            </a:r>
            <a:r>
              <a:rPr dirty="0" spc="245"/>
              <a:t>Materials</a:t>
            </a:r>
            <a:r>
              <a:rPr dirty="0" spc="-135"/>
              <a:t> </a:t>
            </a:r>
            <a:r>
              <a:rPr dirty="0" spc="155"/>
              <a:t>(5)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400944" y="1929771"/>
            <a:ext cx="7905115" cy="46678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250" spc="80">
                <a:latin typeface="Gill Sans MT"/>
                <a:cs typeface="Gill Sans MT"/>
              </a:rPr>
              <a:t>In</a:t>
            </a:r>
            <a:r>
              <a:rPr dirty="0" sz="2250" spc="-75">
                <a:latin typeface="Gill Sans MT"/>
                <a:cs typeface="Gill Sans MT"/>
              </a:rPr>
              <a:t> </a:t>
            </a:r>
            <a:r>
              <a:rPr dirty="0" sz="2250" spc="-10">
                <a:latin typeface="Gill Sans MT"/>
                <a:cs typeface="Gill Sans MT"/>
              </a:rPr>
              <a:t>Archives…</a:t>
            </a:r>
            <a:endParaRPr sz="2250">
              <a:latin typeface="Gill Sans MT"/>
              <a:cs typeface="Gill Sans MT"/>
            </a:endParaRPr>
          </a:p>
          <a:p>
            <a:pPr marL="287020" marR="32384" indent="-274955">
              <a:lnSpc>
                <a:spcPts val="2540"/>
              </a:lnSpc>
              <a:spcBef>
                <a:spcPts val="265"/>
              </a:spcBef>
              <a:buChar char="•"/>
              <a:tabLst>
                <a:tab pos="287020" algn="l"/>
                <a:tab pos="287655" algn="l"/>
                <a:tab pos="4084320" algn="l"/>
              </a:tabLst>
            </a:pPr>
            <a:r>
              <a:rPr dirty="0" sz="2250" spc="10">
                <a:latin typeface="Gill Sans MT"/>
                <a:cs typeface="Gill Sans MT"/>
              </a:rPr>
              <a:t>Vert</a:t>
            </a:r>
            <a:r>
              <a:rPr dirty="0" sz="2250" spc="-80">
                <a:latin typeface="Gill Sans MT"/>
                <a:cs typeface="Gill Sans MT"/>
              </a:rPr>
              <a:t> </a:t>
            </a:r>
            <a:r>
              <a:rPr dirty="0" sz="2250" spc="170">
                <a:latin typeface="Gill Sans MT"/>
                <a:cs typeface="Gill Sans MT"/>
              </a:rPr>
              <a:t>cal</a:t>
            </a:r>
            <a:r>
              <a:rPr dirty="0" sz="2250" spc="-65">
                <a:latin typeface="Gill Sans MT"/>
                <a:cs typeface="Gill Sans MT"/>
              </a:rPr>
              <a:t> </a:t>
            </a:r>
            <a:r>
              <a:rPr dirty="0" sz="2250" spc="120">
                <a:latin typeface="Gill Sans MT"/>
                <a:cs typeface="Gill Sans MT"/>
              </a:rPr>
              <a:t>ﬁ</a:t>
            </a:r>
            <a:r>
              <a:rPr dirty="0" sz="2250" spc="-85">
                <a:latin typeface="Gill Sans MT"/>
                <a:cs typeface="Gill Sans MT"/>
              </a:rPr>
              <a:t> </a:t>
            </a:r>
            <a:r>
              <a:rPr dirty="0" sz="2250" spc="114">
                <a:latin typeface="Gill Sans MT"/>
                <a:cs typeface="Gill Sans MT"/>
              </a:rPr>
              <a:t>e</a:t>
            </a:r>
            <a:r>
              <a:rPr dirty="0" sz="2250" spc="-65">
                <a:latin typeface="Gill Sans MT"/>
                <a:cs typeface="Gill Sans MT"/>
              </a:rPr>
              <a:t> </a:t>
            </a:r>
            <a:r>
              <a:rPr dirty="0" sz="2250" spc="145">
                <a:latin typeface="Gill Sans MT"/>
                <a:cs typeface="Gill Sans MT"/>
              </a:rPr>
              <a:t>cabinets</a:t>
            </a:r>
            <a:r>
              <a:rPr dirty="0" sz="2250" spc="-70">
                <a:latin typeface="Gill Sans MT"/>
                <a:cs typeface="Gill Sans MT"/>
              </a:rPr>
              <a:t> </a:t>
            </a:r>
            <a:r>
              <a:rPr dirty="0" sz="2250" spc="355">
                <a:latin typeface="Gill Sans MT"/>
                <a:cs typeface="Gill Sans MT"/>
              </a:rPr>
              <a:t>–</a:t>
            </a:r>
            <a:r>
              <a:rPr dirty="0" sz="2250" spc="-65">
                <a:latin typeface="Gill Sans MT"/>
                <a:cs typeface="Gill Sans MT"/>
              </a:rPr>
              <a:t> </a:t>
            </a:r>
            <a:r>
              <a:rPr dirty="0" sz="2250" spc="160">
                <a:latin typeface="Gill Sans MT"/>
                <a:cs typeface="Gill Sans MT"/>
              </a:rPr>
              <a:t>also</a:t>
            </a:r>
            <a:r>
              <a:rPr dirty="0" sz="2250" spc="-70">
                <a:latin typeface="Gill Sans MT"/>
                <a:cs typeface="Gill Sans MT"/>
              </a:rPr>
              <a:t> </a:t>
            </a:r>
            <a:r>
              <a:rPr dirty="0" sz="2250" spc="130">
                <a:latin typeface="Gill Sans MT"/>
                <a:cs typeface="Gill Sans MT"/>
              </a:rPr>
              <a:t>called</a:t>
            </a:r>
            <a:r>
              <a:rPr dirty="0" sz="2250" spc="-65">
                <a:latin typeface="Gill Sans MT"/>
                <a:cs typeface="Gill Sans MT"/>
              </a:rPr>
              <a:t> </a:t>
            </a:r>
            <a:r>
              <a:rPr dirty="0" sz="2250" spc="125">
                <a:latin typeface="Gill Sans MT"/>
                <a:cs typeface="Gill Sans MT"/>
              </a:rPr>
              <a:t>standard</a:t>
            </a:r>
            <a:r>
              <a:rPr dirty="0" sz="2250" spc="-70">
                <a:latin typeface="Gill Sans MT"/>
                <a:cs typeface="Gill Sans MT"/>
              </a:rPr>
              <a:t> </a:t>
            </a:r>
            <a:r>
              <a:rPr dirty="0" sz="2250" spc="125">
                <a:latin typeface="Gill Sans MT"/>
                <a:cs typeface="Gill Sans MT"/>
              </a:rPr>
              <a:t>ﬁling</a:t>
            </a:r>
            <a:r>
              <a:rPr dirty="0" sz="2250" spc="-65">
                <a:latin typeface="Gill Sans MT"/>
                <a:cs typeface="Gill Sans MT"/>
              </a:rPr>
              <a:t> </a:t>
            </a:r>
            <a:r>
              <a:rPr dirty="0" sz="2250" spc="145">
                <a:latin typeface="Gill Sans MT"/>
                <a:cs typeface="Gill Sans MT"/>
              </a:rPr>
              <a:t>cabinets  </a:t>
            </a:r>
            <a:r>
              <a:rPr dirty="0" sz="2250" spc="45">
                <a:latin typeface="Gill Sans MT"/>
                <a:cs typeface="Gill Sans MT"/>
              </a:rPr>
              <a:t>for </a:t>
            </a:r>
            <a:r>
              <a:rPr dirty="0" sz="2250" spc="90">
                <a:latin typeface="Gill Sans MT"/>
                <a:cs typeface="Gill Sans MT"/>
              </a:rPr>
              <a:t>storing</a:t>
            </a:r>
            <a:r>
              <a:rPr dirty="0" sz="2250" spc="-120">
                <a:latin typeface="Gill Sans MT"/>
                <a:cs typeface="Gill Sans MT"/>
              </a:rPr>
              <a:t> </a:t>
            </a:r>
            <a:r>
              <a:rPr dirty="0" sz="2250" spc="55">
                <a:latin typeface="Gill Sans MT"/>
                <a:cs typeface="Gill Sans MT"/>
              </a:rPr>
              <a:t>letter-size</a:t>
            </a:r>
            <a:r>
              <a:rPr dirty="0" sz="2250" spc="-35">
                <a:latin typeface="Gill Sans MT"/>
                <a:cs typeface="Gill Sans MT"/>
              </a:rPr>
              <a:t> </a:t>
            </a:r>
            <a:r>
              <a:rPr dirty="0" sz="2250" spc="130">
                <a:latin typeface="Gill Sans MT"/>
                <a:cs typeface="Gill Sans MT"/>
              </a:rPr>
              <a:t>papers.	</a:t>
            </a:r>
            <a:r>
              <a:rPr dirty="0" sz="2250" spc="105">
                <a:latin typeface="Gill Sans MT"/>
                <a:cs typeface="Gill Sans MT"/>
              </a:rPr>
              <a:t>Have</a:t>
            </a:r>
            <a:r>
              <a:rPr dirty="0" sz="2250" spc="-80">
                <a:latin typeface="Gill Sans MT"/>
                <a:cs typeface="Gill Sans MT"/>
              </a:rPr>
              <a:t> </a:t>
            </a:r>
            <a:r>
              <a:rPr dirty="0" sz="2250" spc="80">
                <a:latin typeface="Gill Sans MT"/>
                <a:cs typeface="Gill Sans MT"/>
              </a:rPr>
              <a:t>drawers</a:t>
            </a:r>
            <a:r>
              <a:rPr dirty="0" sz="2250" spc="-75">
                <a:latin typeface="Gill Sans MT"/>
                <a:cs typeface="Gill Sans MT"/>
              </a:rPr>
              <a:t> </a:t>
            </a:r>
            <a:r>
              <a:rPr dirty="0" sz="2250" spc="85">
                <a:latin typeface="Gill Sans MT"/>
                <a:cs typeface="Gill Sans MT"/>
              </a:rPr>
              <a:t>that</a:t>
            </a:r>
            <a:r>
              <a:rPr dirty="0" sz="2250" spc="-80">
                <a:latin typeface="Gill Sans MT"/>
                <a:cs typeface="Gill Sans MT"/>
              </a:rPr>
              <a:t> </a:t>
            </a:r>
            <a:r>
              <a:rPr dirty="0" sz="2250" spc="125">
                <a:latin typeface="Gill Sans MT"/>
                <a:cs typeface="Gill Sans MT"/>
              </a:rPr>
              <a:t>range</a:t>
            </a:r>
            <a:r>
              <a:rPr dirty="0" sz="2250" spc="-80">
                <a:latin typeface="Gill Sans MT"/>
                <a:cs typeface="Gill Sans MT"/>
              </a:rPr>
              <a:t> </a:t>
            </a:r>
            <a:r>
              <a:rPr dirty="0" sz="2250" spc="85">
                <a:latin typeface="Gill Sans MT"/>
                <a:cs typeface="Gill Sans MT"/>
              </a:rPr>
              <a:t>from  </a:t>
            </a:r>
            <a:r>
              <a:rPr dirty="0" sz="2250" spc="90">
                <a:latin typeface="Gill Sans MT"/>
                <a:cs typeface="Gill Sans MT"/>
              </a:rPr>
              <a:t>one </a:t>
            </a:r>
            <a:r>
              <a:rPr dirty="0" sz="2250">
                <a:latin typeface="Gill Sans MT"/>
                <a:cs typeface="Gill Sans MT"/>
              </a:rPr>
              <a:t>to</a:t>
            </a:r>
            <a:r>
              <a:rPr dirty="0" sz="2250" spc="-235">
                <a:latin typeface="Gill Sans MT"/>
                <a:cs typeface="Gill Sans MT"/>
              </a:rPr>
              <a:t> </a:t>
            </a:r>
            <a:r>
              <a:rPr dirty="0" sz="2250" spc="105">
                <a:latin typeface="Gill Sans MT"/>
                <a:cs typeface="Gill Sans MT"/>
              </a:rPr>
              <a:t>ﬁve</a:t>
            </a:r>
            <a:endParaRPr sz="2250">
              <a:latin typeface="Gill Sans MT"/>
              <a:cs typeface="Gill Sans MT"/>
            </a:endParaRPr>
          </a:p>
          <a:p>
            <a:pPr marL="287020" marR="262255" indent="-274955">
              <a:lnSpc>
                <a:spcPts val="2540"/>
              </a:lnSpc>
              <a:spcBef>
                <a:spcPts val="204"/>
              </a:spcBef>
              <a:buChar char="•"/>
              <a:tabLst>
                <a:tab pos="287020" algn="l"/>
                <a:tab pos="287655" algn="l"/>
                <a:tab pos="4193540" algn="l"/>
              </a:tabLst>
            </a:pPr>
            <a:r>
              <a:rPr dirty="0" sz="2250" spc="15">
                <a:latin typeface="Gill Sans MT"/>
                <a:cs typeface="Gill Sans MT"/>
              </a:rPr>
              <a:t>Open</a:t>
            </a:r>
            <a:r>
              <a:rPr dirty="0" sz="2250" spc="-70">
                <a:latin typeface="Gill Sans MT"/>
                <a:cs typeface="Gill Sans MT"/>
              </a:rPr>
              <a:t> </a:t>
            </a:r>
            <a:r>
              <a:rPr dirty="0" sz="2250" spc="155">
                <a:latin typeface="Gill Sans MT"/>
                <a:cs typeface="Gill Sans MT"/>
              </a:rPr>
              <a:t>shelf</a:t>
            </a:r>
            <a:r>
              <a:rPr dirty="0" sz="2250" spc="-70">
                <a:latin typeface="Gill Sans MT"/>
                <a:cs typeface="Gill Sans MT"/>
              </a:rPr>
              <a:t> </a:t>
            </a:r>
            <a:r>
              <a:rPr dirty="0" sz="2250" spc="120">
                <a:latin typeface="Gill Sans MT"/>
                <a:cs typeface="Gill Sans MT"/>
              </a:rPr>
              <a:t>ﬁ</a:t>
            </a:r>
            <a:r>
              <a:rPr dirty="0" sz="2250" spc="-85">
                <a:latin typeface="Gill Sans MT"/>
                <a:cs typeface="Gill Sans MT"/>
              </a:rPr>
              <a:t> </a:t>
            </a:r>
            <a:r>
              <a:rPr dirty="0" sz="2250" spc="204">
                <a:latin typeface="Gill Sans MT"/>
                <a:cs typeface="Gill Sans MT"/>
              </a:rPr>
              <a:t>es</a:t>
            </a:r>
            <a:r>
              <a:rPr dirty="0" sz="2250" spc="-65">
                <a:latin typeface="Gill Sans MT"/>
                <a:cs typeface="Gill Sans MT"/>
              </a:rPr>
              <a:t> </a:t>
            </a:r>
            <a:r>
              <a:rPr dirty="0" sz="2250" spc="355">
                <a:latin typeface="Gill Sans MT"/>
                <a:cs typeface="Gill Sans MT"/>
              </a:rPr>
              <a:t>–</a:t>
            </a:r>
            <a:r>
              <a:rPr dirty="0" sz="2250" spc="-70">
                <a:latin typeface="Gill Sans MT"/>
                <a:cs typeface="Gill Sans MT"/>
              </a:rPr>
              <a:t> </a:t>
            </a:r>
            <a:r>
              <a:rPr dirty="0" sz="2250" spc="45">
                <a:latin typeface="Gill Sans MT"/>
                <a:cs typeface="Gill Sans MT"/>
              </a:rPr>
              <a:t>for</a:t>
            </a:r>
            <a:r>
              <a:rPr dirty="0" sz="2250" spc="-70">
                <a:latin typeface="Gill Sans MT"/>
                <a:cs typeface="Gill Sans MT"/>
              </a:rPr>
              <a:t> </a:t>
            </a:r>
            <a:r>
              <a:rPr dirty="0" sz="2250" spc="114">
                <a:latin typeface="Gill Sans MT"/>
                <a:cs typeface="Gill Sans MT"/>
              </a:rPr>
              <a:t>storage</a:t>
            </a:r>
            <a:r>
              <a:rPr dirty="0" sz="2250" spc="-65">
                <a:latin typeface="Gill Sans MT"/>
                <a:cs typeface="Gill Sans MT"/>
              </a:rPr>
              <a:t> </a:t>
            </a:r>
            <a:r>
              <a:rPr dirty="0" sz="2250" spc="130">
                <a:latin typeface="Gill Sans MT"/>
                <a:cs typeface="Gill Sans MT"/>
              </a:rPr>
              <a:t>of</a:t>
            </a:r>
            <a:r>
              <a:rPr dirty="0" sz="2250" spc="-70">
                <a:latin typeface="Gill Sans MT"/>
                <a:cs typeface="Gill Sans MT"/>
              </a:rPr>
              <a:t> </a:t>
            </a:r>
            <a:r>
              <a:rPr dirty="0" sz="2250" spc="65">
                <a:latin typeface="Gill Sans MT"/>
                <a:cs typeface="Gill Sans MT"/>
              </a:rPr>
              <a:t>records</a:t>
            </a:r>
            <a:r>
              <a:rPr dirty="0" sz="2250" spc="-70">
                <a:latin typeface="Gill Sans MT"/>
                <a:cs typeface="Gill Sans MT"/>
              </a:rPr>
              <a:t> </a:t>
            </a:r>
            <a:r>
              <a:rPr dirty="0" sz="2250" spc="80">
                <a:latin typeface="Gill Sans MT"/>
                <a:cs typeface="Gill Sans MT"/>
              </a:rPr>
              <a:t>on</a:t>
            </a:r>
            <a:r>
              <a:rPr dirty="0" sz="2250" spc="-65">
                <a:latin typeface="Gill Sans MT"/>
                <a:cs typeface="Gill Sans MT"/>
              </a:rPr>
              <a:t> </a:t>
            </a:r>
            <a:r>
              <a:rPr dirty="0" sz="2250" spc="105">
                <a:latin typeface="Gill Sans MT"/>
                <a:cs typeface="Gill Sans MT"/>
              </a:rPr>
              <a:t>open</a:t>
            </a:r>
            <a:r>
              <a:rPr dirty="0" sz="2250" spc="-70">
                <a:latin typeface="Gill Sans MT"/>
                <a:cs typeface="Gill Sans MT"/>
              </a:rPr>
              <a:t> </a:t>
            </a:r>
            <a:r>
              <a:rPr dirty="0" sz="2250" spc="150">
                <a:latin typeface="Gill Sans MT"/>
                <a:cs typeface="Gill Sans MT"/>
              </a:rPr>
              <a:t>shelves  </a:t>
            </a:r>
            <a:r>
              <a:rPr dirty="0" sz="2250" spc="30">
                <a:latin typeface="Gill Sans MT"/>
                <a:cs typeface="Gill Sans MT"/>
              </a:rPr>
              <a:t>rather </a:t>
            </a:r>
            <a:r>
              <a:rPr dirty="0" sz="2250" spc="120">
                <a:latin typeface="Gill Sans MT"/>
                <a:cs typeface="Gill Sans MT"/>
              </a:rPr>
              <a:t>than </a:t>
            </a:r>
            <a:r>
              <a:rPr dirty="0" sz="2250" spc="80">
                <a:latin typeface="Gill Sans MT"/>
                <a:cs typeface="Gill Sans MT"/>
              </a:rPr>
              <a:t>in</a:t>
            </a:r>
            <a:r>
              <a:rPr dirty="0" sz="2250" spc="-325">
                <a:latin typeface="Gill Sans MT"/>
                <a:cs typeface="Gill Sans MT"/>
              </a:rPr>
              <a:t> </a:t>
            </a:r>
            <a:r>
              <a:rPr dirty="0" sz="2250" spc="135">
                <a:latin typeface="Gill Sans MT"/>
                <a:cs typeface="Gill Sans MT"/>
              </a:rPr>
              <a:t>closed</a:t>
            </a:r>
            <a:r>
              <a:rPr dirty="0" sz="2250" spc="-55">
                <a:latin typeface="Gill Sans MT"/>
                <a:cs typeface="Gill Sans MT"/>
              </a:rPr>
              <a:t> </a:t>
            </a:r>
            <a:r>
              <a:rPr dirty="0" sz="2250" spc="80">
                <a:latin typeface="Gill Sans MT"/>
                <a:cs typeface="Gill Sans MT"/>
              </a:rPr>
              <a:t>drawers.	</a:t>
            </a:r>
            <a:r>
              <a:rPr dirty="0" sz="2250" spc="95">
                <a:latin typeface="Gill Sans MT"/>
                <a:cs typeface="Gill Sans MT"/>
              </a:rPr>
              <a:t>Folders </a:t>
            </a:r>
            <a:r>
              <a:rPr dirty="0" sz="2250" spc="150">
                <a:latin typeface="Gill Sans MT"/>
                <a:cs typeface="Gill Sans MT"/>
              </a:rPr>
              <a:t>place </a:t>
            </a:r>
            <a:r>
              <a:rPr dirty="0" sz="2250" spc="80">
                <a:latin typeface="Gill Sans MT"/>
                <a:cs typeface="Gill Sans MT"/>
              </a:rPr>
              <a:t>vertically on  ﬁxed</a:t>
            </a:r>
            <a:r>
              <a:rPr dirty="0" sz="2250" spc="-70">
                <a:latin typeface="Gill Sans MT"/>
                <a:cs typeface="Gill Sans MT"/>
              </a:rPr>
              <a:t> </a:t>
            </a:r>
            <a:r>
              <a:rPr dirty="0" sz="2250" spc="-45">
                <a:latin typeface="Gill Sans MT"/>
                <a:cs typeface="Gill Sans MT"/>
              </a:rPr>
              <a:t>or</a:t>
            </a:r>
            <a:r>
              <a:rPr dirty="0" sz="2250" spc="-65">
                <a:latin typeface="Gill Sans MT"/>
                <a:cs typeface="Gill Sans MT"/>
              </a:rPr>
              <a:t> </a:t>
            </a:r>
            <a:r>
              <a:rPr dirty="0" sz="2250" spc="135">
                <a:latin typeface="Gill Sans MT"/>
                <a:cs typeface="Gill Sans MT"/>
              </a:rPr>
              <a:t>adjustable</a:t>
            </a:r>
            <a:r>
              <a:rPr dirty="0" sz="2250" spc="-65">
                <a:latin typeface="Gill Sans MT"/>
                <a:cs typeface="Gill Sans MT"/>
              </a:rPr>
              <a:t> </a:t>
            </a:r>
            <a:r>
              <a:rPr dirty="0" sz="2250" spc="150">
                <a:latin typeface="Gill Sans MT"/>
                <a:cs typeface="Gill Sans MT"/>
              </a:rPr>
              <a:t>shelves</a:t>
            </a:r>
            <a:r>
              <a:rPr dirty="0" sz="2250" spc="-65">
                <a:latin typeface="Gill Sans MT"/>
                <a:cs typeface="Gill Sans MT"/>
              </a:rPr>
              <a:t> </a:t>
            </a:r>
            <a:r>
              <a:rPr dirty="0" sz="2250" spc="170">
                <a:latin typeface="Gill Sans MT"/>
                <a:cs typeface="Gill Sans MT"/>
              </a:rPr>
              <a:t>and</a:t>
            </a:r>
            <a:r>
              <a:rPr dirty="0" sz="2250" spc="-65">
                <a:latin typeface="Gill Sans MT"/>
                <a:cs typeface="Gill Sans MT"/>
              </a:rPr>
              <a:t> </a:t>
            </a:r>
            <a:r>
              <a:rPr dirty="0" sz="2250" spc="110">
                <a:latin typeface="Gill Sans MT"/>
                <a:cs typeface="Gill Sans MT"/>
              </a:rPr>
              <a:t>arranged</a:t>
            </a:r>
            <a:r>
              <a:rPr dirty="0" sz="2250" spc="-65">
                <a:latin typeface="Gill Sans MT"/>
                <a:cs typeface="Gill Sans MT"/>
              </a:rPr>
              <a:t> </a:t>
            </a:r>
            <a:r>
              <a:rPr dirty="0" sz="2250" spc="80">
                <a:latin typeface="Gill Sans MT"/>
                <a:cs typeface="Gill Sans MT"/>
              </a:rPr>
              <a:t>in</a:t>
            </a:r>
            <a:r>
              <a:rPr dirty="0" sz="2250" spc="-65">
                <a:latin typeface="Gill Sans MT"/>
                <a:cs typeface="Gill Sans MT"/>
              </a:rPr>
              <a:t> </a:t>
            </a:r>
            <a:r>
              <a:rPr dirty="0" sz="2250" spc="65">
                <a:latin typeface="Gill Sans MT"/>
                <a:cs typeface="Gill Sans MT"/>
              </a:rPr>
              <a:t>rows</a:t>
            </a:r>
            <a:r>
              <a:rPr dirty="0" sz="2250" spc="-65">
                <a:latin typeface="Gill Sans MT"/>
                <a:cs typeface="Gill Sans MT"/>
              </a:rPr>
              <a:t> </a:t>
            </a:r>
            <a:r>
              <a:rPr dirty="0" sz="2250" spc="55">
                <a:latin typeface="Gill Sans MT"/>
                <a:cs typeface="Gill Sans MT"/>
              </a:rPr>
              <a:t>with</a:t>
            </a:r>
            <a:r>
              <a:rPr dirty="0" sz="2250" spc="-65">
                <a:latin typeface="Gill Sans MT"/>
                <a:cs typeface="Gill Sans MT"/>
              </a:rPr>
              <a:t> </a:t>
            </a:r>
            <a:r>
              <a:rPr dirty="0" sz="2250" spc="170">
                <a:latin typeface="Gill Sans MT"/>
                <a:cs typeface="Gill Sans MT"/>
              </a:rPr>
              <a:t>tabs  </a:t>
            </a:r>
            <a:r>
              <a:rPr dirty="0" sz="2250">
                <a:latin typeface="Gill Sans MT"/>
                <a:cs typeface="Gill Sans MT"/>
              </a:rPr>
              <a:t>to</a:t>
            </a:r>
            <a:r>
              <a:rPr dirty="0" sz="2250" spc="-75">
                <a:latin typeface="Gill Sans MT"/>
                <a:cs typeface="Gill Sans MT"/>
              </a:rPr>
              <a:t> </a:t>
            </a:r>
            <a:r>
              <a:rPr dirty="0" sz="2250" spc="70">
                <a:latin typeface="Gill Sans MT"/>
                <a:cs typeface="Gill Sans MT"/>
              </a:rPr>
              <a:t>the</a:t>
            </a:r>
            <a:r>
              <a:rPr dirty="0" sz="2250" spc="-70">
                <a:latin typeface="Gill Sans MT"/>
                <a:cs typeface="Gill Sans MT"/>
              </a:rPr>
              <a:t> </a:t>
            </a:r>
            <a:r>
              <a:rPr dirty="0" sz="2250" spc="100">
                <a:latin typeface="Gill Sans MT"/>
                <a:cs typeface="Gill Sans MT"/>
              </a:rPr>
              <a:t>outside</a:t>
            </a:r>
            <a:r>
              <a:rPr dirty="0" sz="2250" spc="-70">
                <a:latin typeface="Gill Sans MT"/>
                <a:cs typeface="Gill Sans MT"/>
              </a:rPr>
              <a:t> </a:t>
            </a:r>
            <a:r>
              <a:rPr dirty="0" sz="2250" spc="45">
                <a:latin typeface="Gill Sans MT"/>
                <a:cs typeface="Gill Sans MT"/>
              </a:rPr>
              <a:t>for</a:t>
            </a:r>
            <a:r>
              <a:rPr dirty="0" sz="2250" spc="-70">
                <a:latin typeface="Gill Sans MT"/>
                <a:cs typeface="Gill Sans MT"/>
              </a:rPr>
              <a:t> </a:t>
            </a:r>
            <a:r>
              <a:rPr dirty="0" sz="2250" spc="185">
                <a:latin typeface="Gill Sans MT"/>
                <a:cs typeface="Gill Sans MT"/>
              </a:rPr>
              <a:t>easy</a:t>
            </a:r>
            <a:r>
              <a:rPr dirty="0" sz="2250" spc="-70">
                <a:latin typeface="Gill Sans MT"/>
                <a:cs typeface="Gill Sans MT"/>
              </a:rPr>
              <a:t> </a:t>
            </a:r>
            <a:r>
              <a:rPr dirty="0" sz="2250" spc="114">
                <a:latin typeface="Gill Sans MT"/>
                <a:cs typeface="Gill Sans MT"/>
              </a:rPr>
              <a:t>reading</a:t>
            </a:r>
            <a:endParaRPr sz="2250">
              <a:latin typeface="Gill Sans MT"/>
              <a:cs typeface="Gill Sans MT"/>
            </a:endParaRPr>
          </a:p>
          <a:p>
            <a:pPr marL="287020" marR="5080" indent="-274955">
              <a:lnSpc>
                <a:spcPts val="2540"/>
              </a:lnSpc>
              <a:spcBef>
                <a:spcPts val="204"/>
              </a:spcBef>
              <a:buChar char="•"/>
              <a:tabLst>
                <a:tab pos="287020" algn="l"/>
                <a:tab pos="287655" algn="l"/>
                <a:tab pos="1527175" algn="l"/>
              </a:tabLst>
            </a:pPr>
            <a:r>
              <a:rPr dirty="0" sz="2250" spc="85">
                <a:latin typeface="Gill Sans MT"/>
                <a:cs typeface="Gill Sans MT"/>
              </a:rPr>
              <a:t>Lateral</a:t>
            </a:r>
            <a:r>
              <a:rPr dirty="0" sz="2250" spc="-60">
                <a:latin typeface="Gill Sans MT"/>
                <a:cs typeface="Gill Sans MT"/>
              </a:rPr>
              <a:t> </a:t>
            </a:r>
            <a:r>
              <a:rPr dirty="0" sz="2250" spc="120">
                <a:latin typeface="Gill Sans MT"/>
                <a:cs typeface="Gill Sans MT"/>
              </a:rPr>
              <a:t>ﬁ	</a:t>
            </a:r>
            <a:r>
              <a:rPr dirty="0" sz="2250" spc="210">
                <a:latin typeface="Gill Sans MT"/>
                <a:cs typeface="Gill Sans MT"/>
              </a:rPr>
              <a:t>ng </a:t>
            </a:r>
            <a:r>
              <a:rPr dirty="0" sz="2250" spc="125">
                <a:latin typeface="Gill Sans MT"/>
                <a:cs typeface="Gill Sans MT"/>
              </a:rPr>
              <a:t>equ </a:t>
            </a:r>
            <a:r>
              <a:rPr dirty="0" sz="2250" spc="120">
                <a:latin typeface="Gill Sans MT"/>
                <a:cs typeface="Gill Sans MT"/>
              </a:rPr>
              <a:t>pment </a:t>
            </a:r>
            <a:r>
              <a:rPr dirty="0" sz="2250" spc="355">
                <a:latin typeface="Gill Sans MT"/>
                <a:cs typeface="Gill Sans MT"/>
              </a:rPr>
              <a:t>– </a:t>
            </a:r>
            <a:r>
              <a:rPr dirty="0" sz="2250" spc="95">
                <a:latin typeface="Gill Sans MT"/>
                <a:cs typeface="Gill Sans MT"/>
              </a:rPr>
              <a:t>form </a:t>
            </a:r>
            <a:r>
              <a:rPr dirty="0" sz="2250" spc="130">
                <a:latin typeface="Gill Sans MT"/>
                <a:cs typeface="Gill Sans MT"/>
              </a:rPr>
              <a:t>of </a:t>
            </a:r>
            <a:r>
              <a:rPr dirty="0" sz="2250" spc="105">
                <a:latin typeface="Gill Sans MT"/>
                <a:cs typeface="Gill Sans MT"/>
              </a:rPr>
              <a:t>open </a:t>
            </a:r>
            <a:r>
              <a:rPr dirty="0" sz="2250" spc="155">
                <a:latin typeface="Gill Sans MT"/>
                <a:cs typeface="Gill Sans MT"/>
              </a:rPr>
              <a:t>shelf </a:t>
            </a:r>
            <a:r>
              <a:rPr dirty="0" sz="2250" spc="125">
                <a:latin typeface="Gill Sans MT"/>
                <a:cs typeface="Gill Sans MT"/>
              </a:rPr>
              <a:t>ﬁling </a:t>
            </a:r>
            <a:r>
              <a:rPr dirty="0" sz="2250" spc="105">
                <a:latin typeface="Gill Sans MT"/>
                <a:cs typeface="Gill Sans MT"/>
              </a:rPr>
              <a:t>units.  </a:t>
            </a:r>
            <a:r>
              <a:rPr dirty="0" sz="2250" spc="114">
                <a:latin typeface="Gill Sans MT"/>
                <a:cs typeface="Gill Sans MT"/>
              </a:rPr>
              <a:t>Designed</a:t>
            </a:r>
            <a:r>
              <a:rPr dirty="0" sz="2250" spc="-70">
                <a:latin typeface="Gill Sans MT"/>
                <a:cs typeface="Gill Sans MT"/>
              </a:rPr>
              <a:t> </a:t>
            </a:r>
            <a:r>
              <a:rPr dirty="0" sz="2250">
                <a:latin typeface="Gill Sans MT"/>
                <a:cs typeface="Gill Sans MT"/>
              </a:rPr>
              <a:t>to</a:t>
            </a:r>
            <a:r>
              <a:rPr dirty="0" sz="2250" spc="-70">
                <a:latin typeface="Gill Sans MT"/>
                <a:cs typeface="Gill Sans MT"/>
              </a:rPr>
              <a:t> </a:t>
            </a:r>
            <a:r>
              <a:rPr dirty="0" sz="2250" spc="140">
                <a:latin typeface="Gill Sans MT"/>
                <a:cs typeface="Gill Sans MT"/>
              </a:rPr>
              <a:t>have</a:t>
            </a:r>
            <a:r>
              <a:rPr dirty="0" sz="2250" spc="-70">
                <a:latin typeface="Gill Sans MT"/>
                <a:cs typeface="Gill Sans MT"/>
              </a:rPr>
              <a:t> </a:t>
            </a:r>
            <a:r>
              <a:rPr dirty="0" sz="2250" spc="65">
                <a:latin typeface="Gill Sans MT"/>
                <a:cs typeface="Gill Sans MT"/>
              </a:rPr>
              <a:t>drawers,</a:t>
            </a:r>
            <a:r>
              <a:rPr dirty="0" sz="2250" spc="-70">
                <a:latin typeface="Gill Sans MT"/>
                <a:cs typeface="Gill Sans MT"/>
              </a:rPr>
              <a:t> </a:t>
            </a:r>
            <a:r>
              <a:rPr dirty="0" sz="2250" spc="80">
                <a:latin typeface="Gill Sans MT"/>
                <a:cs typeface="Gill Sans MT"/>
              </a:rPr>
              <a:t>boxes,</a:t>
            </a:r>
            <a:r>
              <a:rPr dirty="0" sz="2250" spc="-70">
                <a:latin typeface="Gill Sans MT"/>
                <a:cs typeface="Gill Sans MT"/>
              </a:rPr>
              <a:t> </a:t>
            </a:r>
            <a:r>
              <a:rPr dirty="0" sz="2250">
                <a:latin typeface="Gill Sans MT"/>
                <a:cs typeface="Gill Sans MT"/>
              </a:rPr>
              <a:t>roll-out</a:t>
            </a:r>
            <a:r>
              <a:rPr dirty="0" sz="2250" spc="-70">
                <a:latin typeface="Gill Sans MT"/>
                <a:cs typeface="Gill Sans MT"/>
              </a:rPr>
              <a:t> </a:t>
            </a:r>
            <a:r>
              <a:rPr dirty="0" sz="2250" spc="125">
                <a:latin typeface="Gill Sans MT"/>
                <a:cs typeface="Gill Sans MT"/>
              </a:rPr>
              <a:t>cradles</a:t>
            </a:r>
            <a:r>
              <a:rPr dirty="0" sz="2250" spc="-70">
                <a:latin typeface="Gill Sans MT"/>
                <a:cs typeface="Gill Sans MT"/>
              </a:rPr>
              <a:t> </a:t>
            </a:r>
            <a:r>
              <a:rPr dirty="0" sz="2250" spc="-45">
                <a:latin typeface="Gill Sans MT"/>
                <a:cs typeface="Gill Sans MT"/>
              </a:rPr>
              <a:t>or</a:t>
            </a:r>
            <a:r>
              <a:rPr dirty="0" sz="2250" spc="-70">
                <a:latin typeface="Gill Sans MT"/>
                <a:cs typeface="Gill Sans MT"/>
              </a:rPr>
              <a:t> </a:t>
            </a:r>
            <a:r>
              <a:rPr dirty="0" sz="2250" spc="125">
                <a:latin typeface="Gill Sans MT"/>
                <a:cs typeface="Gill Sans MT"/>
              </a:rPr>
              <a:t>shelves,  </a:t>
            </a:r>
            <a:r>
              <a:rPr dirty="0" sz="2250" spc="75">
                <a:latin typeface="Gill Sans MT"/>
                <a:cs typeface="Gill Sans MT"/>
              </a:rPr>
              <a:t>doors</a:t>
            </a:r>
            <a:endParaRPr sz="2250">
              <a:latin typeface="Gill Sans MT"/>
              <a:cs typeface="Gill Sans MT"/>
            </a:endParaRPr>
          </a:p>
          <a:p>
            <a:pPr marL="287020" marR="232410" indent="-274955">
              <a:lnSpc>
                <a:spcPts val="2540"/>
              </a:lnSpc>
              <a:spcBef>
                <a:spcPts val="204"/>
              </a:spcBef>
              <a:buChar char="•"/>
              <a:tabLst>
                <a:tab pos="287020" algn="l"/>
                <a:tab pos="287655" algn="l"/>
              </a:tabLst>
            </a:pPr>
            <a:r>
              <a:rPr dirty="0" sz="2250" spc="110">
                <a:latin typeface="Gill Sans MT"/>
                <a:cs typeface="Gill Sans MT"/>
              </a:rPr>
              <a:t>Mobi</a:t>
            </a:r>
            <a:r>
              <a:rPr dirty="0" sz="2250" spc="-80">
                <a:latin typeface="Gill Sans MT"/>
                <a:cs typeface="Gill Sans MT"/>
              </a:rPr>
              <a:t> </a:t>
            </a:r>
            <a:r>
              <a:rPr dirty="0" sz="2250" spc="114">
                <a:latin typeface="Gill Sans MT"/>
                <a:cs typeface="Gill Sans MT"/>
              </a:rPr>
              <a:t>e</a:t>
            </a:r>
            <a:r>
              <a:rPr dirty="0" sz="2250" spc="-70">
                <a:latin typeface="Gill Sans MT"/>
                <a:cs typeface="Gill Sans MT"/>
              </a:rPr>
              <a:t> </a:t>
            </a:r>
            <a:r>
              <a:rPr dirty="0" sz="2250" spc="155">
                <a:latin typeface="Gill Sans MT"/>
                <a:cs typeface="Gill Sans MT"/>
              </a:rPr>
              <a:t>aisle</a:t>
            </a:r>
            <a:r>
              <a:rPr dirty="0" sz="2250" spc="-70">
                <a:latin typeface="Gill Sans MT"/>
                <a:cs typeface="Gill Sans MT"/>
              </a:rPr>
              <a:t> </a:t>
            </a:r>
            <a:r>
              <a:rPr dirty="0" sz="2250" spc="185">
                <a:latin typeface="Gill Sans MT"/>
                <a:cs typeface="Gill Sans MT"/>
              </a:rPr>
              <a:t>systems</a:t>
            </a:r>
            <a:r>
              <a:rPr dirty="0" sz="2250" spc="-65">
                <a:latin typeface="Gill Sans MT"/>
                <a:cs typeface="Gill Sans MT"/>
              </a:rPr>
              <a:t> </a:t>
            </a:r>
            <a:r>
              <a:rPr dirty="0" sz="2250" spc="355">
                <a:latin typeface="Gill Sans MT"/>
                <a:cs typeface="Gill Sans MT"/>
              </a:rPr>
              <a:t>–</a:t>
            </a:r>
            <a:r>
              <a:rPr dirty="0" sz="2250" spc="-70">
                <a:latin typeface="Gill Sans MT"/>
                <a:cs typeface="Gill Sans MT"/>
              </a:rPr>
              <a:t> </a:t>
            </a:r>
            <a:r>
              <a:rPr dirty="0" sz="2250" spc="130">
                <a:latin typeface="Gill Sans MT"/>
                <a:cs typeface="Gill Sans MT"/>
              </a:rPr>
              <a:t>set</a:t>
            </a:r>
            <a:r>
              <a:rPr dirty="0" sz="2250" spc="-70">
                <a:latin typeface="Gill Sans MT"/>
                <a:cs typeface="Gill Sans MT"/>
              </a:rPr>
              <a:t> </a:t>
            </a:r>
            <a:r>
              <a:rPr dirty="0" sz="2250" spc="130">
                <a:latin typeface="Gill Sans MT"/>
                <a:cs typeface="Gill Sans MT"/>
              </a:rPr>
              <a:t>of</a:t>
            </a:r>
            <a:r>
              <a:rPr dirty="0" sz="2250" spc="-70">
                <a:latin typeface="Gill Sans MT"/>
                <a:cs typeface="Gill Sans MT"/>
              </a:rPr>
              <a:t> </a:t>
            </a:r>
            <a:r>
              <a:rPr dirty="0" sz="2250" spc="95">
                <a:latin typeface="Gill Sans MT"/>
                <a:cs typeface="Gill Sans MT"/>
              </a:rPr>
              <a:t>ﬁle</a:t>
            </a:r>
            <a:r>
              <a:rPr dirty="0" sz="2250" spc="-65">
                <a:latin typeface="Gill Sans MT"/>
                <a:cs typeface="Gill Sans MT"/>
              </a:rPr>
              <a:t> </a:t>
            </a:r>
            <a:r>
              <a:rPr dirty="0" sz="2250" spc="150">
                <a:latin typeface="Gill Sans MT"/>
                <a:cs typeface="Gill Sans MT"/>
              </a:rPr>
              <a:t>shelves</a:t>
            </a:r>
            <a:r>
              <a:rPr dirty="0" sz="2250" spc="-70">
                <a:latin typeface="Gill Sans MT"/>
                <a:cs typeface="Gill Sans MT"/>
              </a:rPr>
              <a:t> </a:t>
            </a:r>
            <a:r>
              <a:rPr dirty="0" sz="2250" spc="120">
                <a:latin typeface="Gill Sans MT"/>
                <a:cs typeface="Gill Sans MT"/>
              </a:rPr>
              <a:t>moved</a:t>
            </a:r>
            <a:r>
              <a:rPr dirty="0" sz="2250" spc="-70">
                <a:latin typeface="Gill Sans MT"/>
                <a:cs typeface="Gill Sans MT"/>
              </a:rPr>
              <a:t> </a:t>
            </a:r>
            <a:r>
              <a:rPr dirty="0" sz="2250" spc="145">
                <a:latin typeface="Gill Sans MT"/>
                <a:cs typeface="Gill Sans MT"/>
              </a:rPr>
              <a:t>manually  </a:t>
            </a:r>
            <a:r>
              <a:rPr dirty="0" sz="2250" spc="-45">
                <a:latin typeface="Gill Sans MT"/>
                <a:cs typeface="Gill Sans MT"/>
              </a:rPr>
              <a:t>or </a:t>
            </a:r>
            <a:r>
              <a:rPr dirty="0" sz="2250" spc="100">
                <a:latin typeface="Gill Sans MT"/>
                <a:cs typeface="Gill Sans MT"/>
              </a:rPr>
              <a:t>by </a:t>
            </a:r>
            <a:r>
              <a:rPr dirty="0" sz="2250" spc="30">
                <a:latin typeface="Gill Sans MT"/>
                <a:cs typeface="Gill Sans MT"/>
              </a:rPr>
              <a:t>motor </a:t>
            </a:r>
            <a:r>
              <a:rPr dirty="0" sz="2250" spc="80">
                <a:latin typeface="Gill Sans MT"/>
                <a:cs typeface="Gill Sans MT"/>
              </a:rPr>
              <a:t>on </a:t>
            </a:r>
            <a:r>
              <a:rPr dirty="0" sz="2250" spc="114">
                <a:latin typeface="Gill Sans MT"/>
                <a:cs typeface="Gill Sans MT"/>
              </a:rPr>
              <a:t>carriage </a:t>
            </a:r>
            <a:r>
              <a:rPr dirty="0" sz="2250" spc="85">
                <a:latin typeface="Gill Sans MT"/>
                <a:cs typeface="Gill Sans MT"/>
              </a:rPr>
              <a:t>that </a:t>
            </a:r>
            <a:r>
              <a:rPr dirty="0" sz="2250" spc="170">
                <a:latin typeface="Gill Sans MT"/>
                <a:cs typeface="Gill Sans MT"/>
              </a:rPr>
              <a:t>is </a:t>
            </a:r>
            <a:r>
              <a:rPr dirty="0" sz="2250" spc="125">
                <a:latin typeface="Gill Sans MT"/>
                <a:cs typeface="Gill Sans MT"/>
              </a:rPr>
              <a:t>imbedded </a:t>
            </a:r>
            <a:r>
              <a:rPr dirty="0" sz="2250" spc="80">
                <a:latin typeface="Gill Sans MT"/>
                <a:cs typeface="Gill Sans MT"/>
              </a:rPr>
              <a:t>in </a:t>
            </a:r>
            <a:r>
              <a:rPr dirty="0" sz="2250" spc="45">
                <a:latin typeface="Gill Sans MT"/>
                <a:cs typeface="Gill Sans MT"/>
              </a:rPr>
              <a:t>floor </a:t>
            </a:r>
            <a:r>
              <a:rPr dirty="0" sz="2250" spc="-45">
                <a:latin typeface="Gill Sans MT"/>
                <a:cs typeface="Gill Sans MT"/>
              </a:rPr>
              <a:t>or  </a:t>
            </a:r>
            <a:r>
              <a:rPr dirty="0" sz="2250" spc="110">
                <a:latin typeface="Gill Sans MT"/>
                <a:cs typeface="Gill Sans MT"/>
              </a:rPr>
              <a:t>contained </a:t>
            </a:r>
            <a:r>
              <a:rPr dirty="0" sz="2250" spc="60">
                <a:latin typeface="Gill Sans MT"/>
                <a:cs typeface="Gill Sans MT"/>
              </a:rPr>
              <a:t>within </a:t>
            </a:r>
            <a:r>
              <a:rPr dirty="0" sz="2250" spc="155">
                <a:latin typeface="Gill Sans MT"/>
                <a:cs typeface="Gill Sans MT"/>
              </a:rPr>
              <a:t>special</a:t>
            </a:r>
            <a:r>
              <a:rPr dirty="0" sz="2250" spc="-380">
                <a:latin typeface="Gill Sans MT"/>
                <a:cs typeface="Gill Sans MT"/>
              </a:rPr>
              <a:t> </a:t>
            </a:r>
            <a:r>
              <a:rPr dirty="0" sz="2250" spc="100">
                <a:latin typeface="Gill Sans MT"/>
                <a:cs typeface="Gill Sans MT"/>
              </a:rPr>
              <a:t>platform</a:t>
            </a:r>
            <a:endParaRPr sz="225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67033" y="832330"/>
            <a:ext cx="7160259" cy="69215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235"/>
              <a:t>Storage</a:t>
            </a:r>
            <a:r>
              <a:rPr dirty="0" spc="-140"/>
              <a:t> </a:t>
            </a:r>
            <a:r>
              <a:rPr dirty="0" spc="260"/>
              <a:t>of</a:t>
            </a:r>
            <a:r>
              <a:rPr dirty="0" spc="-135"/>
              <a:t> </a:t>
            </a:r>
            <a:r>
              <a:rPr dirty="0" spc="120"/>
              <a:t>Print</a:t>
            </a:r>
            <a:r>
              <a:rPr dirty="0" spc="-140"/>
              <a:t> </a:t>
            </a:r>
            <a:r>
              <a:rPr dirty="0" spc="245"/>
              <a:t>Materials</a:t>
            </a:r>
            <a:r>
              <a:rPr dirty="0" spc="-135"/>
              <a:t> </a:t>
            </a:r>
            <a:r>
              <a:rPr dirty="0" spc="155"/>
              <a:t>(6)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85796" y="1914181"/>
            <a:ext cx="7701280" cy="4681220"/>
          </a:xfrm>
          <a:prstGeom prst="rect">
            <a:avLst/>
          </a:prstGeom>
        </p:spPr>
        <p:txBody>
          <a:bodyPr wrap="square" lIns="0" tIns="501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95"/>
              </a:spcBef>
            </a:pPr>
            <a:r>
              <a:rPr dirty="0" sz="2350" spc="95">
                <a:latin typeface="Gill Sans MT"/>
                <a:cs typeface="Gill Sans MT"/>
              </a:rPr>
              <a:t>In</a:t>
            </a:r>
            <a:r>
              <a:rPr dirty="0" sz="2350" spc="-75">
                <a:latin typeface="Gill Sans MT"/>
                <a:cs typeface="Gill Sans MT"/>
              </a:rPr>
              <a:t> </a:t>
            </a:r>
            <a:r>
              <a:rPr dirty="0" sz="2350">
                <a:latin typeface="Gill Sans MT"/>
                <a:cs typeface="Gill Sans MT"/>
              </a:rPr>
              <a:t>Archives…</a:t>
            </a:r>
            <a:endParaRPr sz="2350">
              <a:latin typeface="Gill Sans MT"/>
              <a:cs typeface="Gill Sans MT"/>
            </a:endParaRPr>
          </a:p>
          <a:p>
            <a:pPr marL="302260" marR="320040" indent="-290195">
              <a:lnSpc>
                <a:spcPct val="106600"/>
              </a:lnSpc>
              <a:spcBef>
                <a:spcPts val="114"/>
              </a:spcBef>
              <a:buChar char="•"/>
              <a:tabLst>
                <a:tab pos="302260" algn="l"/>
                <a:tab pos="302895" algn="l"/>
              </a:tabLst>
            </a:pPr>
            <a:r>
              <a:rPr dirty="0" sz="2350" spc="330">
                <a:latin typeface="Gill Sans MT"/>
                <a:cs typeface="Gill Sans MT"/>
              </a:rPr>
              <a:t>S</a:t>
            </a:r>
            <a:r>
              <a:rPr dirty="0" sz="2350" spc="-75">
                <a:latin typeface="Gill Sans MT"/>
                <a:cs typeface="Gill Sans MT"/>
              </a:rPr>
              <a:t> </a:t>
            </a:r>
            <a:r>
              <a:rPr dirty="0" sz="2350" spc="135">
                <a:latin typeface="Gill Sans MT"/>
                <a:cs typeface="Gill Sans MT"/>
              </a:rPr>
              <a:t>ant</a:t>
            </a:r>
            <a:r>
              <a:rPr dirty="0" sz="2350" spc="-70">
                <a:latin typeface="Gill Sans MT"/>
                <a:cs typeface="Gill Sans MT"/>
              </a:rPr>
              <a:t> </a:t>
            </a:r>
            <a:r>
              <a:rPr dirty="0" sz="2350" spc="140">
                <a:latin typeface="Gill Sans MT"/>
                <a:cs typeface="Gill Sans MT"/>
              </a:rPr>
              <a:t>ﬁ</a:t>
            </a:r>
            <a:r>
              <a:rPr dirty="0" sz="2350" spc="-75">
                <a:latin typeface="Gill Sans MT"/>
                <a:cs typeface="Gill Sans MT"/>
              </a:rPr>
              <a:t> </a:t>
            </a:r>
            <a:r>
              <a:rPr dirty="0" sz="2350" spc="220">
                <a:latin typeface="Gill Sans MT"/>
                <a:cs typeface="Gill Sans MT"/>
              </a:rPr>
              <a:t>es</a:t>
            </a:r>
            <a:r>
              <a:rPr dirty="0" sz="2350" spc="-70">
                <a:latin typeface="Gill Sans MT"/>
                <a:cs typeface="Gill Sans MT"/>
              </a:rPr>
              <a:t> </a:t>
            </a:r>
            <a:r>
              <a:rPr dirty="0" sz="2350" spc="380">
                <a:latin typeface="Gill Sans MT"/>
                <a:cs typeface="Gill Sans MT"/>
              </a:rPr>
              <a:t>–</a:t>
            </a:r>
            <a:r>
              <a:rPr dirty="0" sz="2350" spc="-60">
                <a:latin typeface="Gill Sans MT"/>
                <a:cs typeface="Gill Sans MT"/>
              </a:rPr>
              <a:t> </a:t>
            </a:r>
            <a:r>
              <a:rPr dirty="0" sz="2350">
                <a:latin typeface="Gill Sans MT"/>
                <a:cs typeface="Gill Sans MT"/>
              </a:rPr>
              <a:t>row</a:t>
            </a:r>
            <a:r>
              <a:rPr dirty="0" sz="2350" spc="-70">
                <a:latin typeface="Gill Sans MT"/>
                <a:cs typeface="Gill Sans MT"/>
              </a:rPr>
              <a:t> </a:t>
            </a:r>
            <a:r>
              <a:rPr dirty="0" sz="2350" spc="145">
                <a:latin typeface="Gill Sans MT"/>
                <a:cs typeface="Gill Sans MT"/>
              </a:rPr>
              <a:t>of</a:t>
            </a:r>
            <a:r>
              <a:rPr dirty="0" sz="2350" spc="-70">
                <a:latin typeface="Gill Sans MT"/>
                <a:cs typeface="Gill Sans MT"/>
              </a:rPr>
              <a:t> </a:t>
            </a:r>
            <a:r>
              <a:rPr dirty="0" sz="2350" spc="114">
                <a:latin typeface="Gill Sans MT"/>
                <a:cs typeface="Gill Sans MT"/>
              </a:rPr>
              <a:t>several</a:t>
            </a:r>
            <a:r>
              <a:rPr dirty="0" sz="2350" spc="-70">
                <a:latin typeface="Gill Sans MT"/>
                <a:cs typeface="Gill Sans MT"/>
              </a:rPr>
              <a:t> </a:t>
            </a:r>
            <a:r>
              <a:rPr dirty="0" sz="2350" spc="160">
                <a:latin typeface="Gill Sans MT"/>
                <a:cs typeface="Gill Sans MT"/>
              </a:rPr>
              <a:t>stacked</a:t>
            </a:r>
            <a:r>
              <a:rPr dirty="0" sz="2350" spc="-65">
                <a:latin typeface="Gill Sans MT"/>
                <a:cs typeface="Gill Sans MT"/>
              </a:rPr>
              <a:t> </a:t>
            </a:r>
            <a:r>
              <a:rPr dirty="0" sz="2350" spc="125">
                <a:latin typeface="Gill Sans MT"/>
                <a:cs typeface="Gill Sans MT"/>
              </a:rPr>
              <a:t>units</a:t>
            </a:r>
            <a:r>
              <a:rPr dirty="0" sz="2350" spc="-65">
                <a:latin typeface="Gill Sans MT"/>
                <a:cs typeface="Gill Sans MT"/>
              </a:rPr>
              <a:t> </a:t>
            </a:r>
            <a:r>
              <a:rPr dirty="0" sz="2350" spc="114">
                <a:latin typeface="Gill Sans MT"/>
                <a:cs typeface="Gill Sans MT"/>
              </a:rPr>
              <a:t>anchored</a:t>
            </a:r>
            <a:r>
              <a:rPr dirty="0" sz="2350" spc="-65">
                <a:latin typeface="Gill Sans MT"/>
                <a:cs typeface="Gill Sans MT"/>
              </a:rPr>
              <a:t> </a:t>
            </a:r>
            <a:r>
              <a:rPr dirty="0" sz="2350" spc="10">
                <a:latin typeface="Gill Sans MT"/>
                <a:cs typeface="Gill Sans MT"/>
              </a:rPr>
              <a:t>to  </a:t>
            </a:r>
            <a:r>
              <a:rPr dirty="0" sz="2350" spc="125">
                <a:latin typeface="Gill Sans MT"/>
                <a:cs typeface="Gill Sans MT"/>
              </a:rPr>
              <a:t>wall </a:t>
            </a:r>
            <a:r>
              <a:rPr dirty="0" sz="2350" spc="65">
                <a:latin typeface="Gill Sans MT"/>
                <a:cs typeface="Gill Sans MT"/>
              </a:rPr>
              <a:t>with </a:t>
            </a:r>
            <a:r>
              <a:rPr dirty="0" sz="2350" spc="45">
                <a:latin typeface="Gill Sans MT"/>
                <a:cs typeface="Gill Sans MT"/>
              </a:rPr>
              <a:t>two </a:t>
            </a:r>
            <a:r>
              <a:rPr dirty="0" sz="2350" spc="35">
                <a:latin typeface="Gill Sans MT"/>
                <a:cs typeface="Gill Sans MT"/>
              </a:rPr>
              <a:t>other </a:t>
            </a:r>
            <a:r>
              <a:rPr dirty="0" sz="2350" spc="75">
                <a:latin typeface="Gill Sans MT"/>
                <a:cs typeface="Gill Sans MT"/>
              </a:rPr>
              <a:t>rows </a:t>
            </a:r>
            <a:r>
              <a:rPr dirty="0" sz="2350" spc="95">
                <a:latin typeface="Gill Sans MT"/>
                <a:cs typeface="Gill Sans MT"/>
              </a:rPr>
              <a:t>on </a:t>
            </a:r>
            <a:r>
              <a:rPr dirty="0" sz="2350" spc="145">
                <a:latin typeface="Gill Sans MT"/>
                <a:cs typeface="Gill Sans MT"/>
              </a:rPr>
              <a:t>heavy </a:t>
            </a:r>
            <a:r>
              <a:rPr dirty="0" sz="2350" spc="85">
                <a:latin typeface="Gill Sans MT"/>
                <a:cs typeface="Gill Sans MT"/>
              </a:rPr>
              <a:t>duty </a:t>
            </a:r>
            <a:r>
              <a:rPr dirty="0" sz="2350" spc="114">
                <a:latin typeface="Gill Sans MT"/>
                <a:cs typeface="Gill Sans MT"/>
              </a:rPr>
              <a:t>ball-bearing  </a:t>
            </a:r>
            <a:r>
              <a:rPr dirty="0" sz="2350" spc="105">
                <a:latin typeface="Gill Sans MT"/>
                <a:cs typeface="Gill Sans MT"/>
              </a:rPr>
              <a:t>wheel</a:t>
            </a:r>
            <a:r>
              <a:rPr dirty="0" sz="2350" spc="-75">
                <a:latin typeface="Gill Sans MT"/>
                <a:cs typeface="Gill Sans MT"/>
              </a:rPr>
              <a:t> </a:t>
            </a:r>
            <a:r>
              <a:rPr dirty="0" sz="2350" spc="150">
                <a:latin typeface="Gill Sans MT"/>
                <a:cs typeface="Gill Sans MT"/>
              </a:rPr>
              <a:t>carriages</a:t>
            </a:r>
            <a:endParaRPr sz="2350">
              <a:latin typeface="Gill Sans MT"/>
              <a:cs typeface="Gill Sans MT"/>
            </a:endParaRPr>
          </a:p>
          <a:p>
            <a:pPr marL="302260" marR="5080" indent="-290195">
              <a:lnSpc>
                <a:spcPct val="106600"/>
              </a:lnSpc>
              <a:spcBef>
                <a:spcPts val="120"/>
              </a:spcBef>
              <a:buFont typeface="Gill Sans MT"/>
              <a:buChar char="•"/>
              <a:tabLst>
                <a:tab pos="376555" algn="l"/>
                <a:tab pos="377190" algn="l"/>
                <a:tab pos="5336540" algn="l"/>
              </a:tabLst>
            </a:pPr>
            <a:r>
              <a:rPr dirty="0"/>
              <a:t>	</a:t>
            </a:r>
            <a:r>
              <a:rPr dirty="0" sz="2350" spc="70">
                <a:latin typeface="Gill Sans MT"/>
                <a:cs typeface="Gill Sans MT"/>
              </a:rPr>
              <a:t>Rotat</a:t>
            </a:r>
            <a:r>
              <a:rPr dirty="0" sz="2350" spc="-80">
                <a:latin typeface="Gill Sans MT"/>
                <a:cs typeface="Gill Sans MT"/>
              </a:rPr>
              <a:t> </a:t>
            </a:r>
            <a:r>
              <a:rPr dirty="0" sz="2350" spc="229">
                <a:latin typeface="Gill Sans MT"/>
                <a:cs typeface="Gill Sans MT"/>
              </a:rPr>
              <a:t>ng</a:t>
            </a:r>
            <a:r>
              <a:rPr dirty="0" sz="2350" spc="-70">
                <a:latin typeface="Gill Sans MT"/>
                <a:cs typeface="Gill Sans MT"/>
              </a:rPr>
              <a:t> </a:t>
            </a:r>
            <a:r>
              <a:rPr dirty="0" sz="2350" spc="165">
                <a:latin typeface="Gill Sans MT"/>
                <a:cs typeface="Gill Sans MT"/>
              </a:rPr>
              <a:t>shelves</a:t>
            </a:r>
            <a:r>
              <a:rPr dirty="0" sz="2350" spc="-70">
                <a:latin typeface="Gill Sans MT"/>
                <a:cs typeface="Gill Sans MT"/>
              </a:rPr>
              <a:t> </a:t>
            </a:r>
            <a:r>
              <a:rPr dirty="0" sz="2350" spc="380">
                <a:latin typeface="Gill Sans MT"/>
                <a:cs typeface="Gill Sans MT"/>
              </a:rPr>
              <a:t>–</a:t>
            </a:r>
            <a:r>
              <a:rPr dirty="0" sz="2350" spc="-65">
                <a:latin typeface="Gill Sans MT"/>
                <a:cs typeface="Gill Sans MT"/>
              </a:rPr>
              <a:t> </a:t>
            </a:r>
            <a:r>
              <a:rPr dirty="0" sz="2350" spc="125">
                <a:latin typeface="Gill Sans MT"/>
                <a:cs typeface="Gill Sans MT"/>
              </a:rPr>
              <a:t>contain</a:t>
            </a:r>
            <a:r>
              <a:rPr dirty="0" sz="2350" spc="-70">
                <a:latin typeface="Gill Sans MT"/>
                <a:cs typeface="Gill Sans MT"/>
              </a:rPr>
              <a:t> </a:t>
            </a:r>
            <a:r>
              <a:rPr dirty="0" sz="2350" spc="45">
                <a:latin typeface="Gill Sans MT"/>
                <a:cs typeface="Gill Sans MT"/>
              </a:rPr>
              <a:t>two</a:t>
            </a:r>
            <a:r>
              <a:rPr dirty="0" sz="2350" spc="-65">
                <a:latin typeface="Gill Sans MT"/>
                <a:cs typeface="Gill Sans MT"/>
              </a:rPr>
              <a:t> </a:t>
            </a:r>
            <a:r>
              <a:rPr dirty="0" sz="2350" spc="110">
                <a:latin typeface="Gill Sans MT"/>
                <a:cs typeface="Gill Sans MT"/>
              </a:rPr>
              <a:t>ﬁle</a:t>
            </a:r>
            <a:r>
              <a:rPr dirty="0" sz="2350" spc="-70">
                <a:latin typeface="Gill Sans MT"/>
                <a:cs typeface="Gill Sans MT"/>
              </a:rPr>
              <a:t> </a:t>
            </a:r>
            <a:r>
              <a:rPr dirty="0" sz="2350" spc="125">
                <a:latin typeface="Gill Sans MT"/>
                <a:cs typeface="Gill Sans MT"/>
              </a:rPr>
              <a:t>units</a:t>
            </a:r>
            <a:r>
              <a:rPr dirty="0" sz="2350" spc="-65">
                <a:latin typeface="Gill Sans MT"/>
                <a:cs typeface="Gill Sans MT"/>
              </a:rPr>
              <a:t> </a:t>
            </a:r>
            <a:r>
              <a:rPr dirty="0" sz="2350" spc="180">
                <a:latin typeface="Gill Sans MT"/>
                <a:cs typeface="Gill Sans MT"/>
              </a:rPr>
              <a:t>back</a:t>
            </a:r>
            <a:r>
              <a:rPr dirty="0" sz="2350" spc="-70">
                <a:latin typeface="Gill Sans MT"/>
                <a:cs typeface="Gill Sans MT"/>
              </a:rPr>
              <a:t> </a:t>
            </a:r>
            <a:r>
              <a:rPr dirty="0" sz="2350" spc="10">
                <a:latin typeface="Gill Sans MT"/>
                <a:cs typeface="Gill Sans MT"/>
              </a:rPr>
              <a:t>to</a:t>
            </a:r>
            <a:r>
              <a:rPr dirty="0" sz="2350" spc="-65">
                <a:latin typeface="Gill Sans MT"/>
                <a:cs typeface="Gill Sans MT"/>
              </a:rPr>
              <a:t> </a:t>
            </a:r>
            <a:r>
              <a:rPr dirty="0" sz="2350" spc="180">
                <a:latin typeface="Gill Sans MT"/>
                <a:cs typeface="Gill Sans MT"/>
              </a:rPr>
              <a:t>back  </a:t>
            </a:r>
            <a:r>
              <a:rPr dirty="0" sz="2350" spc="65">
                <a:latin typeface="Gill Sans MT"/>
                <a:cs typeface="Gill Sans MT"/>
              </a:rPr>
              <a:t>with </a:t>
            </a:r>
            <a:r>
              <a:rPr dirty="0" sz="2350" spc="165">
                <a:latin typeface="Gill Sans MT"/>
                <a:cs typeface="Gill Sans MT"/>
              </a:rPr>
              <a:t>shelves </a:t>
            </a:r>
            <a:r>
              <a:rPr dirty="0" sz="2350" spc="140">
                <a:latin typeface="Gill Sans MT"/>
                <a:cs typeface="Gill Sans MT"/>
              </a:rPr>
              <a:t>inside</a:t>
            </a:r>
            <a:r>
              <a:rPr dirty="0" sz="2350" spc="-350">
                <a:latin typeface="Gill Sans MT"/>
                <a:cs typeface="Gill Sans MT"/>
              </a:rPr>
              <a:t> </a:t>
            </a:r>
            <a:r>
              <a:rPr dirty="0" sz="2350" spc="150">
                <a:latin typeface="Gill Sans MT"/>
                <a:cs typeface="Gill Sans MT"/>
              </a:rPr>
              <a:t>closed</a:t>
            </a:r>
            <a:r>
              <a:rPr dirty="0" sz="2350" spc="-35">
                <a:latin typeface="Gill Sans MT"/>
                <a:cs typeface="Gill Sans MT"/>
              </a:rPr>
              <a:t> </a:t>
            </a:r>
            <a:r>
              <a:rPr dirty="0" sz="2350" spc="80">
                <a:latin typeface="Gill Sans MT"/>
                <a:cs typeface="Gill Sans MT"/>
              </a:rPr>
              <a:t>container.	</a:t>
            </a:r>
            <a:r>
              <a:rPr dirty="0" sz="2350" spc="-35">
                <a:latin typeface="Gill Sans MT"/>
                <a:cs typeface="Gill Sans MT"/>
              </a:rPr>
              <a:t>To </a:t>
            </a:r>
            <a:r>
              <a:rPr dirty="0" sz="2350" spc="200">
                <a:latin typeface="Gill Sans MT"/>
                <a:cs typeface="Gill Sans MT"/>
              </a:rPr>
              <a:t>gain </a:t>
            </a:r>
            <a:r>
              <a:rPr dirty="0" sz="2350" spc="245">
                <a:latin typeface="Gill Sans MT"/>
                <a:cs typeface="Gill Sans MT"/>
              </a:rPr>
              <a:t>access</a:t>
            </a:r>
            <a:r>
              <a:rPr dirty="0" sz="2350" spc="-445">
                <a:latin typeface="Gill Sans MT"/>
                <a:cs typeface="Gill Sans MT"/>
              </a:rPr>
              <a:t> </a:t>
            </a:r>
            <a:r>
              <a:rPr dirty="0" sz="2350" spc="10">
                <a:latin typeface="Gill Sans MT"/>
                <a:cs typeface="Gill Sans MT"/>
              </a:rPr>
              <a:t>to  </a:t>
            </a:r>
            <a:r>
              <a:rPr dirty="0" sz="2350" spc="75">
                <a:latin typeface="Gill Sans MT"/>
                <a:cs typeface="Gill Sans MT"/>
              </a:rPr>
              <a:t>stored</a:t>
            </a:r>
            <a:r>
              <a:rPr dirty="0" sz="2350" spc="-70">
                <a:latin typeface="Gill Sans MT"/>
                <a:cs typeface="Gill Sans MT"/>
              </a:rPr>
              <a:t> </a:t>
            </a:r>
            <a:r>
              <a:rPr dirty="0" sz="2350" spc="120">
                <a:latin typeface="Gill Sans MT"/>
                <a:cs typeface="Gill Sans MT"/>
              </a:rPr>
              <a:t>materials,</a:t>
            </a:r>
            <a:r>
              <a:rPr dirty="0" sz="2350" spc="-70">
                <a:latin typeface="Gill Sans MT"/>
                <a:cs typeface="Gill Sans MT"/>
              </a:rPr>
              <a:t> </a:t>
            </a:r>
            <a:r>
              <a:rPr dirty="0" sz="2350" spc="80">
                <a:latin typeface="Gill Sans MT"/>
                <a:cs typeface="Gill Sans MT"/>
              </a:rPr>
              <a:t>unit</a:t>
            </a:r>
            <a:r>
              <a:rPr dirty="0" sz="2350" spc="-70">
                <a:latin typeface="Gill Sans MT"/>
                <a:cs typeface="Gill Sans MT"/>
              </a:rPr>
              <a:t> </a:t>
            </a:r>
            <a:r>
              <a:rPr dirty="0" sz="2350" spc="190">
                <a:latin typeface="Gill Sans MT"/>
                <a:cs typeface="Gill Sans MT"/>
              </a:rPr>
              <a:t>is</a:t>
            </a:r>
            <a:r>
              <a:rPr dirty="0" sz="2350" spc="-70">
                <a:latin typeface="Gill Sans MT"/>
                <a:cs typeface="Gill Sans MT"/>
              </a:rPr>
              <a:t> </a:t>
            </a:r>
            <a:r>
              <a:rPr dirty="0" sz="2350" spc="65">
                <a:latin typeface="Gill Sans MT"/>
                <a:cs typeface="Gill Sans MT"/>
              </a:rPr>
              <a:t>turned</a:t>
            </a:r>
            <a:r>
              <a:rPr dirty="0" sz="2350" spc="-65">
                <a:latin typeface="Gill Sans MT"/>
                <a:cs typeface="Gill Sans MT"/>
              </a:rPr>
              <a:t> </a:t>
            </a:r>
            <a:r>
              <a:rPr dirty="0" sz="2350" spc="100">
                <a:latin typeface="Gill Sans MT"/>
                <a:cs typeface="Gill Sans MT"/>
              </a:rPr>
              <a:t>around.</a:t>
            </a:r>
            <a:endParaRPr sz="2350">
              <a:latin typeface="Gill Sans MT"/>
              <a:cs typeface="Gill Sans MT"/>
            </a:endParaRPr>
          </a:p>
          <a:p>
            <a:pPr marL="302260" marR="254000" indent="-290195">
              <a:lnSpc>
                <a:spcPct val="106600"/>
              </a:lnSpc>
              <a:spcBef>
                <a:spcPts val="114"/>
              </a:spcBef>
              <a:buChar char="•"/>
              <a:tabLst>
                <a:tab pos="302260" algn="l"/>
                <a:tab pos="302895" algn="l"/>
              </a:tabLst>
            </a:pPr>
            <a:r>
              <a:rPr dirty="0" sz="2350" spc="114">
                <a:latin typeface="Gill Sans MT"/>
                <a:cs typeface="Gill Sans MT"/>
              </a:rPr>
              <a:t>Types</a:t>
            </a:r>
            <a:r>
              <a:rPr dirty="0" sz="2350" spc="-65">
                <a:latin typeface="Gill Sans MT"/>
                <a:cs typeface="Gill Sans MT"/>
              </a:rPr>
              <a:t> </a:t>
            </a:r>
            <a:r>
              <a:rPr dirty="0" sz="2350" spc="145">
                <a:latin typeface="Gill Sans MT"/>
                <a:cs typeface="Gill Sans MT"/>
              </a:rPr>
              <a:t>of</a:t>
            </a:r>
            <a:r>
              <a:rPr dirty="0" sz="2350" spc="-70">
                <a:latin typeface="Gill Sans MT"/>
                <a:cs typeface="Gill Sans MT"/>
              </a:rPr>
              <a:t> </a:t>
            </a:r>
            <a:r>
              <a:rPr dirty="0" sz="2350" spc="160">
                <a:latin typeface="Gill Sans MT"/>
                <a:cs typeface="Gill Sans MT"/>
              </a:rPr>
              <a:t>ﬁles</a:t>
            </a:r>
            <a:r>
              <a:rPr dirty="0" sz="2350" spc="-65">
                <a:latin typeface="Gill Sans MT"/>
                <a:cs typeface="Gill Sans MT"/>
              </a:rPr>
              <a:t> </a:t>
            </a:r>
            <a:r>
              <a:rPr dirty="0" sz="2350" spc="114">
                <a:latin typeface="Gill Sans MT"/>
                <a:cs typeface="Gill Sans MT"/>
              </a:rPr>
              <a:t>include:</a:t>
            </a:r>
            <a:r>
              <a:rPr dirty="0" sz="2350" spc="-65">
                <a:latin typeface="Gill Sans MT"/>
                <a:cs typeface="Gill Sans MT"/>
              </a:rPr>
              <a:t> </a:t>
            </a:r>
            <a:r>
              <a:rPr dirty="0" sz="2350" spc="110">
                <a:latin typeface="Gill Sans MT"/>
                <a:cs typeface="Gill Sans MT"/>
              </a:rPr>
              <a:t>ﬁle</a:t>
            </a:r>
            <a:r>
              <a:rPr dirty="0" sz="2350" spc="-65">
                <a:latin typeface="Gill Sans MT"/>
                <a:cs typeface="Gill Sans MT"/>
              </a:rPr>
              <a:t> </a:t>
            </a:r>
            <a:r>
              <a:rPr dirty="0" sz="2350" spc="90">
                <a:latin typeface="Gill Sans MT"/>
                <a:cs typeface="Gill Sans MT"/>
              </a:rPr>
              <a:t>boxes,</a:t>
            </a:r>
            <a:r>
              <a:rPr dirty="0" sz="2350" spc="-65">
                <a:latin typeface="Gill Sans MT"/>
                <a:cs typeface="Gill Sans MT"/>
              </a:rPr>
              <a:t> </a:t>
            </a:r>
            <a:r>
              <a:rPr dirty="0" sz="2350" spc="90">
                <a:latin typeface="Gill Sans MT"/>
                <a:cs typeface="Gill Sans MT"/>
              </a:rPr>
              <a:t>bellow</a:t>
            </a:r>
            <a:r>
              <a:rPr dirty="0" sz="2350" spc="-65">
                <a:latin typeface="Gill Sans MT"/>
                <a:cs typeface="Gill Sans MT"/>
              </a:rPr>
              <a:t> </a:t>
            </a:r>
            <a:r>
              <a:rPr dirty="0" sz="2350" spc="114">
                <a:latin typeface="Gill Sans MT"/>
                <a:cs typeface="Gill Sans MT"/>
              </a:rPr>
              <a:t>ﬁles,</a:t>
            </a:r>
            <a:r>
              <a:rPr dirty="0" sz="2350" spc="-65">
                <a:latin typeface="Gill Sans MT"/>
                <a:cs typeface="Gill Sans MT"/>
              </a:rPr>
              <a:t> </a:t>
            </a:r>
            <a:r>
              <a:rPr dirty="0" sz="2350" spc="90">
                <a:latin typeface="Gill Sans MT"/>
                <a:cs typeface="Gill Sans MT"/>
              </a:rPr>
              <a:t>tub</a:t>
            </a:r>
            <a:r>
              <a:rPr dirty="0" sz="2350" spc="-65">
                <a:latin typeface="Gill Sans MT"/>
                <a:cs typeface="Gill Sans MT"/>
              </a:rPr>
              <a:t> </a:t>
            </a:r>
            <a:r>
              <a:rPr dirty="0" sz="2350" spc="114">
                <a:latin typeface="Gill Sans MT"/>
                <a:cs typeface="Gill Sans MT"/>
              </a:rPr>
              <a:t>ﬁles,  </a:t>
            </a:r>
            <a:r>
              <a:rPr dirty="0" sz="2350" spc="100">
                <a:latin typeface="Gill Sans MT"/>
                <a:cs typeface="Gill Sans MT"/>
              </a:rPr>
              <a:t>pigeon-hole </a:t>
            </a:r>
            <a:r>
              <a:rPr dirty="0" sz="2350" spc="114">
                <a:latin typeface="Gill Sans MT"/>
                <a:cs typeface="Gill Sans MT"/>
              </a:rPr>
              <a:t>ﬁles, </a:t>
            </a:r>
            <a:r>
              <a:rPr dirty="0" sz="2350" spc="55">
                <a:latin typeface="Gill Sans MT"/>
                <a:cs typeface="Gill Sans MT"/>
              </a:rPr>
              <a:t>drawer </a:t>
            </a:r>
            <a:r>
              <a:rPr dirty="0" sz="2350" spc="160">
                <a:latin typeface="Gill Sans MT"/>
                <a:cs typeface="Gill Sans MT"/>
              </a:rPr>
              <a:t>ﬁles </a:t>
            </a:r>
            <a:r>
              <a:rPr dirty="0" sz="2350" spc="90">
                <a:latin typeface="Gill Sans MT"/>
                <a:cs typeface="Gill Sans MT"/>
              </a:rPr>
              <a:t>(vertical </a:t>
            </a:r>
            <a:r>
              <a:rPr dirty="0" sz="2350" spc="110">
                <a:latin typeface="Gill Sans MT"/>
                <a:cs typeface="Gill Sans MT"/>
              </a:rPr>
              <a:t>ﬁle </a:t>
            </a:r>
            <a:r>
              <a:rPr dirty="0" sz="2350" spc="135">
                <a:latin typeface="Gill Sans MT"/>
                <a:cs typeface="Gill Sans MT"/>
              </a:rPr>
              <a:t>cabinets,  </a:t>
            </a:r>
            <a:r>
              <a:rPr dirty="0" sz="2350" spc="90">
                <a:latin typeface="Gill Sans MT"/>
                <a:cs typeface="Gill Sans MT"/>
              </a:rPr>
              <a:t>lateral</a:t>
            </a:r>
            <a:r>
              <a:rPr dirty="0" sz="2350" spc="-75">
                <a:latin typeface="Gill Sans MT"/>
                <a:cs typeface="Gill Sans MT"/>
              </a:rPr>
              <a:t> </a:t>
            </a:r>
            <a:r>
              <a:rPr dirty="0" sz="2350" spc="110">
                <a:latin typeface="Gill Sans MT"/>
                <a:cs typeface="Gill Sans MT"/>
              </a:rPr>
              <a:t>ﬁle</a:t>
            </a:r>
            <a:r>
              <a:rPr dirty="0" sz="2350" spc="-70">
                <a:latin typeface="Gill Sans MT"/>
                <a:cs typeface="Gill Sans MT"/>
              </a:rPr>
              <a:t> </a:t>
            </a:r>
            <a:r>
              <a:rPr dirty="0" sz="2350" spc="135">
                <a:latin typeface="Gill Sans MT"/>
                <a:cs typeface="Gill Sans MT"/>
              </a:rPr>
              <a:t>cabinets,</a:t>
            </a:r>
            <a:r>
              <a:rPr dirty="0" sz="2350" spc="-70">
                <a:latin typeface="Gill Sans MT"/>
                <a:cs typeface="Gill Sans MT"/>
              </a:rPr>
              <a:t> </a:t>
            </a:r>
            <a:r>
              <a:rPr dirty="0" sz="2350" spc="120">
                <a:latin typeface="Gill Sans MT"/>
                <a:cs typeface="Gill Sans MT"/>
              </a:rPr>
              <a:t>card</a:t>
            </a:r>
            <a:r>
              <a:rPr dirty="0" sz="2350" spc="-65">
                <a:latin typeface="Gill Sans MT"/>
                <a:cs typeface="Gill Sans MT"/>
              </a:rPr>
              <a:t> </a:t>
            </a:r>
            <a:r>
              <a:rPr dirty="0" sz="2350" spc="135">
                <a:latin typeface="Gill Sans MT"/>
                <a:cs typeface="Gill Sans MT"/>
              </a:rPr>
              <a:t>cabinets,</a:t>
            </a:r>
            <a:r>
              <a:rPr dirty="0" sz="2350" spc="-70">
                <a:latin typeface="Gill Sans MT"/>
                <a:cs typeface="Gill Sans MT"/>
              </a:rPr>
              <a:t> </a:t>
            </a:r>
            <a:r>
              <a:rPr dirty="0" sz="2350" spc="170">
                <a:latin typeface="Gill Sans MT"/>
                <a:cs typeface="Gill Sans MT"/>
              </a:rPr>
              <a:t>special</a:t>
            </a:r>
            <a:r>
              <a:rPr dirty="0" sz="2350" spc="-75">
                <a:latin typeface="Gill Sans MT"/>
                <a:cs typeface="Gill Sans MT"/>
              </a:rPr>
              <a:t> </a:t>
            </a:r>
            <a:r>
              <a:rPr dirty="0" sz="2350" spc="130">
                <a:latin typeface="Gill Sans MT"/>
                <a:cs typeface="Gill Sans MT"/>
              </a:rPr>
              <a:t>cabinets);</a:t>
            </a:r>
            <a:endParaRPr sz="2350">
              <a:latin typeface="Gill Sans MT"/>
              <a:cs typeface="Gill Sans MT"/>
            </a:endParaRPr>
          </a:p>
          <a:p>
            <a:pPr marL="302260" marR="590550" indent="-290195">
              <a:lnSpc>
                <a:spcPct val="106600"/>
              </a:lnSpc>
              <a:spcBef>
                <a:spcPts val="114"/>
              </a:spcBef>
              <a:buChar char="•"/>
              <a:tabLst>
                <a:tab pos="302260" algn="l"/>
                <a:tab pos="302895" algn="l"/>
                <a:tab pos="1837689" algn="l"/>
              </a:tabLst>
            </a:pPr>
            <a:r>
              <a:rPr dirty="0" sz="2350" spc="25">
                <a:latin typeface="Gill Sans MT"/>
                <a:cs typeface="Gill Sans MT"/>
              </a:rPr>
              <a:t>Open</a:t>
            </a:r>
            <a:r>
              <a:rPr dirty="0" sz="2350" spc="-70">
                <a:latin typeface="Gill Sans MT"/>
                <a:cs typeface="Gill Sans MT"/>
              </a:rPr>
              <a:t> </a:t>
            </a:r>
            <a:r>
              <a:rPr dirty="0" sz="2350" spc="170">
                <a:latin typeface="Gill Sans MT"/>
                <a:cs typeface="Gill Sans MT"/>
              </a:rPr>
              <a:t>shelf</a:t>
            </a:r>
            <a:r>
              <a:rPr dirty="0" sz="2350" spc="-65">
                <a:latin typeface="Gill Sans MT"/>
                <a:cs typeface="Gill Sans MT"/>
              </a:rPr>
              <a:t> </a:t>
            </a:r>
            <a:r>
              <a:rPr dirty="0" sz="2350" spc="95">
                <a:latin typeface="Gill Sans MT"/>
                <a:cs typeface="Gill Sans MT"/>
              </a:rPr>
              <a:t>units,</a:t>
            </a:r>
            <a:r>
              <a:rPr dirty="0" sz="2350" spc="-65">
                <a:latin typeface="Gill Sans MT"/>
                <a:cs typeface="Gill Sans MT"/>
              </a:rPr>
              <a:t> </a:t>
            </a:r>
            <a:r>
              <a:rPr dirty="0" sz="2350" spc="25">
                <a:latin typeface="Gill Sans MT"/>
                <a:cs typeface="Gill Sans MT"/>
              </a:rPr>
              <a:t>rotary</a:t>
            </a:r>
            <a:r>
              <a:rPr dirty="0" sz="2350" spc="-65">
                <a:latin typeface="Gill Sans MT"/>
                <a:cs typeface="Gill Sans MT"/>
              </a:rPr>
              <a:t> </a:t>
            </a:r>
            <a:r>
              <a:rPr dirty="0" sz="2350" spc="125">
                <a:latin typeface="Gill Sans MT"/>
                <a:cs typeface="Gill Sans MT"/>
              </a:rPr>
              <a:t>units</a:t>
            </a:r>
            <a:r>
              <a:rPr dirty="0" sz="2350" spc="-65">
                <a:latin typeface="Gill Sans MT"/>
                <a:cs typeface="Gill Sans MT"/>
              </a:rPr>
              <a:t> </a:t>
            </a:r>
            <a:r>
              <a:rPr dirty="0" sz="2350" spc="120">
                <a:latin typeface="Gill Sans MT"/>
                <a:cs typeface="Gill Sans MT"/>
              </a:rPr>
              <a:t>(carousel</a:t>
            </a:r>
            <a:r>
              <a:rPr dirty="0" sz="2350" spc="-65">
                <a:latin typeface="Gill Sans MT"/>
                <a:cs typeface="Gill Sans MT"/>
              </a:rPr>
              <a:t> </a:t>
            </a:r>
            <a:r>
              <a:rPr dirty="0" sz="2350" spc="95">
                <a:latin typeface="Gill Sans MT"/>
                <a:cs typeface="Gill Sans MT"/>
              </a:rPr>
              <a:t>units,</a:t>
            </a:r>
            <a:r>
              <a:rPr dirty="0" sz="2350" spc="-65">
                <a:latin typeface="Gill Sans MT"/>
                <a:cs typeface="Gill Sans MT"/>
              </a:rPr>
              <a:t> </a:t>
            </a:r>
            <a:r>
              <a:rPr dirty="0" sz="2350" spc="105">
                <a:latin typeface="Gill Sans MT"/>
                <a:cs typeface="Gill Sans MT"/>
              </a:rPr>
              <a:t>wheel  </a:t>
            </a:r>
            <a:r>
              <a:rPr dirty="0" sz="2350" spc="90">
                <a:latin typeface="Gill Sans MT"/>
                <a:cs typeface="Gill Sans MT"/>
              </a:rPr>
              <a:t>units),</a:t>
            </a:r>
            <a:r>
              <a:rPr dirty="0" sz="2350" spc="-65">
                <a:latin typeface="Gill Sans MT"/>
                <a:cs typeface="Gill Sans MT"/>
              </a:rPr>
              <a:t> </a:t>
            </a:r>
            <a:r>
              <a:rPr dirty="0" sz="2350" spc="60">
                <a:latin typeface="Gill Sans MT"/>
                <a:cs typeface="Gill Sans MT"/>
              </a:rPr>
              <a:t>box	</a:t>
            </a:r>
            <a:r>
              <a:rPr dirty="0" sz="2350" spc="125">
                <a:latin typeface="Gill Sans MT"/>
                <a:cs typeface="Gill Sans MT"/>
              </a:rPr>
              <a:t>storage</a:t>
            </a:r>
            <a:r>
              <a:rPr dirty="0" sz="2350" spc="-65">
                <a:latin typeface="Gill Sans MT"/>
                <a:cs typeface="Gill Sans MT"/>
              </a:rPr>
              <a:t> </a:t>
            </a:r>
            <a:r>
              <a:rPr dirty="0" sz="2350" spc="114">
                <a:latin typeface="Gill Sans MT"/>
                <a:cs typeface="Gill Sans MT"/>
              </a:rPr>
              <a:t>ﬁles,</a:t>
            </a:r>
            <a:r>
              <a:rPr dirty="0" sz="2350" spc="-70">
                <a:latin typeface="Gill Sans MT"/>
                <a:cs typeface="Gill Sans MT"/>
              </a:rPr>
              <a:t> </a:t>
            </a:r>
            <a:r>
              <a:rPr dirty="0" sz="2350" spc="80">
                <a:latin typeface="Gill Sans MT"/>
                <a:cs typeface="Gill Sans MT"/>
              </a:rPr>
              <a:t>horizontal</a:t>
            </a:r>
            <a:r>
              <a:rPr dirty="0" sz="2350" spc="-65">
                <a:latin typeface="Gill Sans MT"/>
                <a:cs typeface="Gill Sans MT"/>
              </a:rPr>
              <a:t> </a:t>
            </a:r>
            <a:r>
              <a:rPr dirty="0" sz="2350" spc="114">
                <a:latin typeface="Gill Sans MT"/>
                <a:cs typeface="Gill Sans MT"/>
              </a:rPr>
              <a:t>ﬁles,</a:t>
            </a:r>
            <a:r>
              <a:rPr dirty="0" sz="2350" spc="-70">
                <a:latin typeface="Gill Sans MT"/>
                <a:cs typeface="Gill Sans MT"/>
              </a:rPr>
              <a:t> </a:t>
            </a:r>
            <a:r>
              <a:rPr dirty="0" sz="2350" spc="45">
                <a:latin typeface="Gill Sans MT"/>
                <a:cs typeface="Gill Sans MT"/>
              </a:rPr>
              <a:t>tray</a:t>
            </a:r>
            <a:r>
              <a:rPr dirty="0" sz="2350" spc="-70">
                <a:latin typeface="Gill Sans MT"/>
                <a:cs typeface="Gill Sans MT"/>
              </a:rPr>
              <a:t> </a:t>
            </a:r>
            <a:r>
              <a:rPr dirty="0" sz="2350" spc="160">
                <a:latin typeface="Gill Sans MT"/>
                <a:cs typeface="Gill Sans MT"/>
              </a:rPr>
              <a:t>ﬁles</a:t>
            </a:r>
            <a:endParaRPr sz="235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98198" y="4339243"/>
            <a:ext cx="5458460" cy="1621155"/>
          </a:xfrm>
          <a:prstGeom prst="rect">
            <a:avLst/>
          </a:prstGeom>
        </p:spPr>
        <p:txBody>
          <a:bodyPr wrap="square" lIns="0" tIns="558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40"/>
              </a:spcBef>
            </a:pPr>
            <a:r>
              <a:rPr dirty="0" sz="1950" spc="65">
                <a:solidFill>
                  <a:srgbClr val="888888"/>
                </a:solidFill>
                <a:latin typeface="Gill Sans MT"/>
                <a:cs typeface="Gill Sans MT"/>
              </a:rPr>
              <a:t>Topic</a:t>
            </a:r>
            <a:r>
              <a:rPr dirty="0" sz="1950" spc="-60">
                <a:solidFill>
                  <a:srgbClr val="888888"/>
                </a:solidFill>
                <a:latin typeface="Gill Sans MT"/>
                <a:cs typeface="Gill Sans MT"/>
              </a:rPr>
              <a:t> </a:t>
            </a:r>
            <a:r>
              <a:rPr dirty="0" sz="1950" spc="45">
                <a:solidFill>
                  <a:srgbClr val="888888"/>
                </a:solidFill>
                <a:latin typeface="Gill Sans MT"/>
                <a:cs typeface="Gill Sans MT"/>
              </a:rPr>
              <a:t>Three</a:t>
            </a:r>
            <a:endParaRPr sz="1950">
              <a:latin typeface="Gill Sans MT"/>
              <a:cs typeface="Gill Sans MT"/>
            </a:endParaRPr>
          </a:p>
          <a:p>
            <a:pPr marL="12700" marR="5080">
              <a:lnSpc>
                <a:spcPts val="5030"/>
              </a:lnSpc>
              <a:spcBef>
                <a:spcPts val="110"/>
              </a:spcBef>
            </a:pPr>
            <a:r>
              <a:rPr dirty="0" sz="3550">
                <a:latin typeface="Gill Sans MT"/>
                <a:cs typeface="Gill Sans MT"/>
              </a:rPr>
              <a:t>STORAGE </a:t>
            </a:r>
            <a:r>
              <a:rPr dirty="0" sz="3550" spc="-80">
                <a:latin typeface="Gill Sans MT"/>
                <a:cs typeface="Gill Sans MT"/>
              </a:rPr>
              <a:t>OF</a:t>
            </a:r>
            <a:r>
              <a:rPr dirty="0" sz="3550" spc="-260">
                <a:latin typeface="Gill Sans MT"/>
                <a:cs typeface="Gill Sans MT"/>
              </a:rPr>
              <a:t> </a:t>
            </a:r>
            <a:r>
              <a:rPr dirty="0" sz="3550" spc="-30">
                <a:latin typeface="Gill Sans MT"/>
                <a:cs typeface="Gill Sans MT"/>
              </a:rPr>
              <a:t>ELECTRONIC  </a:t>
            </a:r>
            <a:r>
              <a:rPr dirty="0" sz="3550" spc="80">
                <a:latin typeface="Gill Sans MT"/>
                <a:cs typeface="Gill Sans MT"/>
              </a:rPr>
              <a:t>MATER</a:t>
            </a:r>
            <a:r>
              <a:rPr dirty="0" sz="3550" spc="10">
                <a:latin typeface="Gill Sans MT"/>
                <a:cs typeface="Gill Sans MT"/>
              </a:rPr>
              <a:t> </a:t>
            </a:r>
            <a:r>
              <a:rPr dirty="0" sz="3550" spc="210">
                <a:latin typeface="Gill Sans MT"/>
                <a:cs typeface="Gill Sans MT"/>
              </a:rPr>
              <a:t>ALS</a:t>
            </a:r>
            <a:endParaRPr sz="3550">
              <a:latin typeface="Gill Sans MT"/>
              <a:cs typeface="Gill Sans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31688" y="6713632"/>
            <a:ext cx="2501265" cy="417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100"/>
              </a:spcBef>
            </a:pPr>
            <a:r>
              <a:rPr dirty="0" sz="1100" spc="-70">
                <a:latin typeface="Gill Sans MT"/>
                <a:cs typeface="Gill Sans MT"/>
              </a:rPr>
              <a:t>Dr. </a:t>
            </a:r>
            <a:r>
              <a:rPr dirty="0" sz="1100" spc="45">
                <a:latin typeface="Gill Sans MT"/>
                <a:cs typeface="Gill Sans MT"/>
              </a:rPr>
              <a:t>Perpetua </a:t>
            </a:r>
            <a:r>
              <a:rPr dirty="0" sz="1100" spc="25">
                <a:latin typeface="Gill Sans MT"/>
                <a:cs typeface="Gill Sans MT"/>
              </a:rPr>
              <a:t>Dadzie, </a:t>
            </a:r>
            <a:r>
              <a:rPr dirty="0" sz="1100" spc="-5">
                <a:latin typeface="Gill Sans MT"/>
                <a:cs typeface="Gill Sans MT"/>
              </a:rPr>
              <a:t>Dept </a:t>
            </a:r>
            <a:r>
              <a:rPr dirty="0" sz="1100" spc="55">
                <a:latin typeface="Gill Sans MT"/>
                <a:cs typeface="Gill Sans MT"/>
              </a:rPr>
              <a:t>of</a:t>
            </a:r>
            <a:r>
              <a:rPr dirty="0" sz="1100" spc="-204">
                <a:latin typeface="Gill Sans MT"/>
                <a:cs typeface="Gill Sans MT"/>
              </a:rPr>
              <a:t> </a:t>
            </a:r>
            <a:r>
              <a:rPr dirty="0" sz="1100" spc="35">
                <a:latin typeface="Gill Sans MT"/>
                <a:cs typeface="Gill Sans MT"/>
              </a:rPr>
              <a:t>Information  </a:t>
            </a:r>
            <a:r>
              <a:rPr dirty="0" sz="1100" spc="60">
                <a:latin typeface="Gill Sans MT"/>
                <a:cs typeface="Gill Sans MT"/>
              </a:rPr>
              <a:t>Studies</a:t>
            </a:r>
            <a:endParaRPr sz="1100">
              <a:latin typeface="Gill Sans MT"/>
              <a:cs typeface="Gill Sans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258087" y="6717214"/>
            <a:ext cx="517525" cy="19240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100" spc="55">
                <a:latin typeface="Gill Sans MT"/>
                <a:cs typeface="Gill Sans MT"/>
              </a:rPr>
              <a:t>Slide</a:t>
            </a:r>
            <a:r>
              <a:rPr dirty="0" sz="1100" spc="-95">
                <a:latin typeface="Gill Sans MT"/>
                <a:cs typeface="Gill Sans MT"/>
              </a:rPr>
              <a:t> </a:t>
            </a:r>
            <a:r>
              <a:rPr dirty="0" sz="1100" spc="60">
                <a:latin typeface="Gill Sans MT"/>
                <a:cs typeface="Gill Sans MT"/>
              </a:rPr>
              <a:t>23</a:t>
            </a:r>
            <a:endParaRPr sz="11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38542" y="832330"/>
            <a:ext cx="7616825" cy="69215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235"/>
              <a:t>Storage </a:t>
            </a:r>
            <a:r>
              <a:rPr dirty="0" spc="260"/>
              <a:t>of</a:t>
            </a:r>
            <a:r>
              <a:rPr dirty="0" spc="-790"/>
              <a:t> </a:t>
            </a:r>
            <a:r>
              <a:rPr dirty="0" spc="150"/>
              <a:t>Electronic </a:t>
            </a:r>
            <a:r>
              <a:rPr dirty="0" spc="250"/>
              <a:t>materials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517718" y="2001022"/>
            <a:ext cx="7608570" cy="46958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400" spc="85">
                <a:latin typeface="Gill Sans MT"/>
                <a:cs typeface="Gill Sans MT"/>
              </a:rPr>
              <a:t>Electronic</a:t>
            </a:r>
            <a:r>
              <a:rPr dirty="0" sz="2400" spc="-75">
                <a:latin typeface="Gill Sans MT"/>
                <a:cs typeface="Gill Sans MT"/>
              </a:rPr>
              <a:t> </a:t>
            </a:r>
            <a:r>
              <a:rPr dirty="0" sz="2400" spc="130">
                <a:latin typeface="Gill Sans MT"/>
                <a:cs typeface="Gill Sans MT"/>
              </a:rPr>
              <a:t>storage</a:t>
            </a:r>
            <a:endParaRPr sz="2400">
              <a:latin typeface="Gill Sans MT"/>
              <a:cs typeface="Gill Sans MT"/>
            </a:endParaRPr>
          </a:p>
          <a:p>
            <a:pPr marL="170180" marR="5080" indent="-158115">
              <a:lnSpc>
                <a:spcPts val="2730"/>
              </a:lnSpc>
              <a:spcBef>
                <a:spcPts val="285"/>
              </a:spcBef>
              <a:buChar char="•"/>
              <a:tabLst>
                <a:tab pos="170815" algn="l"/>
              </a:tabLst>
            </a:pPr>
            <a:r>
              <a:rPr dirty="0" sz="2400" spc="80">
                <a:latin typeface="Gill Sans MT"/>
                <a:cs typeface="Gill Sans MT"/>
              </a:rPr>
              <a:t>Utilizes </a:t>
            </a:r>
            <a:r>
              <a:rPr dirty="0" sz="2400" spc="105">
                <a:latin typeface="Gill Sans MT"/>
                <a:cs typeface="Gill Sans MT"/>
              </a:rPr>
              <a:t>electronics </a:t>
            </a:r>
            <a:r>
              <a:rPr dirty="0" sz="2400" spc="-40">
                <a:latin typeface="Gill Sans MT"/>
                <a:cs typeface="Gill Sans MT"/>
              </a:rPr>
              <a:t>or </a:t>
            </a:r>
            <a:r>
              <a:rPr dirty="0" sz="2400" spc="130">
                <a:latin typeface="Gill Sans MT"/>
                <a:cs typeface="Gill Sans MT"/>
              </a:rPr>
              <a:t>electromechanical </a:t>
            </a:r>
            <a:r>
              <a:rPr dirty="0" sz="2400" spc="110">
                <a:latin typeface="Gill Sans MT"/>
                <a:cs typeface="Gill Sans MT"/>
              </a:rPr>
              <a:t>energy . </a:t>
            </a:r>
            <a:r>
              <a:rPr dirty="0" sz="2400" spc="95">
                <a:latin typeface="Gill Sans MT"/>
                <a:cs typeface="Gill Sans MT"/>
              </a:rPr>
              <a:t>Ex.  Video</a:t>
            </a:r>
            <a:r>
              <a:rPr dirty="0" sz="2400" spc="-65">
                <a:latin typeface="Gill Sans MT"/>
                <a:cs typeface="Gill Sans MT"/>
              </a:rPr>
              <a:t> </a:t>
            </a:r>
            <a:r>
              <a:rPr dirty="0" sz="2400" spc="185">
                <a:latin typeface="Gill Sans MT"/>
                <a:cs typeface="Gill Sans MT"/>
              </a:rPr>
              <a:t>and</a:t>
            </a:r>
            <a:r>
              <a:rPr dirty="0" sz="2400" spc="-65">
                <a:latin typeface="Gill Sans MT"/>
                <a:cs typeface="Gill Sans MT"/>
              </a:rPr>
              <a:t> </a:t>
            </a:r>
            <a:r>
              <a:rPr dirty="0" sz="2400" spc="135">
                <a:latin typeface="Gill Sans MT"/>
                <a:cs typeface="Gill Sans MT"/>
              </a:rPr>
              <a:t>audio</a:t>
            </a:r>
            <a:r>
              <a:rPr dirty="0" sz="2400" spc="-65">
                <a:latin typeface="Gill Sans MT"/>
                <a:cs typeface="Gill Sans MT"/>
              </a:rPr>
              <a:t> </a:t>
            </a:r>
            <a:r>
              <a:rPr dirty="0" sz="2400" spc="90">
                <a:latin typeface="Gill Sans MT"/>
                <a:cs typeface="Gill Sans MT"/>
              </a:rPr>
              <a:t>recordings,</a:t>
            </a:r>
            <a:r>
              <a:rPr dirty="0" sz="2400" spc="-55">
                <a:latin typeface="Gill Sans MT"/>
                <a:cs typeface="Gill Sans MT"/>
              </a:rPr>
              <a:t> </a:t>
            </a:r>
            <a:r>
              <a:rPr dirty="0" sz="2400" spc="140">
                <a:latin typeface="Gill Sans MT"/>
                <a:cs typeface="Gill Sans MT"/>
              </a:rPr>
              <a:t>multimedia</a:t>
            </a:r>
            <a:r>
              <a:rPr dirty="0" sz="2400" spc="-65">
                <a:latin typeface="Gill Sans MT"/>
                <a:cs typeface="Gill Sans MT"/>
              </a:rPr>
              <a:t> </a:t>
            </a:r>
            <a:r>
              <a:rPr dirty="0" sz="2400" spc="105">
                <a:latin typeface="Gill Sans MT"/>
                <a:cs typeface="Gill Sans MT"/>
              </a:rPr>
              <a:t>presentations,  </a:t>
            </a:r>
            <a:r>
              <a:rPr dirty="0" sz="2400" spc="-65">
                <a:latin typeface="Gill Sans MT"/>
                <a:cs typeface="Gill Sans MT"/>
              </a:rPr>
              <a:t>CD-ROM/DVD, </a:t>
            </a:r>
            <a:r>
              <a:rPr dirty="0" sz="2400" spc="95">
                <a:latin typeface="Gill Sans MT"/>
                <a:cs typeface="Gill Sans MT"/>
              </a:rPr>
              <a:t>online</a:t>
            </a:r>
            <a:r>
              <a:rPr dirty="0" sz="2400" spc="-70">
                <a:latin typeface="Gill Sans MT"/>
                <a:cs typeface="Gill Sans MT"/>
              </a:rPr>
              <a:t> </a:t>
            </a:r>
            <a:r>
              <a:rPr dirty="0" sz="2400" spc="90">
                <a:latin typeface="Gill Sans MT"/>
                <a:cs typeface="Gill Sans MT"/>
              </a:rPr>
              <a:t>content</a:t>
            </a:r>
            <a:endParaRPr sz="2400">
              <a:latin typeface="Gill Sans MT"/>
              <a:cs typeface="Gill Sans MT"/>
            </a:endParaRPr>
          </a:p>
          <a:p>
            <a:pPr marL="170180" marR="177800" indent="-158115">
              <a:lnSpc>
                <a:spcPts val="2730"/>
              </a:lnSpc>
              <a:spcBef>
                <a:spcPts val="220"/>
              </a:spcBef>
              <a:buChar char="•"/>
              <a:tabLst>
                <a:tab pos="170815" algn="l"/>
                <a:tab pos="2658745" algn="l"/>
              </a:tabLst>
            </a:pPr>
            <a:r>
              <a:rPr dirty="0" sz="2400" spc="-170">
                <a:latin typeface="Gill Sans MT"/>
                <a:cs typeface="Gill Sans MT"/>
              </a:rPr>
              <a:t>CD </a:t>
            </a:r>
            <a:r>
              <a:rPr dirty="0" sz="2400" spc="-10">
                <a:latin typeface="Gill Sans MT"/>
                <a:cs typeface="Gill Sans MT"/>
              </a:rPr>
              <a:t>ROM </a:t>
            </a:r>
            <a:r>
              <a:rPr dirty="0" sz="2400" spc="390">
                <a:latin typeface="Gill Sans MT"/>
                <a:cs typeface="Gill Sans MT"/>
              </a:rPr>
              <a:t>– </a:t>
            </a:r>
            <a:r>
              <a:rPr dirty="0" sz="2400" spc="114">
                <a:latin typeface="Gill Sans MT"/>
                <a:cs typeface="Gill Sans MT"/>
              </a:rPr>
              <a:t>optical </a:t>
            </a:r>
            <a:r>
              <a:rPr dirty="0" sz="2400" spc="150">
                <a:latin typeface="Gill Sans MT"/>
                <a:cs typeface="Gill Sans MT"/>
              </a:rPr>
              <a:t>disk </a:t>
            </a:r>
            <a:r>
              <a:rPr dirty="0" sz="2400" spc="185">
                <a:latin typeface="Gill Sans MT"/>
                <a:cs typeface="Gill Sans MT"/>
              </a:rPr>
              <a:t>capable </a:t>
            </a:r>
            <a:r>
              <a:rPr dirty="0" sz="2400" spc="145">
                <a:latin typeface="Gill Sans MT"/>
                <a:cs typeface="Gill Sans MT"/>
              </a:rPr>
              <a:t>of </a:t>
            </a:r>
            <a:r>
              <a:rPr dirty="0" sz="2400" spc="105">
                <a:latin typeface="Gill Sans MT"/>
                <a:cs typeface="Gill Sans MT"/>
              </a:rPr>
              <a:t>storing </a:t>
            </a:r>
            <a:r>
              <a:rPr dirty="0" sz="2400" spc="130">
                <a:latin typeface="Gill Sans MT"/>
                <a:cs typeface="Gill Sans MT"/>
              </a:rPr>
              <a:t>large  </a:t>
            </a:r>
            <a:r>
              <a:rPr dirty="0" sz="2400" spc="170">
                <a:latin typeface="Gill Sans MT"/>
                <a:cs typeface="Gill Sans MT"/>
              </a:rPr>
              <a:t>amounts</a:t>
            </a:r>
            <a:r>
              <a:rPr dirty="0" sz="2400" spc="-15">
                <a:latin typeface="Gill Sans MT"/>
                <a:cs typeface="Gill Sans MT"/>
              </a:rPr>
              <a:t> </a:t>
            </a:r>
            <a:r>
              <a:rPr dirty="0" sz="2400" spc="145">
                <a:latin typeface="Gill Sans MT"/>
                <a:cs typeface="Gill Sans MT"/>
              </a:rPr>
              <a:t>of</a:t>
            </a:r>
            <a:r>
              <a:rPr dirty="0" sz="2400" spc="-20">
                <a:latin typeface="Gill Sans MT"/>
                <a:cs typeface="Gill Sans MT"/>
              </a:rPr>
              <a:t> </a:t>
            </a:r>
            <a:r>
              <a:rPr dirty="0" sz="2400" spc="160">
                <a:latin typeface="Gill Sans MT"/>
                <a:cs typeface="Gill Sans MT"/>
              </a:rPr>
              <a:t>data.	</a:t>
            </a:r>
            <a:r>
              <a:rPr dirty="0" sz="2400" spc="110">
                <a:latin typeface="Gill Sans MT"/>
                <a:cs typeface="Gill Sans MT"/>
              </a:rPr>
              <a:t>Stores</a:t>
            </a:r>
            <a:r>
              <a:rPr dirty="0" sz="2400" spc="-70">
                <a:latin typeface="Gill Sans MT"/>
                <a:cs typeface="Gill Sans MT"/>
              </a:rPr>
              <a:t> </a:t>
            </a:r>
            <a:r>
              <a:rPr dirty="0" sz="2400" spc="95">
                <a:latin typeface="Gill Sans MT"/>
                <a:cs typeface="Gill Sans MT"/>
              </a:rPr>
              <a:t>around</a:t>
            </a:r>
            <a:r>
              <a:rPr dirty="0" sz="2400" spc="-70">
                <a:latin typeface="Gill Sans MT"/>
                <a:cs typeface="Gill Sans MT"/>
              </a:rPr>
              <a:t> </a:t>
            </a:r>
            <a:r>
              <a:rPr dirty="0" sz="2400" spc="170">
                <a:latin typeface="Gill Sans MT"/>
                <a:cs typeface="Gill Sans MT"/>
              </a:rPr>
              <a:t>680MB</a:t>
            </a:r>
            <a:r>
              <a:rPr dirty="0" sz="2400" spc="-70">
                <a:latin typeface="Gill Sans MT"/>
                <a:cs typeface="Gill Sans MT"/>
              </a:rPr>
              <a:t> </a:t>
            </a:r>
            <a:r>
              <a:rPr dirty="0" sz="2400" spc="145">
                <a:latin typeface="Gill Sans MT"/>
                <a:cs typeface="Gill Sans MT"/>
              </a:rPr>
              <a:t>of</a:t>
            </a:r>
            <a:r>
              <a:rPr dirty="0" sz="2400" spc="-70">
                <a:latin typeface="Gill Sans MT"/>
                <a:cs typeface="Gill Sans MT"/>
              </a:rPr>
              <a:t> </a:t>
            </a:r>
            <a:r>
              <a:rPr dirty="0" sz="2400" spc="130">
                <a:latin typeface="Gill Sans MT"/>
                <a:cs typeface="Gill Sans MT"/>
              </a:rPr>
              <a:t>data;</a:t>
            </a:r>
            <a:r>
              <a:rPr dirty="0" sz="2400" spc="-70">
                <a:latin typeface="Gill Sans MT"/>
                <a:cs typeface="Gill Sans MT"/>
              </a:rPr>
              <a:t> </a:t>
            </a:r>
            <a:r>
              <a:rPr dirty="0" sz="2400" spc="175">
                <a:latin typeface="Gill Sans MT"/>
                <a:cs typeface="Gill Sans MT"/>
              </a:rPr>
              <a:t>data  </a:t>
            </a:r>
            <a:r>
              <a:rPr dirty="0" sz="2400" spc="215">
                <a:latin typeface="Gill Sans MT"/>
                <a:cs typeface="Gill Sans MT"/>
              </a:rPr>
              <a:t>may </a:t>
            </a:r>
            <a:r>
              <a:rPr dirty="0" sz="2400" spc="145">
                <a:latin typeface="Gill Sans MT"/>
                <a:cs typeface="Gill Sans MT"/>
              </a:rPr>
              <a:t>be </a:t>
            </a:r>
            <a:r>
              <a:rPr dirty="0" sz="2400" spc="95">
                <a:latin typeface="Gill Sans MT"/>
                <a:cs typeface="Gill Sans MT"/>
              </a:rPr>
              <a:t>in </a:t>
            </a:r>
            <a:r>
              <a:rPr dirty="0" sz="2400" spc="25">
                <a:latin typeface="Gill Sans MT"/>
                <a:cs typeface="Gill Sans MT"/>
              </a:rPr>
              <a:t>text </a:t>
            </a:r>
            <a:r>
              <a:rPr dirty="0" sz="2400" spc="75">
                <a:latin typeface="Gill Sans MT"/>
                <a:cs typeface="Gill Sans MT"/>
              </a:rPr>
              <a:t>form, </a:t>
            </a:r>
            <a:r>
              <a:rPr dirty="0" sz="2400" spc="140">
                <a:latin typeface="Gill Sans MT"/>
                <a:cs typeface="Gill Sans MT"/>
              </a:rPr>
              <a:t>graphics, </a:t>
            </a:r>
            <a:r>
              <a:rPr dirty="0" sz="2400" spc="114">
                <a:latin typeface="Gill Sans MT"/>
                <a:cs typeface="Gill Sans MT"/>
              </a:rPr>
              <a:t>photographic </a:t>
            </a:r>
            <a:r>
              <a:rPr dirty="0" sz="2400" spc="195">
                <a:latin typeface="Gill Sans MT"/>
                <a:cs typeface="Gill Sans MT"/>
              </a:rPr>
              <a:t>images,  </a:t>
            </a:r>
            <a:r>
              <a:rPr dirty="0" sz="2400" spc="100">
                <a:latin typeface="Gill Sans MT"/>
                <a:cs typeface="Gill Sans MT"/>
              </a:rPr>
              <a:t>video</a:t>
            </a:r>
            <a:r>
              <a:rPr dirty="0" sz="2400" spc="-75">
                <a:latin typeface="Gill Sans MT"/>
                <a:cs typeface="Gill Sans MT"/>
              </a:rPr>
              <a:t> </a:t>
            </a:r>
            <a:r>
              <a:rPr dirty="0" sz="2400" spc="160">
                <a:latin typeface="Gill Sans MT"/>
                <a:cs typeface="Gill Sans MT"/>
              </a:rPr>
              <a:t>clips</a:t>
            </a:r>
            <a:r>
              <a:rPr dirty="0" sz="2400" spc="-65">
                <a:latin typeface="Gill Sans MT"/>
                <a:cs typeface="Gill Sans MT"/>
              </a:rPr>
              <a:t> </a:t>
            </a:r>
            <a:r>
              <a:rPr dirty="0" sz="2400" spc="-40">
                <a:latin typeface="Gill Sans MT"/>
                <a:cs typeface="Gill Sans MT"/>
              </a:rPr>
              <a:t>or</a:t>
            </a:r>
            <a:r>
              <a:rPr dirty="0" sz="2400" spc="-70">
                <a:latin typeface="Gill Sans MT"/>
                <a:cs typeface="Gill Sans MT"/>
              </a:rPr>
              <a:t> </a:t>
            </a:r>
            <a:r>
              <a:rPr dirty="0" sz="2400" spc="155">
                <a:latin typeface="Gill Sans MT"/>
                <a:cs typeface="Gill Sans MT"/>
              </a:rPr>
              <a:t>sound</a:t>
            </a:r>
            <a:r>
              <a:rPr dirty="0" sz="2400" spc="-70">
                <a:latin typeface="Gill Sans MT"/>
                <a:cs typeface="Gill Sans MT"/>
              </a:rPr>
              <a:t> </a:t>
            </a:r>
            <a:r>
              <a:rPr dirty="0" sz="2400" spc="150">
                <a:latin typeface="Gill Sans MT"/>
                <a:cs typeface="Gill Sans MT"/>
              </a:rPr>
              <a:t>ﬁles.</a:t>
            </a:r>
            <a:endParaRPr sz="2400">
              <a:latin typeface="Gill Sans MT"/>
              <a:cs typeface="Gill Sans MT"/>
            </a:endParaRPr>
          </a:p>
          <a:p>
            <a:pPr marL="170180" indent="-158115">
              <a:lnSpc>
                <a:spcPct val="100000"/>
              </a:lnSpc>
              <a:spcBef>
                <a:spcPts val="5"/>
              </a:spcBef>
              <a:buChar char="•"/>
              <a:tabLst>
                <a:tab pos="170815" algn="l"/>
              </a:tabLst>
            </a:pPr>
            <a:r>
              <a:rPr dirty="0" sz="2400" spc="110">
                <a:latin typeface="Gill Sans MT"/>
                <a:cs typeface="Gill Sans MT"/>
              </a:rPr>
              <a:t>Primary</a:t>
            </a:r>
            <a:r>
              <a:rPr dirty="0" sz="2400" spc="-70">
                <a:latin typeface="Gill Sans MT"/>
                <a:cs typeface="Gill Sans MT"/>
              </a:rPr>
              <a:t> </a:t>
            </a:r>
            <a:r>
              <a:rPr dirty="0" sz="2400" spc="185">
                <a:latin typeface="Gill Sans MT"/>
                <a:cs typeface="Gill Sans MT"/>
              </a:rPr>
              <a:t>and</a:t>
            </a:r>
            <a:r>
              <a:rPr dirty="0" sz="2400" spc="-70">
                <a:latin typeface="Gill Sans MT"/>
                <a:cs typeface="Gill Sans MT"/>
              </a:rPr>
              <a:t> </a:t>
            </a:r>
            <a:r>
              <a:rPr dirty="0" sz="2400" spc="140">
                <a:latin typeface="Gill Sans MT"/>
                <a:cs typeface="Gill Sans MT"/>
              </a:rPr>
              <a:t>Secondary</a:t>
            </a:r>
            <a:r>
              <a:rPr dirty="0" sz="2400" spc="-65">
                <a:latin typeface="Gill Sans MT"/>
                <a:cs typeface="Gill Sans MT"/>
              </a:rPr>
              <a:t> </a:t>
            </a:r>
            <a:r>
              <a:rPr dirty="0" sz="2400" spc="130">
                <a:latin typeface="Gill Sans MT"/>
                <a:cs typeface="Gill Sans MT"/>
              </a:rPr>
              <a:t>Storage</a:t>
            </a:r>
            <a:r>
              <a:rPr dirty="0" sz="2400" spc="-65">
                <a:latin typeface="Gill Sans MT"/>
                <a:cs typeface="Gill Sans MT"/>
              </a:rPr>
              <a:t> </a:t>
            </a:r>
            <a:r>
              <a:rPr dirty="0" sz="2400" spc="95">
                <a:latin typeface="Gill Sans MT"/>
                <a:cs typeface="Gill Sans MT"/>
              </a:rPr>
              <a:t>on</a:t>
            </a:r>
            <a:r>
              <a:rPr dirty="0" sz="2400" spc="-70">
                <a:latin typeface="Gill Sans MT"/>
                <a:cs typeface="Gill Sans MT"/>
              </a:rPr>
              <a:t> </a:t>
            </a:r>
            <a:r>
              <a:rPr dirty="0" sz="2400" spc="60">
                <a:latin typeface="Gill Sans MT"/>
                <a:cs typeface="Gill Sans MT"/>
              </a:rPr>
              <a:t>Computer</a:t>
            </a:r>
            <a:endParaRPr sz="2400">
              <a:latin typeface="Gill Sans MT"/>
              <a:cs typeface="Gill Sans MT"/>
            </a:endParaRPr>
          </a:p>
          <a:p>
            <a:pPr marL="170180" indent="-158115">
              <a:lnSpc>
                <a:spcPct val="100000"/>
              </a:lnSpc>
              <a:spcBef>
                <a:spcPts val="70"/>
              </a:spcBef>
              <a:buChar char="•"/>
              <a:tabLst>
                <a:tab pos="170815" algn="l"/>
                <a:tab pos="4024629" algn="l"/>
              </a:tabLst>
            </a:pPr>
            <a:r>
              <a:rPr dirty="0" sz="2400" spc="100">
                <a:latin typeface="Gill Sans MT"/>
                <a:cs typeface="Gill Sans MT"/>
              </a:rPr>
              <a:t>Information </a:t>
            </a:r>
            <a:r>
              <a:rPr dirty="0" sz="2400" spc="75">
                <a:latin typeface="Gill Sans MT"/>
                <a:cs typeface="Gill Sans MT"/>
              </a:rPr>
              <a:t>stored</a:t>
            </a:r>
            <a:r>
              <a:rPr dirty="0" sz="2400" spc="-180">
                <a:latin typeface="Gill Sans MT"/>
                <a:cs typeface="Gill Sans MT"/>
              </a:rPr>
              <a:t> </a:t>
            </a:r>
            <a:r>
              <a:rPr dirty="0" sz="2400" spc="95">
                <a:latin typeface="Gill Sans MT"/>
                <a:cs typeface="Gill Sans MT"/>
              </a:rPr>
              <a:t>on</a:t>
            </a:r>
            <a:r>
              <a:rPr dirty="0" sz="2400" spc="-40">
                <a:latin typeface="Gill Sans MT"/>
                <a:cs typeface="Gill Sans MT"/>
              </a:rPr>
              <a:t> </a:t>
            </a:r>
            <a:r>
              <a:rPr dirty="0" sz="2400" spc="85">
                <a:latin typeface="Gill Sans MT"/>
                <a:cs typeface="Gill Sans MT"/>
              </a:rPr>
              <a:t>RAM	</a:t>
            </a:r>
            <a:r>
              <a:rPr dirty="0" sz="2400" spc="185">
                <a:latin typeface="Gill Sans MT"/>
                <a:cs typeface="Gill Sans MT"/>
              </a:rPr>
              <a:t>and</a:t>
            </a:r>
            <a:r>
              <a:rPr dirty="0" sz="2400" spc="-75">
                <a:latin typeface="Gill Sans MT"/>
                <a:cs typeface="Gill Sans MT"/>
              </a:rPr>
              <a:t> </a:t>
            </a:r>
            <a:r>
              <a:rPr dirty="0" sz="2400" spc="-10">
                <a:latin typeface="Gill Sans MT"/>
                <a:cs typeface="Gill Sans MT"/>
              </a:rPr>
              <a:t>ROM</a:t>
            </a:r>
            <a:endParaRPr sz="2400">
              <a:latin typeface="Gill Sans MT"/>
              <a:cs typeface="Gill Sans MT"/>
            </a:endParaRPr>
          </a:p>
          <a:p>
            <a:pPr marL="170180" marR="309880" indent="-158115">
              <a:lnSpc>
                <a:spcPts val="2730"/>
              </a:lnSpc>
              <a:spcBef>
                <a:spcPts val="290"/>
              </a:spcBef>
              <a:buChar char="•"/>
              <a:tabLst>
                <a:tab pos="170815" algn="l"/>
              </a:tabLst>
            </a:pPr>
            <a:r>
              <a:rPr dirty="0" sz="2400" spc="85">
                <a:latin typeface="Gill Sans MT"/>
                <a:cs typeface="Gill Sans MT"/>
              </a:rPr>
              <a:t>RAM </a:t>
            </a:r>
            <a:r>
              <a:rPr dirty="0" sz="2400" spc="390">
                <a:latin typeface="Gill Sans MT"/>
                <a:cs typeface="Gill Sans MT"/>
              </a:rPr>
              <a:t>– </a:t>
            </a:r>
            <a:r>
              <a:rPr dirty="0" sz="2400" spc="155">
                <a:latin typeface="Gill Sans MT"/>
                <a:cs typeface="Gill Sans MT"/>
              </a:rPr>
              <a:t>Random </a:t>
            </a:r>
            <a:r>
              <a:rPr dirty="0" sz="2400" spc="195">
                <a:latin typeface="Gill Sans MT"/>
                <a:cs typeface="Gill Sans MT"/>
              </a:rPr>
              <a:t>Access </a:t>
            </a:r>
            <a:r>
              <a:rPr dirty="0" sz="2400" spc="90">
                <a:latin typeface="Gill Sans MT"/>
                <a:cs typeface="Gill Sans MT"/>
              </a:rPr>
              <a:t>Memory; </a:t>
            </a:r>
            <a:r>
              <a:rPr dirty="0" sz="2400" spc="95">
                <a:latin typeface="Gill Sans MT"/>
                <a:cs typeface="Gill Sans MT"/>
              </a:rPr>
              <a:t>computer’s </a:t>
            </a:r>
            <a:r>
              <a:rPr dirty="0" sz="2400" spc="190">
                <a:latin typeface="Gill Sans MT"/>
                <a:cs typeface="Gill Sans MT"/>
              </a:rPr>
              <a:t>main  </a:t>
            </a:r>
            <a:r>
              <a:rPr dirty="0" sz="2400" spc="120">
                <a:latin typeface="Gill Sans MT"/>
                <a:cs typeface="Gill Sans MT"/>
              </a:rPr>
              <a:t>memory</a:t>
            </a:r>
            <a:r>
              <a:rPr dirty="0" sz="2400" spc="-70">
                <a:latin typeface="Gill Sans MT"/>
                <a:cs typeface="Gill Sans MT"/>
              </a:rPr>
              <a:t> </a:t>
            </a:r>
            <a:r>
              <a:rPr dirty="0" sz="2400" spc="190">
                <a:latin typeface="Gill Sans MT"/>
                <a:cs typeface="Gill Sans MT"/>
              </a:rPr>
              <a:t>is</a:t>
            </a:r>
            <a:r>
              <a:rPr dirty="0" sz="2400" spc="-70">
                <a:latin typeface="Gill Sans MT"/>
                <a:cs typeface="Gill Sans MT"/>
              </a:rPr>
              <a:t> </a:t>
            </a:r>
            <a:r>
              <a:rPr dirty="0" sz="2400" spc="90">
                <a:latin typeface="Gill Sans MT"/>
                <a:cs typeface="Gill Sans MT"/>
              </a:rPr>
              <a:t>primary</a:t>
            </a:r>
            <a:r>
              <a:rPr dirty="0" sz="2400" spc="-70">
                <a:latin typeface="Gill Sans MT"/>
                <a:cs typeface="Gill Sans MT"/>
              </a:rPr>
              <a:t> </a:t>
            </a:r>
            <a:r>
              <a:rPr dirty="0" sz="2400" spc="130">
                <a:latin typeface="Gill Sans MT"/>
                <a:cs typeface="Gill Sans MT"/>
              </a:rPr>
              <a:t>storage.</a:t>
            </a:r>
            <a:r>
              <a:rPr dirty="0" sz="2400" spc="-75">
                <a:latin typeface="Gill Sans MT"/>
                <a:cs typeface="Gill Sans MT"/>
              </a:rPr>
              <a:t> </a:t>
            </a:r>
            <a:r>
              <a:rPr dirty="0" sz="2400" spc="110">
                <a:latin typeface="Gill Sans MT"/>
                <a:cs typeface="Gill Sans MT"/>
              </a:rPr>
              <a:t>Primary</a:t>
            </a:r>
            <a:r>
              <a:rPr dirty="0" sz="2400" spc="-70">
                <a:latin typeface="Gill Sans MT"/>
                <a:cs typeface="Gill Sans MT"/>
              </a:rPr>
              <a:t> </a:t>
            </a:r>
            <a:r>
              <a:rPr dirty="0" sz="2400" spc="130">
                <a:latin typeface="Gill Sans MT"/>
                <a:cs typeface="Gill Sans MT"/>
              </a:rPr>
              <a:t>storage</a:t>
            </a:r>
            <a:r>
              <a:rPr dirty="0" sz="2400" spc="-70">
                <a:latin typeface="Gill Sans MT"/>
                <a:cs typeface="Gill Sans MT"/>
              </a:rPr>
              <a:t> </a:t>
            </a:r>
            <a:r>
              <a:rPr dirty="0" sz="2400" spc="75">
                <a:latin typeface="Gill Sans MT"/>
                <a:cs typeface="Gill Sans MT"/>
              </a:rPr>
              <a:t>volatile;  </a:t>
            </a:r>
            <a:r>
              <a:rPr dirty="0" sz="2400" spc="100">
                <a:latin typeface="Gill Sans MT"/>
                <a:cs typeface="Gill Sans MT"/>
              </a:rPr>
              <a:t>that</a:t>
            </a:r>
            <a:r>
              <a:rPr dirty="0" sz="2400" spc="-70">
                <a:latin typeface="Gill Sans MT"/>
                <a:cs typeface="Gill Sans MT"/>
              </a:rPr>
              <a:t> </a:t>
            </a:r>
            <a:r>
              <a:rPr dirty="0" sz="2400" spc="110">
                <a:latin typeface="Gill Sans MT"/>
                <a:cs typeface="Gill Sans MT"/>
              </a:rPr>
              <a:t>is,</a:t>
            </a:r>
            <a:r>
              <a:rPr dirty="0" sz="2400" spc="-65">
                <a:latin typeface="Gill Sans MT"/>
                <a:cs typeface="Gill Sans MT"/>
              </a:rPr>
              <a:t> </a:t>
            </a:r>
            <a:r>
              <a:rPr dirty="0" sz="2400" spc="125">
                <a:latin typeface="Gill Sans MT"/>
                <a:cs typeface="Gill Sans MT"/>
              </a:rPr>
              <a:t>when</a:t>
            </a:r>
            <a:r>
              <a:rPr dirty="0" sz="2400" spc="-65">
                <a:latin typeface="Gill Sans MT"/>
                <a:cs typeface="Gill Sans MT"/>
              </a:rPr>
              <a:t> </a:t>
            </a:r>
            <a:r>
              <a:rPr dirty="0" sz="2400" spc="100">
                <a:latin typeface="Gill Sans MT"/>
                <a:cs typeface="Gill Sans MT"/>
              </a:rPr>
              <a:t>computer</a:t>
            </a:r>
            <a:r>
              <a:rPr dirty="0" sz="2400" spc="-70">
                <a:latin typeface="Gill Sans MT"/>
                <a:cs typeface="Gill Sans MT"/>
              </a:rPr>
              <a:t> </a:t>
            </a:r>
            <a:r>
              <a:rPr dirty="0" sz="2400" spc="135">
                <a:latin typeface="Gill Sans MT"/>
                <a:cs typeface="Gill Sans MT"/>
              </a:rPr>
              <a:t>switched</a:t>
            </a:r>
            <a:r>
              <a:rPr dirty="0" sz="2400" spc="-65">
                <a:latin typeface="Gill Sans MT"/>
                <a:cs typeface="Gill Sans MT"/>
              </a:rPr>
              <a:t> </a:t>
            </a:r>
            <a:r>
              <a:rPr dirty="0" sz="2400" spc="114">
                <a:latin typeface="Gill Sans MT"/>
                <a:cs typeface="Gill Sans MT"/>
              </a:rPr>
              <a:t>off,</a:t>
            </a:r>
            <a:r>
              <a:rPr dirty="0" sz="2400" spc="-65">
                <a:latin typeface="Gill Sans MT"/>
                <a:cs typeface="Gill Sans MT"/>
              </a:rPr>
              <a:t> </a:t>
            </a:r>
            <a:r>
              <a:rPr dirty="0" sz="2400" spc="135">
                <a:latin typeface="Gill Sans MT"/>
                <a:cs typeface="Gill Sans MT"/>
              </a:rPr>
              <a:t>all</a:t>
            </a:r>
            <a:r>
              <a:rPr dirty="0" sz="2400" spc="-70">
                <a:latin typeface="Gill Sans MT"/>
                <a:cs typeface="Gill Sans MT"/>
              </a:rPr>
              <a:t> </a:t>
            </a:r>
            <a:r>
              <a:rPr dirty="0" sz="2400" spc="90">
                <a:latin typeface="Gill Sans MT"/>
                <a:cs typeface="Gill Sans MT"/>
              </a:rPr>
              <a:t>content</a:t>
            </a:r>
            <a:r>
              <a:rPr dirty="0" sz="2400" spc="-65">
                <a:latin typeface="Gill Sans MT"/>
                <a:cs typeface="Gill Sans MT"/>
              </a:rPr>
              <a:t> </a:t>
            </a:r>
            <a:r>
              <a:rPr dirty="0" sz="2400" spc="105">
                <a:latin typeface="Gill Sans MT"/>
                <a:cs typeface="Gill Sans MT"/>
              </a:rPr>
              <a:t>lost</a:t>
            </a:r>
            <a:endParaRPr sz="24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43592" y="869255"/>
            <a:ext cx="7606665" cy="625475"/>
          </a:xfrm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3900" spc="215"/>
              <a:t>Storage</a:t>
            </a:r>
            <a:r>
              <a:rPr dirty="0" sz="3900" spc="-110"/>
              <a:t> </a:t>
            </a:r>
            <a:r>
              <a:rPr dirty="0" sz="3900" spc="240"/>
              <a:t>of</a:t>
            </a:r>
            <a:r>
              <a:rPr dirty="0" sz="3900" spc="-105"/>
              <a:t> </a:t>
            </a:r>
            <a:r>
              <a:rPr dirty="0" sz="3900" spc="140"/>
              <a:t>Electronic</a:t>
            </a:r>
            <a:r>
              <a:rPr dirty="0" sz="3900" spc="-110"/>
              <a:t> </a:t>
            </a:r>
            <a:r>
              <a:rPr dirty="0" sz="3900" spc="229"/>
              <a:t>materials</a:t>
            </a:r>
            <a:r>
              <a:rPr dirty="0" sz="3900" spc="-110"/>
              <a:t> </a:t>
            </a:r>
            <a:r>
              <a:rPr dirty="0" sz="3900" spc="150"/>
              <a:t>(2)</a:t>
            </a:r>
            <a:endParaRPr sz="390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50165" rIns="0" bIns="0" rtlCol="0" vert="horz">
            <a:spAutoFit/>
          </a:bodyPr>
          <a:lstStyle/>
          <a:p>
            <a:pPr marL="47625">
              <a:lnSpc>
                <a:spcPct val="100000"/>
              </a:lnSpc>
              <a:spcBef>
                <a:spcPts val="395"/>
              </a:spcBef>
            </a:pPr>
            <a:r>
              <a:rPr dirty="0" spc="85"/>
              <a:t>Electronic </a:t>
            </a:r>
            <a:r>
              <a:rPr dirty="0" spc="125"/>
              <a:t>storage</a:t>
            </a:r>
            <a:r>
              <a:rPr dirty="0" spc="-229"/>
              <a:t> </a:t>
            </a:r>
            <a:r>
              <a:rPr dirty="0" spc="-330"/>
              <a:t>….</a:t>
            </a:r>
          </a:p>
          <a:p>
            <a:pPr marL="337185" marR="276860" indent="-290195">
              <a:lnSpc>
                <a:spcPct val="106600"/>
              </a:lnSpc>
              <a:spcBef>
                <a:spcPts val="114"/>
              </a:spcBef>
              <a:buChar char="•"/>
              <a:tabLst>
                <a:tab pos="337820" algn="l"/>
                <a:tab pos="338455" algn="l"/>
                <a:tab pos="2169795" algn="l"/>
                <a:tab pos="2531110" algn="l"/>
                <a:tab pos="7306309" algn="l"/>
              </a:tabLst>
            </a:pPr>
            <a:r>
              <a:rPr dirty="0" sz="2350" spc="-10"/>
              <a:t>ROM</a:t>
            </a:r>
            <a:r>
              <a:rPr dirty="0" sz="2350" spc="-45"/>
              <a:t> </a:t>
            </a:r>
            <a:r>
              <a:rPr dirty="0" sz="2350" spc="380"/>
              <a:t>–</a:t>
            </a:r>
            <a:r>
              <a:rPr dirty="0" sz="2350" spc="-35"/>
              <a:t> </a:t>
            </a:r>
            <a:r>
              <a:rPr dirty="0" sz="2350" spc="145"/>
              <a:t>Read	</a:t>
            </a:r>
            <a:r>
              <a:rPr dirty="0" sz="2350" spc="-5"/>
              <a:t>Only </a:t>
            </a:r>
            <a:r>
              <a:rPr dirty="0" sz="2350" spc="110"/>
              <a:t>Memory </a:t>
            </a:r>
            <a:r>
              <a:rPr dirty="0" sz="2350" spc="-105"/>
              <a:t>- </a:t>
            </a:r>
            <a:r>
              <a:rPr dirty="0" sz="2350" spc="65"/>
              <a:t>More </a:t>
            </a:r>
            <a:r>
              <a:rPr dirty="0" sz="2350" spc="105"/>
              <a:t>permanent, </a:t>
            </a:r>
            <a:r>
              <a:rPr dirty="0" sz="2350" spc="55"/>
              <a:t>non-  </a:t>
            </a:r>
            <a:r>
              <a:rPr dirty="0" sz="2350" spc="100"/>
              <a:t>v</a:t>
            </a:r>
            <a:r>
              <a:rPr dirty="0" sz="2350" spc="55"/>
              <a:t>o</a:t>
            </a:r>
            <a:r>
              <a:rPr dirty="0" sz="2350" spc="60"/>
              <a:t>l</a:t>
            </a:r>
            <a:r>
              <a:rPr dirty="0" sz="2350" spc="285"/>
              <a:t>a</a:t>
            </a:r>
            <a:r>
              <a:rPr dirty="0" sz="2350" spc="-15"/>
              <a:t>t</a:t>
            </a:r>
            <a:r>
              <a:rPr dirty="0" sz="2350" spc="60"/>
              <a:t>il</a:t>
            </a:r>
            <a:r>
              <a:rPr dirty="0" sz="2350" spc="130"/>
              <a:t>e</a:t>
            </a:r>
            <a:r>
              <a:rPr dirty="0" sz="2350" spc="-70"/>
              <a:t> </a:t>
            </a:r>
            <a:r>
              <a:rPr dirty="0" sz="2350" spc="315"/>
              <a:t>s</a:t>
            </a:r>
            <a:r>
              <a:rPr dirty="0" sz="2350" spc="-40"/>
              <a:t>t</a:t>
            </a:r>
            <a:r>
              <a:rPr dirty="0" sz="2350" spc="55"/>
              <a:t>o</a:t>
            </a:r>
            <a:r>
              <a:rPr dirty="0" sz="2350" spc="-180"/>
              <a:t>r</a:t>
            </a:r>
            <a:r>
              <a:rPr dirty="0" sz="2350" spc="285"/>
              <a:t>a</a:t>
            </a:r>
            <a:r>
              <a:rPr dirty="0" sz="2350" spc="320"/>
              <a:t>g</a:t>
            </a:r>
            <a:r>
              <a:rPr dirty="0" sz="2350" spc="130"/>
              <a:t>e</a:t>
            </a:r>
            <a:r>
              <a:rPr dirty="0" sz="2350"/>
              <a:t>	</a:t>
            </a:r>
            <a:r>
              <a:rPr dirty="0" sz="2350" spc="285"/>
              <a:t>a</a:t>
            </a:r>
            <a:r>
              <a:rPr dirty="0" sz="2350" spc="60"/>
              <a:t>l</a:t>
            </a:r>
            <a:r>
              <a:rPr dirty="0" sz="2350" spc="315"/>
              <a:t>s</a:t>
            </a:r>
            <a:r>
              <a:rPr dirty="0" sz="2350" spc="55"/>
              <a:t>o</a:t>
            </a:r>
            <a:r>
              <a:rPr dirty="0" sz="2350" spc="-65"/>
              <a:t> </a:t>
            </a:r>
            <a:r>
              <a:rPr dirty="0" sz="2350" spc="70"/>
              <a:t>k</a:t>
            </a:r>
            <a:r>
              <a:rPr dirty="0" sz="2350" spc="135"/>
              <a:t>n</a:t>
            </a:r>
            <a:r>
              <a:rPr dirty="0" sz="2350" spc="55"/>
              <a:t>o</a:t>
            </a:r>
            <a:r>
              <a:rPr dirty="0" sz="2350" spc="90"/>
              <a:t>w</a:t>
            </a:r>
            <a:r>
              <a:rPr dirty="0" sz="2350" spc="135"/>
              <a:t>n</a:t>
            </a:r>
            <a:r>
              <a:rPr dirty="0" sz="2350" spc="-70"/>
              <a:t> </a:t>
            </a:r>
            <a:r>
              <a:rPr dirty="0" sz="2350" spc="285"/>
              <a:t>a</a:t>
            </a:r>
            <a:r>
              <a:rPr dirty="0" sz="2350" spc="320"/>
              <a:t>s</a:t>
            </a:r>
            <a:r>
              <a:rPr dirty="0" sz="2350" spc="-70"/>
              <a:t> </a:t>
            </a:r>
            <a:r>
              <a:rPr dirty="0" sz="2350" spc="315"/>
              <a:t>s</a:t>
            </a:r>
            <a:r>
              <a:rPr dirty="0" sz="2350" spc="125"/>
              <a:t>e</a:t>
            </a:r>
            <a:r>
              <a:rPr dirty="0" sz="2350" spc="204"/>
              <a:t>c</a:t>
            </a:r>
            <a:r>
              <a:rPr dirty="0" sz="2350" spc="55"/>
              <a:t>o</a:t>
            </a:r>
            <a:r>
              <a:rPr dirty="0" sz="2350" spc="135"/>
              <a:t>n</a:t>
            </a:r>
            <a:r>
              <a:rPr dirty="0" sz="2350" spc="140"/>
              <a:t>d</a:t>
            </a:r>
            <a:r>
              <a:rPr dirty="0" sz="2350" spc="285"/>
              <a:t>a</a:t>
            </a:r>
            <a:r>
              <a:rPr dirty="0" sz="2350" spc="-110"/>
              <a:t>r</a:t>
            </a:r>
            <a:r>
              <a:rPr dirty="0" sz="2350" spc="90"/>
              <a:t>y</a:t>
            </a:r>
            <a:r>
              <a:rPr dirty="0" sz="2350" spc="-70"/>
              <a:t> </a:t>
            </a:r>
            <a:r>
              <a:rPr dirty="0" sz="2350" spc="315"/>
              <a:t>s</a:t>
            </a:r>
            <a:r>
              <a:rPr dirty="0" sz="2350" spc="-40"/>
              <a:t>t</a:t>
            </a:r>
            <a:r>
              <a:rPr dirty="0" sz="2350" spc="55"/>
              <a:t>o</a:t>
            </a:r>
            <a:r>
              <a:rPr dirty="0" sz="2350" spc="-180"/>
              <a:t>r</a:t>
            </a:r>
            <a:r>
              <a:rPr dirty="0" sz="2350" spc="285"/>
              <a:t>a</a:t>
            </a:r>
            <a:r>
              <a:rPr dirty="0" sz="2350" spc="320"/>
              <a:t>g</a:t>
            </a:r>
            <a:r>
              <a:rPr dirty="0" sz="2350" spc="130"/>
              <a:t>e</a:t>
            </a:r>
            <a:r>
              <a:rPr dirty="0" sz="2350" spc="-70"/>
              <a:t> </a:t>
            </a:r>
            <a:r>
              <a:rPr dirty="0" sz="2350" spc="110"/>
              <a:t>.</a:t>
            </a:r>
            <a:r>
              <a:rPr dirty="0" sz="2350"/>
              <a:t>	</a:t>
            </a:r>
            <a:r>
              <a:rPr dirty="0" sz="2350" spc="175"/>
              <a:t>E</a:t>
            </a:r>
            <a:r>
              <a:rPr dirty="0" sz="2350"/>
              <a:t>x</a:t>
            </a:r>
            <a:r>
              <a:rPr dirty="0" sz="2350" spc="125"/>
              <a:t>.  </a:t>
            </a:r>
            <a:r>
              <a:rPr dirty="0" sz="2350" spc="170"/>
              <a:t>Magnetic </a:t>
            </a:r>
            <a:r>
              <a:rPr dirty="0" sz="2350" spc="135"/>
              <a:t>tapes, </a:t>
            </a:r>
            <a:r>
              <a:rPr dirty="0" sz="2350" spc="-165"/>
              <a:t>CD </a:t>
            </a:r>
            <a:r>
              <a:rPr dirty="0" sz="2350" spc="-20"/>
              <a:t>ROM,</a:t>
            </a:r>
            <a:r>
              <a:rPr dirty="0" sz="2350" spc="-430"/>
              <a:t> </a:t>
            </a:r>
            <a:r>
              <a:rPr dirty="0" sz="2350" spc="110"/>
              <a:t>Microﬁlm</a:t>
            </a:r>
            <a:endParaRPr sz="2350"/>
          </a:p>
          <a:p>
            <a:pPr marL="337185" marR="5080" indent="-290195">
              <a:lnSpc>
                <a:spcPct val="106600"/>
              </a:lnSpc>
              <a:spcBef>
                <a:spcPts val="120"/>
              </a:spcBef>
              <a:buChar char="•"/>
              <a:tabLst>
                <a:tab pos="337820" algn="l"/>
                <a:tab pos="338455" algn="l"/>
                <a:tab pos="5496560" algn="l"/>
              </a:tabLst>
            </a:pPr>
            <a:r>
              <a:rPr dirty="0" sz="2350" spc="170"/>
              <a:t>Databases</a:t>
            </a:r>
            <a:r>
              <a:rPr dirty="0" sz="2350" spc="-70"/>
              <a:t> </a:t>
            </a:r>
            <a:r>
              <a:rPr dirty="0" sz="2350" spc="380"/>
              <a:t>–</a:t>
            </a:r>
            <a:r>
              <a:rPr dirty="0" sz="2350" spc="-60"/>
              <a:t> </a:t>
            </a:r>
            <a:r>
              <a:rPr dirty="0" sz="2350" spc="95"/>
              <a:t>collection</a:t>
            </a:r>
            <a:r>
              <a:rPr dirty="0" sz="2350" spc="-65"/>
              <a:t> </a:t>
            </a:r>
            <a:r>
              <a:rPr dirty="0" sz="2350" spc="145"/>
              <a:t>of</a:t>
            </a:r>
            <a:r>
              <a:rPr dirty="0" sz="2350" spc="-65"/>
              <a:t> </a:t>
            </a:r>
            <a:r>
              <a:rPr dirty="0" sz="2350" spc="175"/>
              <a:t>data</a:t>
            </a:r>
            <a:r>
              <a:rPr dirty="0" sz="2350" spc="-65"/>
              <a:t> </a:t>
            </a:r>
            <a:r>
              <a:rPr dirty="0" sz="2350" spc="55"/>
              <a:t>for</a:t>
            </a:r>
            <a:r>
              <a:rPr dirty="0" sz="2350" spc="-70"/>
              <a:t> </a:t>
            </a:r>
            <a:r>
              <a:rPr dirty="0" sz="2350" spc="120"/>
              <a:t>example,</a:t>
            </a:r>
            <a:r>
              <a:rPr dirty="0" sz="2350" spc="-65"/>
              <a:t> </a:t>
            </a:r>
            <a:r>
              <a:rPr dirty="0" sz="2350" spc="105"/>
              <a:t>list</a:t>
            </a:r>
            <a:r>
              <a:rPr dirty="0" sz="2350" spc="-65"/>
              <a:t> </a:t>
            </a:r>
            <a:r>
              <a:rPr dirty="0" sz="2350" spc="145"/>
              <a:t>of</a:t>
            </a:r>
            <a:r>
              <a:rPr dirty="0" sz="2350" spc="-65"/>
              <a:t> </a:t>
            </a:r>
            <a:r>
              <a:rPr dirty="0" sz="2350" spc="225"/>
              <a:t>names  </a:t>
            </a:r>
            <a:r>
              <a:rPr dirty="0" sz="2350" spc="185"/>
              <a:t>and </a:t>
            </a:r>
            <a:r>
              <a:rPr dirty="0" sz="2350" spc="155"/>
              <a:t>addresses, </a:t>
            </a:r>
            <a:r>
              <a:rPr dirty="0" sz="2350" spc="140"/>
              <a:t>details </a:t>
            </a:r>
            <a:r>
              <a:rPr dirty="0" sz="2350" spc="145"/>
              <a:t>of </a:t>
            </a:r>
            <a:r>
              <a:rPr dirty="0" sz="2350" spc="120"/>
              <a:t>customers, </a:t>
            </a:r>
            <a:r>
              <a:rPr dirty="0" sz="2350" spc="85"/>
              <a:t>products, </a:t>
            </a:r>
            <a:r>
              <a:rPr dirty="0" sz="2350" spc="60"/>
              <a:t>orders  </a:t>
            </a:r>
            <a:r>
              <a:rPr dirty="0" sz="2350" spc="185"/>
              <a:t>and</a:t>
            </a:r>
            <a:r>
              <a:rPr dirty="0" sz="2350" spc="-50"/>
              <a:t> </a:t>
            </a:r>
            <a:r>
              <a:rPr dirty="0" sz="2350" spc="170"/>
              <a:t>payments</a:t>
            </a:r>
            <a:r>
              <a:rPr dirty="0" sz="2350" spc="-50"/>
              <a:t> </a:t>
            </a:r>
            <a:r>
              <a:rPr dirty="0" sz="2350" spc="95"/>
              <a:t>in</a:t>
            </a:r>
            <a:r>
              <a:rPr dirty="0" sz="2350" spc="-55"/>
              <a:t> </a:t>
            </a:r>
            <a:r>
              <a:rPr dirty="0" sz="2350" spc="285"/>
              <a:t>a</a:t>
            </a:r>
            <a:r>
              <a:rPr dirty="0" sz="2350" spc="-55"/>
              <a:t> </a:t>
            </a:r>
            <a:r>
              <a:rPr dirty="0" sz="2350" spc="130"/>
              <a:t>large</a:t>
            </a:r>
            <a:r>
              <a:rPr dirty="0" sz="2350" spc="-50"/>
              <a:t> </a:t>
            </a:r>
            <a:r>
              <a:rPr dirty="0" sz="2350" spc="114"/>
              <a:t>organization.	</a:t>
            </a:r>
            <a:r>
              <a:rPr dirty="0" sz="2350" spc="90"/>
              <a:t>“Database” </a:t>
            </a:r>
            <a:r>
              <a:rPr dirty="0" sz="2350" spc="95"/>
              <a:t>now  </a:t>
            </a:r>
            <a:r>
              <a:rPr dirty="0" sz="2350" spc="80"/>
              <a:t>refers </a:t>
            </a:r>
            <a:r>
              <a:rPr dirty="0" sz="2350" spc="10"/>
              <a:t>to </a:t>
            </a:r>
            <a:r>
              <a:rPr dirty="0" sz="2350" spc="175"/>
              <a:t>data </a:t>
            </a:r>
            <a:r>
              <a:rPr dirty="0" sz="2350" spc="110"/>
              <a:t>held </a:t>
            </a:r>
            <a:r>
              <a:rPr dirty="0" sz="2350" spc="95"/>
              <a:t>on </a:t>
            </a:r>
            <a:r>
              <a:rPr dirty="0" sz="2350" spc="100"/>
              <a:t>computer </a:t>
            </a:r>
            <a:r>
              <a:rPr dirty="0" sz="2350" spc="90"/>
              <a:t>but </a:t>
            </a:r>
            <a:r>
              <a:rPr dirty="0" sz="2350" spc="95"/>
              <a:t>non-computerized  </a:t>
            </a:r>
            <a:r>
              <a:rPr dirty="0" sz="2350" spc="210"/>
              <a:t>databases </a:t>
            </a:r>
            <a:r>
              <a:rPr dirty="0" sz="2350" spc="180"/>
              <a:t>also</a:t>
            </a:r>
            <a:r>
              <a:rPr dirty="0" sz="2350" spc="-350"/>
              <a:t> </a:t>
            </a:r>
            <a:r>
              <a:rPr dirty="0" sz="2350" spc="100"/>
              <a:t>exist.</a:t>
            </a:r>
            <a:endParaRPr sz="2350"/>
          </a:p>
          <a:p>
            <a:pPr marL="337185" marR="57150" indent="-290195">
              <a:lnSpc>
                <a:spcPct val="106600"/>
              </a:lnSpc>
              <a:spcBef>
                <a:spcPts val="114"/>
              </a:spcBef>
              <a:buChar char="•"/>
              <a:tabLst>
                <a:tab pos="337820" algn="l"/>
                <a:tab pos="338455" algn="l"/>
              </a:tabLst>
            </a:pPr>
            <a:r>
              <a:rPr dirty="0" sz="2350" spc="85"/>
              <a:t>Difference</a:t>
            </a:r>
            <a:r>
              <a:rPr dirty="0" sz="2350" spc="-75"/>
              <a:t> </a:t>
            </a:r>
            <a:r>
              <a:rPr dirty="0" sz="2350" spc="105"/>
              <a:t>between</a:t>
            </a:r>
            <a:r>
              <a:rPr dirty="0" sz="2350" spc="-75"/>
              <a:t> </a:t>
            </a:r>
            <a:r>
              <a:rPr dirty="0" sz="2350" spc="110"/>
              <a:t>computerized</a:t>
            </a:r>
            <a:r>
              <a:rPr dirty="0" sz="2350" spc="-65"/>
              <a:t> </a:t>
            </a:r>
            <a:r>
              <a:rPr dirty="0" sz="2350" spc="185"/>
              <a:t>and</a:t>
            </a:r>
            <a:r>
              <a:rPr dirty="0" sz="2350" spc="-70"/>
              <a:t> </a:t>
            </a:r>
            <a:r>
              <a:rPr dirty="0" sz="2350" spc="95"/>
              <a:t>non-computerized  </a:t>
            </a:r>
            <a:r>
              <a:rPr dirty="0" sz="2350" spc="210"/>
              <a:t>databases </a:t>
            </a:r>
            <a:r>
              <a:rPr dirty="0" sz="2350" spc="-105"/>
              <a:t>- </a:t>
            </a:r>
            <a:r>
              <a:rPr dirty="0" sz="2350" spc="170"/>
              <a:t>speed </a:t>
            </a:r>
            <a:r>
              <a:rPr dirty="0" sz="2350" spc="65"/>
              <a:t>with </a:t>
            </a:r>
            <a:r>
              <a:rPr dirty="0" sz="2350" spc="120"/>
              <a:t>which </a:t>
            </a:r>
            <a:r>
              <a:rPr dirty="0" sz="2350" spc="175"/>
              <a:t>data </a:t>
            </a:r>
            <a:r>
              <a:rPr dirty="0" sz="2350" spc="210"/>
              <a:t>can </a:t>
            </a:r>
            <a:r>
              <a:rPr dirty="0" sz="2350" spc="140"/>
              <a:t>be </a:t>
            </a:r>
            <a:r>
              <a:rPr dirty="0" sz="2350" spc="204"/>
              <a:t>accessed.  </a:t>
            </a:r>
            <a:r>
              <a:rPr dirty="0" sz="2350" spc="105"/>
              <a:t>Information</a:t>
            </a:r>
            <a:r>
              <a:rPr dirty="0" sz="2350" spc="-75"/>
              <a:t> </a:t>
            </a:r>
            <a:r>
              <a:rPr dirty="0" sz="2350" spc="210"/>
              <a:t>can</a:t>
            </a:r>
            <a:r>
              <a:rPr dirty="0" sz="2350" spc="-70"/>
              <a:t> </a:t>
            </a:r>
            <a:r>
              <a:rPr dirty="0" sz="2350" spc="95"/>
              <a:t>now</a:t>
            </a:r>
            <a:r>
              <a:rPr dirty="0" sz="2350" spc="-70"/>
              <a:t> </a:t>
            </a:r>
            <a:r>
              <a:rPr dirty="0" sz="2350" spc="140"/>
              <a:t>be</a:t>
            </a:r>
            <a:r>
              <a:rPr dirty="0" sz="2350" spc="-70"/>
              <a:t> </a:t>
            </a:r>
            <a:r>
              <a:rPr dirty="0" sz="2350" spc="120"/>
              <a:t>gathered</a:t>
            </a:r>
            <a:r>
              <a:rPr dirty="0" sz="2350" spc="-70"/>
              <a:t> </a:t>
            </a:r>
            <a:r>
              <a:rPr dirty="0" sz="2350" spc="95"/>
              <a:t>in</a:t>
            </a:r>
            <a:r>
              <a:rPr dirty="0" sz="2350" spc="-70"/>
              <a:t> </a:t>
            </a:r>
            <a:r>
              <a:rPr dirty="0" sz="2350" spc="285"/>
              <a:t>a</a:t>
            </a:r>
            <a:r>
              <a:rPr dirty="0" sz="2350" spc="-70"/>
              <a:t> </a:t>
            </a:r>
            <a:r>
              <a:rPr dirty="0" sz="2350" spc="140"/>
              <a:t>few</a:t>
            </a:r>
            <a:r>
              <a:rPr dirty="0" sz="2350" spc="-70"/>
              <a:t> </a:t>
            </a:r>
            <a:r>
              <a:rPr dirty="0" sz="2350" spc="175"/>
              <a:t>seconds.</a:t>
            </a:r>
            <a:endParaRPr sz="235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43592" y="869255"/>
            <a:ext cx="7606665" cy="625475"/>
          </a:xfrm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3900" spc="215"/>
              <a:t>Storage</a:t>
            </a:r>
            <a:r>
              <a:rPr dirty="0" sz="3900" spc="-110"/>
              <a:t> </a:t>
            </a:r>
            <a:r>
              <a:rPr dirty="0" sz="3900" spc="240"/>
              <a:t>of</a:t>
            </a:r>
            <a:r>
              <a:rPr dirty="0" sz="3900" spc="-105"/>
              <a:t> </a:t>
            </a:r>
            <a:r>
              <a:rPr dirty="0" sz="3900" spc="140"/>
              <a:t>Electronic</a:t>
            </a:r>
            <a:r>
              <a:rPr dirty="0" sz="3900" spc="-110"/>
              <a:t> </a:t>
            </a:r>
            <a:r>
              <a:rPr dirty="0" sz="3900" spc="229"/>
              <a:t>materials</a:t>
            </a:r>
            <a:r>
              <a:rPr dirty="0" sz="3900" spc="-110"/>
              <a:t> </a:t>
            </a:r>
            <a:r>
              <a:rPr dirty="0" sz="3900" spc="150"/>
              <a:t>(3)</a:t>
            </a:r>
            <a:endParaRPr sz="3900"/>
          </a:p>
        </p:txBody>
      </p:sp>
      <p:sp>
        <p:nvSpPr>
          <p:cNvPr id="3" name="object 3"/>
          <p:cNvSpPr txBox="1"/>
          <p:nvPr/>
        </p:nvSpPr>
        <p:spPr>
          <a:xfrm>
            <a:off x="1369385" y="1998876"/>
            <a:ext cx="7805420" cy="44329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05"/>
              </a:spcBef>
            </a:pPr>
            <a:r>
              <a:rPr dirty="0" sz="2500" spc="80">
                <a:latin typeface="Gill Sans MT"/>
                <a:cs typeface="Gill Sans MT"/>
              </a:rPr>
              <a:t>Electronic </a:t>
            </a:r>
            <a:r>
              <a:rPr dirty="0" sz="2500" spc="125">
                <a:latin typeface="Gill Sans MT"/>
                <a:cs typeface="Gill Sans MT"/>
              </a:rPr>
              <a:t>storage</a:t>
            </a:r>
            <a:r>
              <a:rPr dirty="0" sz="2500" spc="-235">
                <a:latin typeface="Gill Sans MT"/>
                <a:cs typeface="Gill Sans MT"/>
              </a:rPr>
              <a:t> </a:t>
            </a:r>
            <a:r>
              <a:rPr dirty="0" sz="2500" spc="-360">
                <a:latin typeface="Gill Sans MT"/>
                <a:cs typeface="Gill Sans MT"/>
              </a:rPr>
              <a:t>….</a:t>
            </a:r>
            <a:endParaRPr sz="2500">
              <a:latin typeface="Gill Sans MT"/>
              <a:cs typeface="Gill Sans MT"/>
            </a:endParaRPr>
          </a:p>
          <a:p>
            <a:pPr algn="just" marL="318770" marR="5080" indent="-306705">
              <a:lnSpc>
                <a:spcPts val="2820"/>
              </a:lnSpc>
              <a:spcBef>
                <a:spcPts val="290"/>
              </a:spcBef>
              <a:buChar char="•"/>
              <a:tabLst>
                <a:tab pos="319405" algn="l"/>
              </a:tabLst>
            </a:pPr>
            <a:r>
              <a:rPr dirty="0" sz="2500" spc="170">
                <a:latin typeface="Gill Sans MT"/>
                <a:cs typeface="Gill Sans MT"/>
              </a:rPr>
              <a:t>Databases</a:t>
            </a:r>
            <a:r>
              <a:rPr dirty="0" sz="2500" spc="-70">
                <a:latin typeface="Gill Sans MT"/>
                <a:cs typeface="Gill Sans MT"/>
              </a:rPr>
              <a:t> </a:t>
            </a:r>
            <a:r>
              <a:rPr dirty="0" sz="2500" spc="190">
                <a:latin typeface="Gill Sans MT"/>
                <a:cs typeface="Gill Sans MT"/>
              </a:rPr>
              <a:t>management</a:t>
            </a:r>
            <a:r>
              <a:rPr dirty="0" sz="2500" spc="-70">
                <a:latin typeface="Gill Sans MT"/>
                <a:cs typeface="Gill Sans MT"/>
              </a:rPr>
              <a:t> </a:t>
            </a:r>
            <a:r>
              <a:rPr dirty="0" sz="2500" spc="204">
                <a:latin typeface="Gill Sans MT"/>
                <a:cs typeface="Gill Sans MT"/>
              </a:rPr>
              <a:t>systems</a:t>
            </a:r>
            <a:r>
              <a:rPr dirty="0" sz="2500" spc="-70">
                <a:latin typeface="Gill Sans MT"/>
                <a:cs typeface="Gill Sans MT"/>
              </a:rPr>
              <a:t> </a:t>
            </a:r>
            <a:r>
              <a:rPr dirty="0" sz="2500" spc="390">
                <a:latin typeface="Gill Sans MT"/>
                <a:cs typeface="Gill Sans MT"/>
              </a:rPr>
              <a:t>–</a:t>
            </a:r>
            <a:r>
              <a:rPr dirty="0" sz="2500" spc="-70">
                <a:latin typeface="Gill Sans MT"/>
                <a:cs typeface="Gill Sans MT"/>
              </a:rPr>
              <a:t> </a:t>
            </a:r>
            <a:r>
              <a:rPr dirty="0" sz="2500" spc="114">
                <a:latin typeface="Gill Sans MT"/>
                <a:cs typeface="Gill Sans MT"/>
              </a:rPr>
              <a:t>software</a:t>
            </a:r>
            <a:r>
              <a:rPr dirty="0" sz="2500" spc="-70">
                <a:latin typeface="Gill Sans MT"/>
                <a:cs typeface="Gill Sans MT"/>
              </a:rPr>
              <a:t> </a:t>
            </a:r>
            <a:r>
              <a:rPr dirty="0" sz="2500" spc="180">
                <a:latin typeface="Gill Sans MT"/>
                <a:cs typeface="Gill Sans MT"/>
              </a:rPr>
              <a:t>used</a:t>
            </a:r>
            <a:r>
              <a:rPr dirty="0" sz="2500" spc="-70">
                <a:latin typeface="Gill Sans MT"/>
                <a:cs typeface="Gill Sans MT"/>
              </a:rPr>
              <a:t> </a:t>
            </a:r>
            <a:r>
              <a:rPr dirty="0" sz="2500">
                <a:latin typeface="Gill Sans MT"/>
                <a:cs typeface="Gill Sans MT"/>
              </a:rPr>
              <a:t>to  </a:t>
            </a:r>
            <a:r>
              <a:rPr dirty="0" sz="2500" spc="204">
                <a:latin typeface="Gill Sans MT"/>
                <a:cs typeface="Gill Sans MT"/>
              </a:rPr>
              <a:t>access,</a:t>
            </a:r>
            <a:r>
              <a:rPr dirty="0" sz="2500" spc="-75">
                <a:latin typeface="Gill Sans MT"/>
                <a:cs typeface="Gill Sans MT"/>
              </a:rPr>
              <a:t> </a:t>
            </a:r>
            <a:r>
              <a:rPr dirty="0" sz="2500" spc="135">
                <a:latin typeface="Gill Sans MT"/>
                <a:cs typeface="Gill Sans MT"/>
              </a:rPr>
              <a:t>update</a:t>
            </a:r>
            <a:r>
              <a:rPr dirty="0" sz="2500" spc="-75">
                <a:latin typeface="Gill Sans MT"/>
                <a:cs typeface="Gill Sans MT"/>
              </a:rPr>
              <a:t> </a:t>
            </a:r>
            <a:r>
              <a:rPr dirty="0" sz="2500" spc="185">
                <a:latin typeface="Gill Sans MT"/>
                <a:cs typeface="Gill Sans MT"/>
              </a:rPr>
              <a:t>and</a:t>
            </a:r>
            <a:r>
              <a:rPr dirty="0" sz="2500" spc="-75">
                <a:latin typeface="Gill Sans MT"/>
                <a:cs typeface="Gill Sans MT"/>
              </a:rPr>
              <a:t> </a:t>
            </a:r>
            <a:r>
              <a:rPr dirty="0" sz="2500" spc="145">
                <a:latin typeface="Gill Sans MT"/>
                <a:cs typeface="Gill Sans MT"/>
              </a:rPr>
              <a:t>manipulate</a:t>
            </a:r>
            <a:r>
              <a:rPr dirty="0" sz="2500" spc="-75">
                <a:latin typeface="Gill Sans MT"/>
                <a:cs typeface="Gill Sans MT"/>
              </a:rPr>
              <a:t> </a:t>
            </a:r>
            <a:r>
              <a:rPr dirty="0" sz="2500" spc="175">
                <a:latin typeface="Gill Sans MT"/>
                <a:cs typeface="Gill Sans MT"/>
              </a:rPr>
              <a:t>data</a:t>
            </a:r>
            <a:r>
              <a:rPr dirty="0" sz="2500" spc="-80">
                <a:latin typeface="Gill Sans MT"/>
                <a:cs typeface="Gill Sans MT"/>
              </a:rPr>
              <a:t> </a:t>
            </a:r>
            <a:r>
              <a:rPr dirty="0" sz="2500" spc="90">
                <a:latin typeface="Gill Sans MT"/>
                <a:cs typeface="Gill Sans MT"/>
              </a:rPr>
              <a:t>in</a:t>
            </a:r>
            <a:r>
              <a:rPr dirty="0" sz="2500" spc="-75">
                <a:latin typeface="Gill Sans MT"/>
                <a:cs typeface="Gill Sans MT"/>
              </a:rPr>
              <a:t> </a:t>
            </a:r>
            <a:r>
              <a:rPr dirty="0" sz="2500" spc="105">
                <a:latin typeface="Gill Sans MT"/>
                <a:cs typeface="Gill Sans MT"/>
              </a:rPr>
              <a:t>computerized  </a:t>
            </a:r>
            <a:r>
              <a:rPr dirty="0" sz="2500" spc="200">
                <a:latin typeface="Gill Sans MT"/>
                <a:cs typeface="Gill Sans MT"/>
              </a:rPr>
              <a:t>database</a:t>
            </a:r>
            <a:r>
              <a:rPr dirty="0" sz="2500" spc="-80">
                <a:latin typeface="Gill Sans MT"/>
                <a:cs typeface="Gill Sans MT"/>
              </a:rPr>
              <a:t> </a:t>
            </a:r>
            <a:r>
              <a:rPr dirty="0" sz="2500" spc="95">
                <a:latin typeface="Gill Sans MT"/>
                <a:cs typeface="Gill Sans MT"/>
              </a:rPr>
              <a:t>(DBMS)</a:t>
            </a:r>
            <a:endParaRPr sz="2500">
              <a:latin typeface="Gill Sans MT"/>
              <a:cs typeface="Gill Sans MT"/>
            </a:endParaRPr>
          </a:p>
          <a:p>
            <a:pPr marL="318770" marR="376555" indent="-306705">
              <a:lnSpc>
                <a:spcPts val="2820"/>
              </a:lnSpc>
              <a:spcBef>
                <a:spcPts val="229"/>
              </a:spcBef>
              <a:buChar char="•"/>
              <a:tabLst>
                <a:tab pos="318770" algn="l"/>
                <a:tab pos="319405" algn="l"/>
              </a:tabLst>
            </a:pPr>
            <a:r>
              <a:rPr dirty="0" sz="2500" spc="190">
                <a:latin typeface="Gill Sans MT"/>
                <a:cs typeface="Gill Sans MT"/>
              </a:rPr>
              <a:t>many </a:t>
            </a:r>
            <a:r>
              <a:rPr dirty="0" sz="2500" spc="90">
                <a:latin typeface="Gill Sans MT"/>
                <a:cs typeface="Gill Sans MT"/>
              </a:rPr>
              <a:t>different </a:t>
            </a:r>
            <a:r>
              <a:rPr dirty="0" sz="2500" spc="190">
                <a:latin typeface="Gill Sans MT"/>
                <a:cs typeface="Gill Sans MT"/>
              </a:rPr>
              <a:t>ways </a:t>
            </a:r>
            <a:r>
              <a:rPr dirty="0" sz="2500" spc="175">
                <a:latin typeface="Gill Sans MT"/>
                <a:cs typeface="Gill Sans MT"/>
              </a:rPr>
              <a:t>data </a:t>
            </a:r>
            <a:r>
              <a:rPr dirty="0" sz="2500" spc="210">
                <a:latin typeface="Gill Sans MT"/>
                <a:cs typeface="Gill Sans MT"/>
              </a:rPr>
              <a:t>can </a:t>
            </a:r>
            <a:r>
              <a:rPr dirty="0" sz="2500" spc="140">
                <a:latin typeface="Gill Sans MT"/>
                <a:cs typeface="Gill Sans MT"/>
              </a:rPr>
              <a:t>be </a:t>
            </a:r>
            <a:r>
              <a:rPr dirty="0" sz="2500" spc="125">
                <a:latin typeface="Gill Sans MT"/>
                <a:cs typeface="Gill Sans MT"/>
              </a:rPr>
              <a:t>organized </a:t>
            </a:r>
            <a:r>
              <a:rPr dirty="0" sz="2500" spc="90">
                <a:latin typeface="Gill Sans MT"/>
                <a:cs typeface="Gill Sans MT"/>
              </a:rPr>
              <a:t>in  </a:t>
            </a:r>
            <a:r>
              <a:rPr dirty="0" sz="2500" spc="200">
                <a:latin typeface="Gill Sans MT"/>
                <a:cs typeface="Gill Sans MT"/>
              </a:rPr>
              <a:t>database</a:t>
            </a:r>
            <a:r>
              <a:rPr dirty="0" sz="2500" spc="-85">
                <a:latin typeface="Gill Sans MT"/>
                <a:cs typeface="Gill Sans MT"/>
              </a:rPr>
              <a:t> </a:t>
            </a:r>
            <a:r>
              <a:rPr dirty="0" sz="2500" spc="90">
                <a:latin typeface="Gill Sans MT"/>
                <a:cs typeface="Gill Sans MT"/>
              </a:rPr>
              <a:t>but</a:t>
            </a:r>
            <a:r>
              <a:rPr dirty="0" sz="2500" spc="-85">
                <a:latin typeface="Gill Sans MT"/>
                <a:cs typeface="Gill Sans MT"/>
              </a:rPr>
              <a:t> </a:t>
            </a:r>
            <a:r>
              <a:rPr dirty="0" sz="2500" spc="155">
                <a:latin typeface="Gill Sans MT"/>
                <a:cs typeface="Gill Sans MT"/>
              </a:rPr>
              <a:t>most</a:t>
            </a:r>
            <a:r>
              <a:rPr dirty="0" sz="2500" spc="-80">
                <a:latin typeface="Gill Sans MT"/>
                <a:cs typeface="Gill Sans MT"/>
              </a:rPr>
              <a:t> </a:t>
            </a:r>
            <a:r>
              <a:rPr dirty="0" sz="2500" spc="160">
                <a:latin typeface="Gill Sans MT"/>
                <a:cs typeface="Gill Sans MT"/>
              </a:rPr>
              <a:t>common</a:t>
            </a:r>
            <a:r>
              <a:rPr dirty="0" sz="2500" spc="-85">
                <a:latin typeface="Gill Sans MT"/>
                <a:cs typeface="Gill Sans MT"/>
              </a:rPr>
              <a:t> </a:t>
            </a:r>
            <a:r>
              <a:rPr dirty="0" sz="2500" spc="190">
                <a:latin typeface="Gill Sans MT"/>
                <a:cs typeface="Gill Sans MT"/>
              </a:rPr>
              <a:t>is</a:t>
            </a:r>
            <a:r>
              <a:rPr dirty="0" sz="2500" spc="-80">
                <a:latin typeface="Gill Sans MT"/>
                <a:cs typeface="Gill Sans MT"/>
              </a:rPr>
              <a:t> </a:t>
            </a:r>
            <a:r>
              <a:rPr dirty="0" sz="2500" spc="85">
                <a:latin typeface="Gill Sans MT"/>
                <a:cs typeface="Gill Sans MT"/>
              </a:rPr>
              <a:t>relational</a:t>
            </a:r>
            <a:r>
              <a:rPr dirty="0" sz="2500" spc="-85">
                <a:latin typeface="Gill Sans MT"/>
                <a:cs typeface="Gill Sans MT"/>
              </a:rPr>
              <a:t> </a:t>
            </a:r>
            <a:r>
              <a:rPr dirty="0" sz="2500" spc="200">
                <a:latin typeface="Gill Sans MT"/>
                <a:cs typeface="Gill Sans MT"/>
              </a:rPr>
              <a:t>database  </a:t>
            </a:r>
            <a:r>
              <a:rPr dirty="0" sz="2500" spc="120">
                <a:latin typeface="Gill Sans MT"/>
                <a:cs typeface="Gill Sans MT"/>
              </a:rPr>
              <a:t>model. </a:t>
            </a:r>
            <a:r>
              <a:rPr dirty="0" sz="2500" spc="105">
                <a:latin typeface="Gill Sans MT"/>
                <a:cs typeface="Gill Sans MT"/>
              </a:rPr>
              <a:t>Microsoft </a:t>
            </a:r>
            <a:r>
              <a:rPr dirty="0" sz="2500" spc="195">
                <a:latin typeface="Gill Sans MT"/>
                <a:cs typeface="Gill Sans MT"/>
              </a:rPr>
              <a:t>Access </a:t>
            </a:r>
            <a:r>
              <a:rPr dirty="0" sz="2500" spc="140">
                <a:latin typeface="Gill Sans MT"/>
                <a:cs typeface="Gill Sans MT"/>
              </a:rPr>
              <a:t>example of </a:t>
            </a:r>
            <a:r>
              <a:rPr dirty="0" sz="2500" spc="85">
                <a:latin typeface="Gill Sans MT"/>
                <a:cs typeface="Gill Sans MT"/>
              </a:rPr>
              <a:t>relational  </a:t>
            </a:r>
            <a:r>
              <a:rPr dirty="0" sz="2500" spc="200">
                <a:latin typeface="Gill Sans MT"/>
                <a:cs typeface="Gill Sans MT"/>
              </a:rPr>
              <a:t>database</a:t>
            </a:r>
            <a:r>
              <a:rPr dirty="0" sz="2500" spc="-80">
                <a:latin typeface="Gill Sans MT"/>
                <a:cs typeface="Gill Sans MT"/>
              </a:rPr>
              <a:t> </a:t>
            </a:r>
            <a:r>
              <a:rPr dirty="0" sz="2500" spc="190">
                <a:latin typeface="Gill Sans MT"/>
                <a:cs typeface="Gill Sans MT"/>
              </a:rPr>
              <a:t>management</a:t>
            </a:r>
            <a:r>
              <a:rPr dirty="0" sz="2500" spc="-75">
                <a:latin typeface="Gill Sans MT"/>
                <a:cs typeface="Gill Sans MT"/>
              </a:rPr>
              <a:t> </a:t>
            </a:r>
            <a:r>
              <a:rPr dirty="0" sz="2500" spc="185">
                <a:latin typeface="Gill Sans MT"/>
                <a:cs typeface="Gill Sans MT"/>
              </a:rPr>
              <a:t>system</a:t>
            </a:r>
            <a:r>
              <a:rPr dirty="0" sz="2500" spc="-75">
                <a:latin typeface="Gill Sans MT"/>
                <a:cs typeface="Gill Sans MT"/>
              </a:rPr>
              <a:t> </a:t>
            </a:r>
            <a:r>
              <a:rPr dirty="0" sz="2500" spc="90">
                <a:latin typeface="Gill Sans MT"/>
                <a:cs typeface="Gill Sans MT"/>
              </a:rPr>
              <a:t>(RDBMS).</a:t>
            </a:r>
            <a:endParaRPr sz="2500">
              <a:latin typeface="Gill Sans MT"/>
              <a:cs typeface="Gill Sans MT"/>
            </a:endParaRPr>
          </a:p>
          <a:p>
            <a:pPr marL="318770" marR="35560" indent="-306705">
              <a:lnSpc>
                <a:spcPts val="2820"/>
              </a:lnSpc>
              <a:spcBef>
                <a:spcPts val="225"/>
              </a:spcBef>
              <a:buChar char="•"/>
              <a:tabLst>
                <a:tab pos="318770" algn="l"/>
                <a:tab pos="319405" algn="l"/>
              </a:tabLst>
            </a:pPr>
            <a:r>
              <a:rPr dirty="0" sz="2500" spc="235">
                <a:latin typeface="Gill Sans MT"/>
                <a:cs typeface="Gill Sans MT"/>
              </a:rPr>
              <a:t>M </a:t>
            </a:r>
            <a:r>
              <a:rPr dirty="0" sz="2500" spc="100">
                <a:latin typeface="Gill Sans MT"/>
                <a:cs typeface="Gill Sans MT"/>
              </a:rPr>
              <a:t>croﬁche </a:t>
            </a:r>
            <a:r>
              <a:rPr dirty="0" sz="2500" spc="-120">
                <a:latin typeface="Gill Sans MT"/>
                <a:cs typeface="Gill Sans MT"/>
              </a:rPr>
              <a:t>- </a:t>
            </a:r>
            <a:r>
              <a:rPr dirty="0" sz="2500" spc="50">
                <a:latin typeface="Gill Sans MT"/>
                <a:cs typeface="Gill Sans MT"/>
              </a:rPr>
              <a:t>Computer </a:t>
            </a:r>
            <a:r>
              <a:rPr dirty="0" sz="2500" spc="70">
                <a:latin typeface="Gill Sans MT"/>
                <a:cs typeface="Gill Sans MT"/>
              </a:rPr>
              <a:t>output </a:t>
            </a:r>
            <a:r>
              <a:rPr dirty="0" sz="2500" spc="85">
                <a:latin typeface="Gill Sans MT"/>
                <a:cs typeface="Gill Sans MT"/>
              </a:rPr>
              <a:t>on </a:t>
            </a:r>
            <a:r>
              <a:rPr dirty="0" sz="2500" spc="105">
                <a:latin typeface="Gill Sans MT"/>
                <a:cs typeface="Gill Sans MT"/>
              </a:rPr>
              <a:t>microﬁlm </a:t>
            </a:r>
            <a:r>
              <a:rPr dirty="0" sz="2500" spc="-30">
                <a:latin typeface="Gill Sans MT"/>
                <a:cs typeface="Gill Sans MT"/>
              </a:rPr>
              <a:t>(COM)  </a:t>
            </a:r>
            <a:r>
              <a:rPr dirty="0" sz="2500" spc="155">
                <a:latin typeface="Gill Sans MT"/>
                <a:cs typeface="Gill Sans MT"/>
              </a:rPr>
              <a:t>devices</a:t>
            </a:r>
            <a:r>
              <a:rPr dirty="0" sz="2500" spc="-80">
                <a:latin typeface="Gill Sans MT"/>
                <a:cs typeface="Gill Sans MT"/>
              </a:rPr>
              <a:t> </a:t>
            </a:r>
            <a:r>
              <a:rPr dirty="0" sz="2500" spc="180">
                <a:latin typeface="Gill Sans MT"/>
                <a:cs typeface="Gill Sans MT"/>
              </a:rPr>
              <a:t>used</a:t>
            </a:r>
            <a:r>
              <a:rPr dirty="0" sz="2500" spc="-75">
                <a:latin typeface="Gill Sans MT"/>
                <a:cs typeface="Gill Sans MT"/>
              </a:rPr>
              <a:t> </a:t>
            </a:r>
            <a:r>
              <a:rPr dirty="0" sz="2500">
                <a:latin typeface="Gill Sans MT"/>
                <a:cs typeface="Gill Sans MT"/>
              </a:rPr>
              <a:t>to</a:t>
            </a:r>
            <a:r>
              <a:rPr dirty="0" sz="2500" spc="-85">
                <a:latin typeface="Gill Sans MT"/>
                <a:cs typeface="Gill Sans MT"/>
              </a:rPr>
              <a:t> </a:t>
            </a:r>
            <a:r>
              <a:rPr dirty="0" sz="2500" spc="70">
                <a:latin typeface="Gill Sans MT"/>
                <a:cs typeface="Gill Sans MT"/>
              </a:rPr>
              <a:t>prepare</a:t>
            </a:r>
            <a:r>
              <a:rPr dirty="0" sz="2500" spc="-75">
                <a:latin typeface="Gill Sans MT"/>
                <a:cs typeface="Gill Sans MT"/>
              </a:rPr>
              <a:t> </a:t>
            </a:r>
            <a:r>
              <a:rPr dirty="0" sz="2500" spc="110">
                <a:latin typeface="Gill Sans MT"/>
                <a:cs typeface="Gill Sans MT"/>
              </a:rPr>
              <a:t>microﬁche.</a:t>
            </a:r>
            <a:r>
              <a:rPr dirty="0" sz="2500" spc="-75">
                <a:latin typeface="Gill Sans MT"/>
                <a:cs typeface="Gill Sans MT"/>
              </a:rPr>
              <a:t> </a:t>
            </a:r>
            <a:r>
              <a:rPr dirty="0" sz="2500" spc="-85">
                <a:latin typeface="Gill Sans MT"/>
                <a:cs typeface="Gill Sans MT"/>
              </a:rPr>
              <a:t>COM</a:t>
            </a:r>
            <a:r>
              <a:rPr dirty="0" sz="2500" spc="-80">
                <a:latin typeface="Gill Sans MT"/>
                <a:cs typeface="Gill Sans MT"/>
              </a:rPr>
              <a:t> </a:t>
            </a:r>
            <a:r>
              <a:rPr dirty="0" sz="2500" spc="100">
                <a:latin typeface="Gill Sans MT"/>
                <a:cs typeface="Gill Sans MT"/>
              </a:rPr>
              <a:t>extensively  </a:t>
            </a:r>
            <a:r>
              <a:rPr dirty="0" sz="2500" spc="180">
                <a:latin typeface="Gill Sans MT"/>
                <a:cs typeface="Gill Sans MT"/>
              </a:rPr>
              <a:t>used </a:t>
            </a:r>
            <a:r>
              <a:rPr dirty="0" sz="2500" spc="45">
                <a:latin typeface="Gill Sans MT"/>
                <a:cs typeface="Gill Sans MT"/>
              </a:rPr>
              <a:t>for </a:t>
            </a:r>
            <a:r>
              <a:rPr dirty="0" sz="2500" spc="125">
                <a:latin typeface="Gill Sans MT"/>
                <a:cs typeface="Gill Sans MT"/>
              </a:rPr>
              <a:t>archiving </a:t>
            </a:r>
            <a:r>
              <a:rPr dirty="0" sz="2500" spc="114">
                <a:latin typeface="Gill Sans MT"/>
                <a:cs typeface="Gill Sans MT"/>
              </a:rPr>
              <a:t>material </a:t>
            </a:r>
            <a:r>
              <a:rPr dirty="0" sz="2500" spc="200">
                <a:latin typeface="Gill Sans MT"/>
                <a:cs typeface="Gill Sans MT"/>
              </a:rPr>
              <a:t>such </a:t>
            </a:r>
            <a:r>
              <a:rPr dirty="0" sz="2500" spc="310">
                <a:latin typeface="Gill Sans MT"/>
                <a:cs typeface="Gill Sans MT"/>
              </a:rPr>
              <a:t>as </a:t>
            </a:r>
            <a:r>
              <a:rPr dirty="0" sz="2500" spc="75">
                <a:latin typeface="Gill Sans MT"/>
                <a:cs typeface="Gill Sans MT"/>
              </a:rPr>
              <a:t>old </a:t>
            </a:r>
            <a:r>
              <a:rPr dirty="0" sz="2500" spc="170">
                <a:latin typeface="Gill Sans MT"/>
                <a:cs typeface="Gill Sans MT"/>
              </a:rPr>
              <a:t>cheques </a:t>
            </a:r>
            <a:r>
              <a:rPr dirty="0" sz="2500" spc="-50">
                <a:latin typeface="Gill Sans MT"/>
                <a:cs typeface="Gill Sans MT"/>
              </a:rPr>
              <a:t>or  </a:t>
            </a:r>
            <a:r>
              <a:rPr dirty="0" sz="2500" spc="135">
                <a:latin typeface="Gill Sans MT"/>
                <a:cs typeface="Gill Sans MT"/>
              </a:rPr>
              <a:t>income </a:t>
            </a:r>
            <a:r>
              <a:rPr dirty="0" sz="2500" spc="85">
                <a:latin typeface="Gill Sans MT"/>
                <a:cs typeface="Gill Sans MT"/>
              </a:rPr>
              <a:t>tax</a:t>
            </a:r>
            <a:r>
              <a:rPr dirty="0" sz="2500" spc="-290">
                <a:latin typeface="Gill Sans MT"/>
                <a:cs typeface="Gill Sans MT"/>
              </a:rPr>
              <a:t> </a:t>
            </a:r>
            <a:r>
              <a:rPr dirty="0" sz="2500" spc="60">
                <a:latin typeface="Gill Sans MT"/>
                <a:cs typeface="Gill Sans MT"/>
              </a:rPr>
              <a:t>returns.</a:t>
            </a:r>
            <a:endParaRPr sz="25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43592" y="869255"/>
            <a:ext cx="7606665" cy="625475"/>
          </a:xfrm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3900" spc="215"/>
              <a:t>Storage</a:t>
            </a:r>
            <a:r>
              <a:rPr dirty="0" sz="3900" spc="-110"/>
              <a:t> </a:t>
            </a:r>
            <a:r>
              <a:rPr dirty="0" sz="3900" spc="240"/>
              <a:t>of</a:t>
            </a:r>
            <a:r>
              <a:rPr dirty="0" sz="3900" spc="-105"/>
              <a:t> </a:t>
            </a:r>
            <a:r>
              <a:rPr dirty="0" sz="3900" spc="140"/>
              <a:t>Electronic</a:t>
            </a:r>
            <a:r>
              <a:rPr dirty="0" sz="3900" spc="-110"/>
              <a:t> </a:t>
            </a:r>
            <a:r>
              <a:rPr dirty="0" sz="3900" spc="229"/>
              <a:t>materials</a:t>
            </a:r>
            <a:r>
              <a:rPr dirty="0" sz="3900" spc="-110"/>
              <a:t> </a:t>
            </a:r>
            <a:r>
              <a:rPr dirty="0" sz="3900" spc="150"/>
              <a:t>(4)</a:t>
            </a:r>
            <a:endParaRPr sz="3900"/>
          </a:p>
        </p:txBody>
      </p:sp>
      <p:sp>
        <p:nvSpPr>
          <p:cNvPr id="3" name="object 3"/>
          <p:cNvSpPr txBox="1"/>
          <p:nvPr/>
        </p:nvSpPr>
        <p:spPr>
          <a:xfrm>
            <a:off x="1415463" y="2007058"/>
            <a:ext cx="7830820" cy="4225925"/>
          </a:xfrm>
          <a:prstGeom prst="rect">
            <a:avLst/>
          </a:prstGeom>
        </p:spPr>
        <p:txBody>
          <a:bodyPr wrap="square" lIns="0" tIns="3365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65"/>
              </a:spcBef>
            </a:pPr>
            <a:r>
              <a:rPr dirty="0" sz="2150" spc="65">
                <a:latin typeface="Gill Sans MT"/>
                <a:cs typeface="Gill Sans MT"/>
              </a:rPr>
              <a:t>Electronic </a:t>
            </a:r>
            <a:r>
              <a:rPr dirty="0" sz="2150" spc="100">
                <a:latin typeface="Gill Sans MT"/>
                <a:cs typeface="Gill Sans MT"/>
              </a:rPr>
              <a:t>storage</a:t>
            </a:r>
            <a:r>
              <a:rPr dirty="0" sz="2150" spc="-204">
                <a:latin typeface="Gill Sans MT"/>
                <a:cs typeface="Gill Sans MT"/>
              </a:rPr>
              <a:t> </a:t>
            </a:r>
            <a:r>
              <a:rPr dirty="0" sz="2150" spc="-315">
                <a:latin typeface="Gill Sans MT"/>
                <a:cs typeface="Gill Sans MT"/>
              </a:rPr>
              <a:t>….</a:t>
            </a:r>
            <a:endParaRPr sz="2150">
              <a:latin typeface="Gill Sans MT"/>
              <a:cs typeface="Gill Sans MT"/>
            </a:endParaRPr>
          </a:p>
          <a:p>
            <a:pPr marL="272415" marR="46355" indent="-260350">
              <a:lnSpc>
                <a:spcPct val="104500"/>
              </a:lnSpc>
              <a:spcBef>
                <a:spcPts val="65"/>
              </a:spcBef>
              <a:buChar char="•"/>
              <a:tabLst>
                <a:tab pos="272415" algn="l"/>
                <a:tab pos="273050" algn="l"/>
              </a:tabLst>
            </a:pPr>
            <a:r>
              <a:rPr dirty="0" sz="2150" spc="110">
                <a:latin typeface="Gill Sans MT"/>
                <a:cs typeface="Gill Sans MT"/>
              </a:rPr>
              <a:t>Flat</a:t>
            </a:r>
            <a:r>
              <a:rPr dirty="0" sz="2150" spc="-65">
                <a:latin typeface="Gill Sans MT"/>
                <a:cs typeface="Gill Sans MT"/>
              </a:rPr>
              <a:t> </a:t>
            </a:r>
            <a:r>
              <a:rPr dirty="0" sz="2150" spc="110">
                <a:latin typeface="Gill Sans MT"/>
                <a:cs typeface="Gill Sans MT"/>
              </a:rPr>
              <a:t>ﬁ</a:t>
            </a:r>
            <a:r>
              <a:rPr dirty="0" sz="2150" spc="-75">
                <a:latin typeface="Gill Sans MT"/>
                <a:cs typeface="Gill Sans MT"/>
              </a:rPr>
              <a:t> </a:t>
            </a:r>
            <a:r>
              <a:rPr dirty="0" sz="2150" spc="185">
                <a:latin typeface="Gill Sans MT"/>
                <a:cs typeface="Gill Sans MT"/>
              </a:rPr>
              <a:t>es</a:t>
            </a:r>
            <a:r>
              <a:rPr dirty="0" sz="2150" spc="-200">
                <a:latin typeface="Gill Sans MT"/>
                <a:cs typeface="Gill Sans MT"/>
              </a:rPr>
              <a:t> </a:t>
            </a:r>
            <a:r>
              <a:rPr dirty="0" sz="2200" spc="135" i="1">
                <a:latin typeface="Arial"/>
                <a:cs typeface="Arial"/>
              </a:rPr>
              <a:t>-</a:t>
            </a:r>
            <a:r>
              <a:rPr dirty="0" sz="2150" spc="135">
                <a:latin typeface="Gill Sans MT"/>
                <a:cs typeface="Gill Sans MT"/>
              </a:rPr>
              <a:t>database</a:t>
            </a:r>
            <a:r>
              <a:rPr dirty="0" sz="2150" spc="-65">
                <a:latin typeface="Gill Sans MT"/>
                <a:cs typeface="Gill Sans MT"/>
              </a:rPr>
              <a:t> </a:t>
            </a:r>
            <a:r>
              <a:rPr dirty="0" sz="2150" spc="90">
                <a:latin typeface="Gill Sans MT"/>
                <a:cs typeface="Gill Sans MT"/>
              </a:rPr>
              <a:t>held</a:t>
            </a:r>
            <a:r>
              <a:rPr dirty="0" sz="2150" spc="-70">
                <a:latin typeface="Gill Sans MT"/>
                <a:cs typeface="Gill Sans MT"/>
              </a:rPr>
              <a:t> </a:t>
            </a:r>
            <a:r>
              <a:rPr dirty="0" sz="2150" spc="75">
                <a:latin typeface="Gill Sans MT"/>
                <a:cs typeface="Gill Sans MT"/>
              </a:rPr>
              <a:t>in</a:t>
            </a:r>
            <a:r>
              <a:rPr dirty="0" sz="2150" spc="-65">
                <a:latin typeface="Gill Sans MT"/>
                <a:cs typeface="Gill Sans MT"/>
              </a:rPr>
              <a:t> </a:t>
            </a:r>
            <a:r>
              <a:rPr dirty="0" sz="2150" spc="140">
                <a:latin typeface="Gill Sans MT"/>
                <a:cs typeface="Gill Sans MT"/>
              </a:rPr>
              <a:t>single</a:t>
            </a:r>
            <a:r>
              <a:rPr dirty="0" sz="2150" spc="-65">
                <a:latin typeface="Gill Sans MT"/>
                <a:cs typeface="Gill Sans MT"/>
              </a:rPr>
              <a:t> </a:t>
            </a:r>
            <a:r>
              <a:rPr dirty="0" sz="2150" spc="85">
                <a:latin typeface="Gill Sans MT"/>
                <a:cs typeface="Gill Sans MT"/>
              </a:rPr>
              <a:t>ﬁle</a:t>
            </a:r>
            <a:r>
              <a:rPr dirty="0" sz="2150" spc="-70">
                <a:latin typeface="Gill Sans MT"/>
                <a:cs typeface="Gill Sans MT"/>
              </a:rPr>
              <a:t> </a:t>
            </a:r>
            <a:r>
              <a:rPr dirty="0" sz="2150" spc="95">
                <a:latin typeface="Gill Sans MT"/>
                <a:cs typeface="Gill Sans MT"/>
              </a:rPr>
              <a:t>which</a:t>
            </a:r>
            <a:r>
              <a:rPr dirty="0" sz="2150" spc="-70">
                <a:latin typeface="Gill Sans MT"/>
                <a:cs typeface="Gill Sans MT"/>
              </a:rPr>
              <a:t> </a:t>
            </a:r>
            <a:r>
              <a:rPr dirty="0" sz="2150" spc="114">
                <a:latin typeface="Gill Sans MT"/>
                <a:cs typeface="Gill Sans MT"/>
              </a:rPr>
              <a:t>allows</a:t>
            </a:r>
            <a:r>
              <a:rPr dirty="0" sz="2150" spc="-70">
                <a:latin typeface="Gill Sans MT"/>
                <a:cs typeface="Gill Sans MT"/>
              </a:rPr>
              <a:t> </a:t>
            </a:r>
            <a:r>
              <a:rPr dirty="0" sz="2150" spc="35">
                <a:latin typeface="Gill Sans MT"/>
                <a:cs typeface="Gill Sans MT"/>
              </a:rPr>
              <a:t>very</a:t>
            </a:r>
            <a:r>
              <a:rPr dirty="0" sz="2150" spc="-65">
                <a:latin typeface="Gill Sans MT"/>
                <a:cs typeface="Gill Sans MT"/>
              </a:rPr>
              <a:t> </a:t>
            </a:r>
            <a:r>
              <a:rPr dirty="0" sz="2150" spc="135">
                <a:latin typeface="Gill Sans MT"/>
                <a:cs typeface="Gill Sans MT"/>
              </a:rPr>
              <a:t>simple  </a:t>
            </a:r>
            <a:r>
              <a:rPr dirty="0" sz="2150" spc="70">
                <a:latin typeface="Gill Sans MT"/>
                <a:cs typeface="Gill Sans MT"/>
              </a:rPr>
              <a:t>structuring </a:t>
            </a:r>
            <a:r>
              <a:rPr dirty="0" sz="2150" spc="120">
                <a:latin typeface="Gill Sans MT"/>
                <a:cs typeface="Gill Sans MT"/>
              </a:rPr>
              <a:t>of</a:t>
            </a:r>
            <a:r>
              <a:rPr dirty="0" sz="2150" spc="-204">
                <a:latin typeface="Gill Sans MT"/>
                <a:cs typeface="Gill Sans MT"/>
              </a:rPr>
              <a:t> </a:t>
            </a:r>
            <a:r>
              <a:rPr dirty="0" sz="2150" spc="145">
                <a:latin typeface="Gill Sans MT"/>
                <a:cs typeface="Gill Sans MT"/>
              </a:rPr>
              <a:t>data</a:t>
            </a:r>
            <a:endParaRPr sz="2150">
              <a:latin typeface="Gill Sans MT"/>
              <a:cs typeface="Gill Sans MT"/>
            </a:endParaRPr>
          </a:p>
          <a:p>
            <a:pPr marL="272415" marR="5080" indent="-260350">
              <a:lnSpc>
                <a:spcPct val="105000"/>
              </a:lnSpc>
              <a:spcBef>
                <a:spcPts val="105"/>
              </a:spcBef>
              <a:buChar char="•"/>
              <a:tabLst>
                <a:tab pos="272415" algn="l"/>
                <a:tab pos="273050" algn="l"/>
              </a:tabLst>
            </a:pPr>
            <a:r>
              <a:rPr dirty="0" sz="2150" spc="95">
                <a:latin typeface="Gill Sans MT"/>
                <a:cs typeface="Gill Sans MT"/>
              </a:rPr>
              <a:t>software</a:t>
            </a:r>
            <a:r>
              <a:rPr dirty="0" sz="2150" spc="-70">
                <a:latin typeface="Gill Sans MT"/>
                <a:cs typeface="Gill Sans MT"/>
              </a:rPr>
              <a:t> </a:t>
            </a:r>
            <a:r>
              <a:rPr dirty="0" sz="2150" spc="75">
                <a:latin typeface="Gill Sans MT"/>
                <a:cs typeface="Gill Sans MT"/>
              </a:rPr>
              <a:t>that</a:t>
            </a:r>
            <a:r>
              <a:rPr dirty="0" sz="2150" spc="-60">
                <a:latin typeface="Gill Sans MT"/>
                <a:cs typeface="Gill Sans MT"/>
              </a:rPr>
              <a:t> </a:t>
            </a:r>
            <a:r>
              <a:rPr dirty="0" sz="2150" spc="200">
                <a:latin typeface="Gill Sans MT"/>
                <a:cs typeface="Gill Sans MT"/>
              </a:rPr>
              <a:t>accesses</a:t>
            </a:r>
            <a:r>
              <a:rPr dirty="0" sz="2150" spc="-65">
                <a:latin typeface="Gill Sans MT"/>
                <a:cs typeface="Gill Sans MT"/>
              </a:rPr>
              <a:t> </a:t>
            </a:r>
            <a:r>
              <a:rPr dirty="0" sz="2150" spc="150">
                <a:latin typeface="Gill Sans MT"/>
                <a:cs typeface="Gill Sans MT"/>
              </a:rPr>
              <a:t>and</a:t>
            </a:r>
            <a:r>
              <a:rPr dirty="0" sz="2150" spc="-65">
                <a:latin typeface="Gill Sans MT"/>
                <a:cs typeface="Gill Sans MT"/>
              </a:rPr>
              <a:t> </a:t>
            </a:r>
            <a:r>
              <a:rPr dirty="0" sz="2150" spc="130">
                <a:latin typeface="Gill Sans MT"/>
                <a:cs typeface="Gill Sans MT"/>
              </a:rPr>
              <a:t>updates</a:t>
            </a:r>
            <a:r>
              <a:rPr dirty="0" sz="2150" spc="-65">
                <a:latin typeface="Gill Sans MT"/>
                <a:cs typeface="Gill Sans MT"/>
              </a:rPr>
              <a:t> </a:t>
            </a:r>
            <a:r>
              <a:rPr dirty="0" sz="2150" spc="145">
                <a:latin typeface="Gill Sans MT"/>
                <a:cs typeface="Gill Sans MT"/>
              </a:rPr>
              <a:t>data</a:t>
            </a:r>
            <a:r>
              <a:rPr dirty="0" sz="2150" spc="-65">
                <a:latin typeface="Gill Sans MT"/>
                <a:cs typeface="Gill Sans MT"/>
              </a:rPr>
              <a:t> </a:t>
            </a:r>
            <a:r>
              <a:rPr dirty="0" sz="2150" spc="110">
                <a:latin typeface="Gill Sans MT"/>
                <a:cs typeface="Gill Sans MT"/>
              </a:rPr>
              <a:t>commonly</a:t>
            </a:r>
            <a:r>
              <a:rPr dirty="0" sz="2150" spc="-65">
                <a:latin typeface="Gill Sans MT"/>
                <a:cs typeface="Gill Sans MT"/>
              </a:rPr>
              <a:t> </a:t>
            </a:r>
            <a:r>
              <a:rPr dirty="0" sz="2150" spc="120">
                <a:latin typeface="Gill Sans MT"/>
                <a:cs typeface="Gill Sans MT"/>
              </a:rPr>
              <a:t>called</a:t>
            </a:r>
            <a:r>
              <a:rPr dirty="0" sz="2150" spc="-65">
                <a:latin typeface="Gill Sans MT"/>
                <a:cs typeface="Gill Sans MT"/>
              </a:rPr>
              <a:t> </a:t>
            </a:r>
            <a:r>
              <a:rPr dirty="0" sz="2150" spc="85">
                <a:latin typeface="Gill Sans MT"/>
                <a:cs typeface="Gill Sans MT"/>
              </a:rPr>
              <a:t>ﬁle  </a:t>
            </a:r>
            <a:r>
              <a:rPr dirty="0" sz="2150" spc="160">
                <a:latin typeface="Gill Sans MT"/>
                <a:cs typeface="Gill Sans MT"/>
              </a:rPr>
              <a:t>management</a:t>
            </a:r>
            <a:r>
              <a:rPr dirty="0" sz="2150" spc="-70">
                <a:latin typeface="Gill Sans MT"/>
                <a:cs typeface="Gill Sans MT"/>
              </a:rPr>
              <a:t> </a:t>
            </a:r>
            <a:r>
              <a:rPr dirty="0" sz="2150" spc="140">
                <a:latin typeface="Gill Sans MT"/>
                <a:cs typeface="Gill Sans MT"/>
              </a:rPr>
              <a:t>system.</a:t>
            </a:r>
            <a:endParaRPr sz="2150">
              <a:latin typeface="Gill Sans MT"/>
              <a:cs typeface="Gill Sans MT"/>
            </a:endParaRPr>
          </a:p>
          <a:p>
            <a:pPr marL="272415" marR="414655" indent="-260350">
              <a:lnSpc>
                <a:spcPct val="105000"/>
              </a:lnSpc>
              <a:spcBef>
                <a:spcPts val="110"/>
              </a:spcBef>
              <a:buChar char="•"/>
              <a:tabLst>
                <a:tab pos="272415" algn="l"/>
                <a:tab pos="273050" algn="l"/>
              </a:tabLst>
            </a:pPr>
            <a:r>
              <a:rPr dirty="0" sz="2150" spc="90">
                <a:latin typeface="Gill Sans MT"/>
                <a:cs typeface="Gill Sans MT"/>
              </a:rPr>
              <a:t>File</a:t>
            </a:r>
            <a:r>
              <a:rPr dirty="0" sz="2150" spc="-70">
                <a:latin typeface="Gill Sans MT"/>
                <a:cs typeface="Gill Sans MT"/>
              </a:rPr>
              <a:t> </a:t>
            </a:r>
            <a:r>
              <a:rPr dirty="0" sz="2150" spc="160">
                <a:latin typeface="Gill Sans MT"/>
                <a:cs typeface="Gill Sans MT"/>
              </a:rPr>
              <a:t>management</a:t>
            </a:r>
            <a:r>
              <a:rPr dirty="0" sz="2150" spc="-65">
                <a:latin typeface="Gill Sans MT"/>
                <a:cs typeface="Gill Sans MT"/>
              </a:rPr>
              <a:t> </a:t>
            </a:r>
            <a:r>
              <a:rPr dirty="0" sz="2150" spc="110">
                <a:latin typeface="Gill Sans MT"/>
                <a:cs typeface="Gill Sans MT"/>
              </a:rPr>
              <a:t>differs</a:t>
            </a:r>
            <a:r>
              <a:rPr dirty="0" sz="2150" spc="-70">
                <a:latin typeface="Gill Sans MT"/>
                <a:cs typeface="Gill Sans MT"/>
              </a:rPr>
              <a:t> </a:t>
            </a:r>
            <a:r>
              <a:rPr dirty="0" sz="2150" spc="75">
                <a:latin typeface="Gill Sans MT"/>
                <a:cs typeface="Gill Sans MT"/>
              </a:rPr>
              <a:t>from</a:t>
            </a:r>
            <a:r>
              <a:rPr dirty="0" sz="2150" spc="-65">
                <a:latin typeface="Gill Sans MT"/>
                <a:cs typeface="Gill Sans MT"/>
              </a:rPr>
              <a:t> </a:t>
            </a:r>
            <a:r>
              <a:rPr dirty="0" sz="2150" spc="65">
                <a:latin typeface="Gill Sans MT"/>
                <a:cs typeface="Gill Sans MT"/>
              </a:rPr>
              <a:t>DBMS;</a:t>
            </a:r>
            <a:r>
              <a:rPr dirty="0" sz="2150" spc="-70">
                <a:latin typeface="Gill Sans MT"/>
                <a:cs typeface="Gill Sans MT"/>
              </a:rPr>
              <a:t> </a:t>
            </a:r>
            <a:r>
              <a:rPr dirty="0" sz="2150" spc="145">
                <a:latin typeface="Gill Sans MT"/>
                <a:cs typeface="Gill Sans MT"/>
              </a:rPr>
              <a:t>data</a:t>
            </a:r>
            <a:r>
              <a:rPr dirty="0" sz="2150" spc="-70">
                <a:latin typeface="Gill Sans MT"/>
                <a:cs typeface="Gill Sans MT"/>
              </a:rPr>
              <a:t> </a:t>
            </a:r>
            <a:r>
              <a:rPr dirty="0" sz="2150" spc="55">
                <a:latin typeface="Gill Sans MT"/>
                <a:cs typeface="Gill Sans MT"/>
              </a:rPr>
              <a:t>stored</a:t>
            </a:r>
            <a:r>
              <a:rPr dirty="0" sz="2150" spc="-70">
                <a:latin typeface="Gill Sans MT"/>
                <a:cs typeface="Gill Sans MT"/>
              </a:rPr>
              <a:t> </a:t>
            </a:r>
            <a:r>
              <a:rPr dirty="0" sz="2150" spc="75">
                <a:latin typeface="Gill Sans MT"/>
                <a:cs typeface="Gill Sans MT"/>
              </a:rPr>
              <a:t>in</a:t>
            </a:r>
            <a:r>
              <a:rPr dirty="0" sz="2150" spc="-65">
                <a:latin typeface="Gill Sans MT"/>
                <a:cs typeface="Gill Sans MT"/>
              </a:rPr>
              <a:t> </a:t>
            </a:r>
            <a:r>
              <a:rPr dirty="0" sz="2150" spc="80">
                <a:latin typeface="Gill Sans MT"/>
                <a:cs typeface="Gill Sans MT"/>
              </a:rPr>
              <a:t>one</a:t>
            </a:r>
            <a:r>
              <a:rPr dirty="0" sz="2150" spc="-65">
                <a:latin typeface="Gill Sans MT"/>
                <a:cs typeface="Gill Sans MT"/>
              </a:rPr>
              <a:t> </a:t>
            </a:r>
            <a:r>
              <a:rPr dirty="0" sz="2150" spc="85">
                <a:latin typeface="Gill Sans MT"/>
                <a:cs typeface="Gill Sans MT"/>
              </a:rPr>
              <a:t>ﬁle  </a:t>
            </a:r>
            <a:r>
              <a:rPr dirty="0" sz="2150" spc="105">
                <a:latin typeface="Gill Sans MT"/>
                <a:cs typeface="Gill Sans MT"/>
              </a:rPr>
              <a:t>cannot</a:t>
            </a:r>
            <a:r>
              <a:rPr dirty="0" sz="2150" spc="-65">
                <a:latin typeface="Gill Sans MT"/>
                <a:cs typeface="Gill Sans MT"/>
              </a:rPr>
              <a:t> </a:t>
            </a:r>
            <a:r>
              <a:rPr dirty="0" sz="2150" spc="130">
                <a:latin typeface="Gill Sans MT"/>
                <a:cs typeface="Gill Sans MT"/>
              </a:rPr>
              <a:t>easily</a:t>
            </a:r>
            <a:r>
              <a:rPr dirty="0" sz="2150" spc="-70">
                <a:latin typeface="Gill Sans MT"/>
                <a:cs typeface="Gill Sans MT"/>
              </a:rPr>
              <a:t> </a:t>
            </a:r>
            <a:r>
              <a:rPr dirty="0" sz="2150" spc="114">
                <a:latin typeface="Gill Sans MT"/>
                <a:cs typeface="Gill Sans MT"/>
              </a:rPr>
              <a:t>be</a:t>
            </a:r>
            <a:r>
              <a:rPr dirty="0" sz="2150" spc="-70">
                <a:latin typeface="Gill Sans MT"/>
                <a:cs typeface="Gill Sans MT"/>
              </a:rPr>
              <a:t> </a:t>
            </a:r>
            <a:r>
              <a:rPr dirty="0" sz="2150" spc="70">
                <a:latin typeface="Gill Sans MT"/>
                <a:cs typeface="Gill Sans MT"/>
              </a:rPr>
              <a:t>linked</a:t>
            </a:r>
            <a:r>
              <a:rPr dirty="0" sz="2150" spc="-70">
                <a:latin typeface="Gill Sans MT"/>
                <a:cs typeface="Gill Sans MT"/>
              </a:rPr>
              <a:t> </a:t>
            </a:r>
            <a:r>
              <a:rPr dirty="0" sz="2150" spc="-5">
                <a:latin typeface="Gill Sans MT"/>
                <a:cs typeface="Gill Sans MT"/>
              </a:rPr>
              <a:t>to</a:t>
            </a:r>
            <a:r>
              <a:rPr dirty="0" sz="2150" spc="-65">
                <a:latin typeface="Gill Sans MT"/>
                <a:cs typeface="Gill Sans MT"/>
              </a:rPr>
              <a:t> </a:t>
            </a:r>
            <a:r>
              <a:rPr dirty="0" sz="2150" spc="145">
                <a:latin typeface="Gill Sans MT"/>
                <a:cs typeface="Gill Sans MT"/>
              </a:rPr>
              <a:t>data</a:t>
            </a:r>
            <a:r>
              <a:rPr dirty="0" sz="2150" spc="-70">
                <a:latin typeface="Gill Sans MT"/>
                <a:cs typeface="Gill Sans MT"/>
              </a:rPr>
              <a:t> </a:t>
            </a:r>
            <a:r>
              <a:rPr dirty="0" sz="2150" spc="55">
                <a:latin typeface="Gill Sans MT"/>
                <a:cs typeface="Gill Sans MT"/>
              </a:rPr>
              <a:t>stored</a:t>
            </a:r>
            <a:r>
              <a:rPr dirty="0" sz="2150" spc="-70">
                <a:latin typeface="Gill Sans MT"/>
                <a:cs typeface="Gill Sans MT"/>
              </a:rPr>
              <a:t> </a:t>
            </a:r>
            <a:r>
              <a:rPr dirty="0" sz="2150" spc="75">
                <a:latin typeface="Gill Sans MT"/>
                <a:cs typeface="Gill Sans MT"/>
              </a:rPr>
              <a:t>in</a:t>
            </a:r>
            <a:r>
              <a:rPr dirty="0" sz="2150" spc="-65">
                <a:latin typeface="Gill Sans MT"/>
                <a:cs typeface="Gill Sans MT"/>
              </a:rPr>
              <a:t> </a:t>
            </a:r>
            <a:r>
              <a:rPr dirty="0" sz="2150" spc="60">
                <a:latin typeface="Gill Sans MT"/>
                <a:cs typeface="Gill Sans MT"/>
              </a:rPr>
              <a:t>another</a:t>
            </a:r>
            <a:r>
              <a:rPr dirty="0" sz="2150" spc="-65">
                <a:latin typeface="Gill Sans MT"/>
                <a:cs typeface="Gill Sans MT"/>
              </a:rPr>
              <a:t> </a:t>
            </a:r>
            <a:r>
              <a:rPr dirty="0" sz="2150" spc="55">
                <a:latin typeface="Gill Sans MT"/>
                <a:cs typeface="Gill Sans MT"/>
              </a:rPr>
              <a:t>ﬁle;</a:t>
            </a:r>
            <a:endParaRPr sz="2150">
              <a:latin typeface="Gill Sans MT"/>
              <a:cs typeface="Gill Sans MT"/>
            </a:endParaRPr>
          </a:p>
          <a:p>
            <a:pPr algn="just" marL="272415" marR="37465" indent="-260350">
              <a:lnSpc>
                <a:spcPct val="105000"/>
              </a:lnSpc>
              <a:spcBef>
                <a:spcPts val="105"/>
              </a:spcBef>
              <a:buChar char="•"/>
              <a:tabLst>
                <a:tab pos="273050" algn="l"/>
              </a:tabLst>
            </a:pPr>
            <a:r>
              <a:rPr dirty="0" sz="2150" spc="50">
                <a:latin typeface="Gill Sans MT"/>
                <a:cs typeface="Gill Sans MT"/>
              </a:rPr>
              <a:t>“flat-ﬁles”</a:t>
            </a:r>
            <a:r>
              <a:rPr dirty="0" sz="2150" spc="-60">
                <a:latin typeface="Gill Sans MT"/>
                <a:cs typeface="Gill Sans MT"/>
              </a:rPr>
              <a:t> </a:t>
            </a:r>
            <a:r>
              <a:rPr dirty="0" sz="2150" spc="135">
                <a:latin typeface="Gill Sans MT"/>
                <a:cs typeface="Gill Sans MT"/>
              </a:rPr>
              <a:t>useful</a:t>
            </a:r>
            <a:r>
              <a:rPr dirty="0" sz="2150" spc="-60">
                <a:latin typeface="Gill Sans MT"/>
                <a:cs typeface="Gill Sans MT"/>
              </a:rPr>
              <a:t> </a:t>
            </a:r>
            <a:r>
              <a:rPr dirty="0" sz="2150" spc="35">
                <a:latin typeface="Gill Sans MT"/>
                <a:cs typeface="Gill Sans MT"/>
              </a:rPr>
              <a:t>for</a:t>
            </a:r>
            <a:r>
              <a:rPr dirty="0" sz="2150" spc="-60">
                <a:latin typeface="Gill Sans MT"/>
                <a:cs typeface="Gill Sans MT"/>
              </a:rPr>
              <a:t> </a:t>
            </a:r>
            <a:r>
              <a:rPr dirty="0" sz="2150" spc="80">
                <a:latin typeface="Gill Sans MT"/>
                <a:cs typeface="Gill Sans MT"/>
              </a:rPr>
              <a:t>storing</a:t>
            </a:r>
            <a:r>
              <a:rPr dirty="0" sz="2150" spc="-60">
                <a:latin typeface="Gill Sans MT"/>
                <a:cs typeface="Gill Sans MT"/>
              </a:rPr>
              <a:t> </a:t>
            </a:r>
            <a:r>
              <a:rPr dirty="0" sz="2150" spc="150">
                <a:latin typeface="Gill Sans MT"/>
                <a:cs typeface="Gill Sans MT"/>
              </a:rPr>
              <a:t>and</a:t>
            </a:r>
            <a:r>
              <a:rPr dirty="0" sz="2150" spc="-65">
                <a:latin typeface="Gill Sans MT"/>
                <a:cs typeface="Gill Sans MT"/>
              </a:rPr>
              <a:t> </a:t>
            </a:r>
            <a:r>
              <a:rPr dirty="0" sz="2150" spc="45">
                <a:latin typeface="Gill Sans MT"/>
                <a:cs typeface="Gill Sans MT"/>
              </a:rPr>
              <a:t>retrieving</a:t>
            </a:r>
            <a:r>
              <a:rPr dirty="0" sz="2150" spc="-60">
                <a:latin typeface="Gill Sans MT"/>
                <a:cs typeface="Gill Sans MT"/>
              </a:rPr>
              <a:t> </a:t>
            </a:r>
            <a:r>
              <a:rPr dirty="0" sz="2150" spc="145">
                <a:latin typeface="Gill Sans MT"/>
                <a:cs typeface="Gill Sans MT"/>
              </a:rPr>
              <a:t>data</a:t>
            </a:r>
            <a:r>
              <a:rPr dirty="0" sz="2150" spc="-65">
                <a:latin typeface="Gill Sans MT"/>
                <a:cs typeface="Gill Sans MT"/>
              </a:rPr>
              <a:t> </a:t>
            </a:r>
            <a:r>
              <a:rPr dirty="0" sz="2150" spc="165">
                <a:latin typeface="Gill Sans MT"/>
                <a:cs typeface="Gill Sans MT"/>
              </a:rPr>
              <a:t>such</a:t>
            </a:r>
            <a:r>
              <a:rPr dirty="0" sz="2150" spc="-65">
                <a:latin typeface="Gill Sans MT"/>
                <a:cs typeface="Gill Sans MT"/>
              </a:rPr>
              <a:t> </a:t>
            </a:r>
            <a:r>
              <a:rPr dirty="0" sz="2150" spc="260">
                <a:latin typeface="Gill Sans MT"/>
                <a:cs typeface="Gill Sans MT"/>
              </a:rPr>
              <a:t>as</a:t>
            </a:r>
            <a:r>
              <a:rPr dirty="0" sz="2150" spc="475">
                <a:latin typeface="Gill Sans MT"/>
                <a:cs typeface="Gill Sans MT"/>
              </a:rPr>
              <a:t> </a:t>
            </a:r>
            <a:r>
              <a:rPr dirty="0" sz="2150" spc="85">
                <a:latin typeface="Gill Sans MT"/>
                <a:cs typeface="Gill Sans MT"/>
              </a:rPr>
              <a:t>list</a:t>
            </a:r>
            <a:r>
              <a:rPr dirty="0" sz="2150" spc="-60">
                <a:latin typeface="Gill Sans MT"/>
                <a:cs typeface="Gill Sans MT"/>
              </a:rPr>
              <a:t> </a:t>
            </a:r>
            <a:r>
              <a:rPr dirty="0" sz="2150" spc="120">
                <a:latin typeface="Gill Sans MT"/>
                <a:cs typeface="Gill Sans MT"/>
              </a:rPr>
              <a:t>of  </a:t>
            </a:r>
            <a:r>
              <a:rPr dirty="0" sz="2150" spc="70">
                <a:latin typeface="Gill Sans MT"/>
                <a:cs typeface="Gill Sans MT"/>
              </a:rPr>
              <a:t>content</a:t>
            </a:r>
            <a:r>
              <a:rPr dirty="0" sz="2150" spc="-60">
                <a:latin typeface="Gill Sans MT"/>
                <a:cs typeface="Gill Sans MT"/>
              </a:rPr>
              <a:t> </a:t>
            </a:r>
            <a:r>
              <a:rPr dirty="0" sz="2150" spc="185">
                <a:latin typeface="Gill Sans MT"/>
                <a:cs typeface="Gill Sans MT"/>
              </a:rPr>
              <a:t>names</a:t>
            </a:r>
            <a:r>
              <a:rPr dirty="0" sz="2150" spc="-65">
                <a:latin typeface="Gill Sans MT"/>
                <a:cs typeface="Gill Sans MT"/>
              </a:rPr>
              <a:t> </a:t>
            </a:r>
            <a:r>
              <a:rPr dirty="0" sz="2150" spc="150">
                <a:latin typeface="Gill Sans MT"/>
                <a:cs typeface="Gill Sans MT"/>
              </a:rPr>
              <a:t>and</a:t>
            </a:r>
            <a:r>
              <a:rPr dirty="0" sz="2150" spc="-65">
                <a:latin typeface="Gill Sans MT"/>
                <a:cs typeface="Gill Sans MT"/>
              </a:rPr>
              <a:t> </a:t>
            </a:r>
            <a:r>
              <a:rPr dirty="0" sz="2150" spc="125">
                <a:latin typeface="Gill Sans MT"/>
                <a:cs typeface="Gill Sans MT"/>
              </a:rPr>
              <a:t>addresses,</a:t>
            </a:r>
            <a:r>
              <a:rPr dirty="0" sz="2150" spc="-60">
                <a:latin typeface="Gill Sans MT"/>
                <a:cs typeface="Gill Sans MT"/>
              </a:rPr>
              <a:t> </a:t>
            </a:r>
            <a:r>
              <a:rPr dirty="0" sz="2150" spc="85">
                <a:latin typeface="Gill Sans MT"/>
                <a:cs typeface="Gill Sans MT"/>
              </a:rPr>
              <a:t>list</a:t>
            </a:r>
            <a:r>
              <a:rPr dirty="0" sz="2150" spc="-60">
                <a:latin typeface="Gill Sans MT"/>
                <a:cs typeface="Gill Sans MT"/>
              </a:rPr>
              <a:t> </a:t>
            </a:r>
            <a:r>
              <a:rPr dirty="0" sz="2150" spc="120">
                <a:latin typeface="Gill Sans MT"/>
                <a:cs typeface="Gill Sans MT"/>
              </a:rPr>
              <a:t>of</a:t>
            </a:r>
            <a:r>
              <a:rPr dirty="0" sz="2150" spc="-60">
                <a:latin typeface="Gill Sans MT"/>
                <a:cs typeface="Gill Sans MT"/>
              </a:rPr>
              <a:t> </a:t>
            </a:r>
            <a:r>
              <a:rPr dirty="0" sz="2150" spc="90">
                <a:latin typeface="Gill Sans MT"/>
                <a:cs typeface="Gill Sans MT"/>
              </a:rPr>
              <a:t>student</a:t>
            </a:r>
            <a:r>
              <a:rPr dirty="0" sz="2150" spc="-60">
                <a:latin typeface="Gill Sans MT"/>
                <a:cs typeface="Gill Sans MT"/>
              </a:rPr>
              <a:t> </a:t>
            </a:r>
            <a:r>
              <a:rPr dirty="0" sz="2150" spc="135">
                <a:latin typeface="Gill Sans MT"/>
                <a:cs typeface="Gill Sans MT"/>
              </a:rPr>
              <a:t>grades</a:t>
            </a:r>
            <a:r>
              <a:rPr dirty="0" sz="2150" spc="-65">
                <a:latin typeface="Gill Sans MT"/>
                <a:cs typeface="Gill Sans MT"/>
              </a:rPr>
              <a:t> </a:t>
            </a:r>
            <a:r>
              <a:rPr dirty="0" sz="2150" spc="-50">
                <a:latin typeface="Gill Sans MT"/>
                <a:cs typeface="Gill Sans MT"/>
              </a:rPr>
              <a:t>or</a:t>
            </a:r>
            <a:r>
              <a:rPr dirty="0" sz="2150" spc="-60">
                <a:latin typeface="Gill Sans MT"/>
                <a:cs typeface="Gill Sans MT"/>
              </a:rPr>
              <a:t> </a:t>
            </a:r>
            <a:r>
              <a:rPr dirty="0" sz="2150" spc="114">
                <a:latin typeface="Gill Sans MT"/>
                <a:cs typeface="Gill Sans MT"/>
              </a:rPr>
              <a:t>details  </a:t>
            </a:r>
            <a:r>
              <a:rPr dirty="0" sz="2150" spc="120">
                <a:latin typeface="Gill Sans MT"/>
                <a:cs typeface="Gill Sans MT"/>
              </a:rPr>
              <a:t>of </a:t>
            </a:r>
            <a:r>
              <a:rPr dirty="0" sz="2150" spc="245">
                <a:latin typeface="Gill Sans MT"/>
                <a:cs typeface="Gill Sans MT"/>
              </a:rPr>
              <a:t>a</a:t>
            </a:r>
            <a:r>
              <a:rPr dirty="0" sz="2150" spc="-400">
                <a:latin typeface="Gill Sans MT"/>
                <a:cs typeface="Gill Sans MT"/>
              </a:rPr>
              <a:t> </a:t>
            </a:r>
            <a:r>
              <a:rPr dirty="0" sz="2150" spc="75">
                <a:latin typeface="Gill Sans MT"/>
                <a:cs typeface="Gill Sans MT"/>
              </a:rPr>
              <a:t>video collection</a:t>
            </a:r>
            <a:endParaRPr sz="2150">
              <a:latin typeface="Gill Sans MT"/>
              <a:cs typeface="Gill Sans MT"/>
            </a:endParaRPr>
          </a:p>
          <a:p>
            <a:pPr algn="just" marL="272415" marR="243840" indent="-260350">
              <a:lnSpc>
                <a:spcPct val="105000"/>
              </a:lnSpc>
              <a:spcBef>
                <a:spcPts val="105"/>
              </a:spcBef>
              <a:buChar char="•"/>
              <a:tabLst>
                <a:tab pos="273050" algn="l"/>
              </a:tabLst>
            </a:pPr>
            <a:r>
              <a:rPr dirty="0" sz="2150" spc="114">
                <a:latin typeface="Gill Sans MT"/>
                <a:cs typeface="Gill Sans MT"/>
              </a:rPr>
              <a:t>Spreadsheet</a:t>
            </a:r>
            <a:r>
              <a:rPr dirty="0" sz="2150" spc="-75">
                <a:latin typeface="Gill Sans MT"/>
                <a:cs typeface="Gill Sans MT"/>
              </a:rPr>
              <a:t> </a:t>
            </a:r>
            <a:r>
              <a:rPr dirty="0" sz="2150" spc="175">
                <a:latin typeface="Gill Sans MT"/>
                <a:cs typeface="Gill Sans MT"/>
              </a:rPr>
              <a:t>can</a:t>
            </a:r>
            <a:r>
              <a:rPr dirty="0" sz="2150" spc="-70">
                <a:latin typeface="Gill Sans MT"/>
                <a:cs typeface="Gill Sans MT"/>
              </a:rPr>
              <a:t> </a:t>
            </a:r>
            <a:r>
              <a:rPr dirty="0" sz="2150" spc="114">
                <a:latin typeface="Gill Sans MT"/>
                <a:cs typeface="Gill Sans MT"/>
              </a:rPr>
              <a:t>be</a:t>
            </a:r>
            <a:r>
              <a:rPr dirty="0" sz="2150" spc="-75">
                <a:latin typeface="Gill Sans MT"/>
                <a:cs typeface="Gill Sans MT"/>
              </a:rPr>
              <a:t> </a:t>
            </a:r>
            <a:r>
              <a:rPr dirty="0" sz="2150" spc="145">
                <a:latin typeface="Gill Sans MT"/>
                <a:cs typeface="Gill Sans MT"/>
              </a:rPr>
              <a:t>used</a:t>
            </a:r>
            <a:r>
              <a:rPr dirty="0" sz="2150" spc="-80">
                <a:latin typeface="Gill Sans MT"/>
                <a:cs typeface="Gill Sans MT"/>
              </a:rPr>
              <a:t> </a:t>
            </a:r>
            <a:r>
              <a:rPr dirty="0" sz="2150" spc="260">
                <a:latin typeface="Gill Sans MT"/>
                <a:cs typeface="Gill Sans MT"/>
              </a:rPr>
              <a:t>as</a:t>
            </a:r>
            <a:r>
              <a:rPr dirty="0" sz="2150" spc="-75">
                <a:latin typeface="Gill Sans MT"/>
                <a:cs typeface="Gill Sans MT"/>
              </a:rPr>
              <a:t> </a:t>
            </a:r>
            <a:r>
              <a:rPr dirty="0" sz="2150" spc="80">
                <a:latin typeface="Gill Sans MT"/>
                <a:cs typeface="Gill Sans MT"/>
              </a:rPr>
              <a:t>flat-ﬁle</a:t>
            </a:r>
            <a:r>
              <a:rPr dirty="0" sz="2150" spc="-75">
                <a:latin typeface="Gill Sans MT"/>
                <a:cs typeface="Gill Sans MT"/>
              </a:rPr>
              <a:t> </a:t>
            </a:r>
            <a:r>
              <a:rPr dirty="0" sz="2150" spc="140">
                <a:latin typeface="Gill Sans MT"/>
                <a:cs typeface="Gill Sans MT"/>
              </a:rPr>
              <a:t>database,</a:t>
            </a:r>
            <a:r>
              <a:rPr dirty="0" sz="2150" spc="-75">
                <a:latin typeface="Gill Sans MT"/>
                <a:cs typeface="Gill Sans MT"/>
              </a:rPr>
              <a:t> </a:t>
            </a:r>
            <a:r>
              <a:rPr dirty="0" sz="2150" spc="50">
                <a:latin typeface="Gill Sans MT"/>
                <a:cs typeface="Gill Sans MT"/>
              </a:rPr>
              <a:t>with</a:t>
            </a:r>
            <a:r>
              <a:rPr dirty="0" sz="2150" spc="-75">
                <a:latin typeface="Gill Sans MT"/>
                <a:cs typeface="Gill Sans MT"/>
              </a:rPr>
              <a:t> </a:t>
            </a:r>
            <a:r>
              <a:rPr dirty="0" sz="2150" spc="245">
                <a:latin typeface="Gill Sans MT"/>
                <a:cs typeface="Gill Sans MT"/>
              </a:rPr>
              <a:t>a</a:t>
            </a:r>
            <a:r>
              <a:rPr dirty="0" sz="2150" spc="-75">
                <a:latin typeface="Gill Sans MT"/>
                <a:cs typeface="Gill Sans MT"/>
              </a:rPr>
              <a:t> </a:t>
            </a:r>
            <a:r>
              <a:rPr dirty="0" sz="2150" spc="114">
                <a:latin typeface="Gill Sans MT"/>
                <a:cs typeface="Gill Sans MT"/>
              </a:rPr>
              <a:t>column  </a:t>
            </a:r>
            <a:r>
              <a:rPr dirty="0" sz="2150" spc="75">
                <a:latin typeface="Gill Sans MT"/>
                <a:cs typeface="Gill Sans MT"/>
              </a:rPr>
              <a:t>representing</a:t>
            </a:r>
            <a:r>
              <a:rPr dirty="0" sz="2150" spc="-65">
                <a:latin typeface="Gill Sans MT"/>
                <a:cs typeface="Gill Sans MT"/>
              </a:rPr>
              <a:t> </a:t>
            </a:r>
            <a:r>
              <a:rPr dirty="0" sz="2150" spc="245">
                <a:latin typeface="Gill Sans MT"/>
                <a:cs typeface="Gill Sans MT"/>
              </a:rPr>
              <a:t>a</a:t>
            </a:r>
            <a:r>
              <a:rPr dirty="0" sz="2150" spc="-70">
                <a:latin typeface="Gill Sans MT"/>
                <a:cs typeface="Gill Sans MT"/>
              </a:rPr>
              <a:t> </a:t>
            </a:r>
            <a:r>
              <a:rPr dirty="0" sz="2150" spc="90">
                <a:latin typeface="Gill Sans MT"/>
                <a:cs typeface="Gill Sans MT"/>
              </a:rPr>
              <a:t>ﬁeld</a:t>
            </a:r>
            <a:r>
              <a:rPr dirty="0" sz="2150" spc="-70">
                <a:latin typeface="Gill Sans MT"/>
                <a:cs typeface="Gill Sans MT"/>
              </a:rPr>
              <a:t> </a:t>
            </a:r>
            <a:r>
              <a:rPr dirty="0" sz="2150" spc="150">
                <a:latin typeface="Gill Sans MT"/>
                <a:cs typeface="Gill Sans MT"/>
              </a:rPr>
              <a:t>and</a:t>
            </a:r>
            <a:r>
              <a:rPr dirty="0" sz="2150" spc="-70">
                <a:latin typeface="Gill Sans MT"/>
                <a:cs typeface="Gill Sans MT"/>
              </a:rPr>
              <a:t> </a:t>
            </a:r>
            <a:r>
              <a:rPr dirty="0" sz="2150" spc="245">
                <a:latin typeface="Gill Sans MT"/>
                <a:cs typeface="Gill Sans MT"/>
              </a:rPr>
              <a:t>a</a:t>
            </a:r>
            <a:r>
              <a:rPr dirty="0" sz="2150" spc="-65">
                <a:latin typeface="Gill Sans MT"/>
                <a:cs typeface="Gill Sans MT"/>
              </a:rPr>
              <a:t> </a:t>
            </a:r>
            <a:r>
              <a:rPr dirty="0" sz="2150" spc="-20">
                <a:latin typeface="Gill Sans MT"/>
                <a:cs typeface="Gill Sans MT"/>
              </a:rPr>
              <a:t>row</a:t>
            </a:r>
            <a:r>
              <a:rPr dirty="0" sz="2150" spc="-65">
                <a:latin typeface="Gill Sans MT"/>
                <a:cs typeface="Gill Sans MT"/>
              </a:rPr>
              <a:t> </a:t>
            </a:r>
            <a:r>
              <a:rPr dirty="0" sz="2150" spc="75">
                <a:latin typeface="Gill Sans MT"/>
                <a:cs typeface="Gill Sans MT"/>
              </a:rPr>
              <a:t>representing</a:t>
            </a:r>
            <a:r>
              <a:rPr dirty="0" sz="2150" spc="-65">
                <a:latin typeface="Gill Sans MT"/>
                <a:cs typeface="Gill Sans MT"/>
              </a:rPr>
              <a:t> </a:t>
            </a:r>
            <a:r>
              <a:rPr dirty="0" sz="2150" spc="245">
                <a:latin typeface="Gill Sans MT"/>
                <a:cs typeface="Gill Sans MT"/>
              </a:rPr>
              <a:t>a</a:t>
            </a:r>
            <a:r>
              <a:rPr dirty="0" sz="2150" spc="-70">
                <a:latin typeface="Gill Sans MT"/>
                <a:cs typeface="Gill Sans MT"/>
              </a:rPr>
              <a:t> </a:t>
            </a:r>
            <a:r>
              <a:rPr dirty="0" sz="2150" spc="30">
                <a:latin typeface="Gill Sans MT"/>
                <a:cs typeface="Gill Sans MT"/>
              </a:rPr>
              <a:t>record.</a:t>
            </a:r>
            <a:endParaRPr sz="215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627586" y="832330"/>
            <a:ext cx="1438275" cy="69215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155"/>
              <a:t>V</a:t>
            </a:r>
            <a:r>
              <a:rPr dirty="0" spc="105"/>
              <a:t>i</a:t>
            </a:r>
            <a:r>
              <a:rPr dirty="0" spc="240"/>
              <a:t>d</a:t>
            </a:r>
            <a:r>
              <a:rPr dirty="0" spc="225"/>
              <a:t>e</a:t>
            </a:r>
            <a:r>
              <a:rPr dirty="0" spc="90"/>
              <a:t>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34668" y="1970398"/>
            <a:ext cx="7930515" cy="201548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53060" marR="5080" indent="-340995">
              <a:lnSpc>
                <a:spcPct val="118700"/>
              </a:lnSpc>
              <a:spcBef>
                <a:spcPts val="90"/>
              </a:spcBef>
              <a:tabLst>
                <a:tab pos="2685415" algn="l"/>
              </a:tabLst>
            </a:pPr>
            <a:r>
              <a:rPr dirty="0" sz="2750" spc="155">
                <a:latin typeface="Gill Sans MT"/>
                <a:cs typeface="Gill Sans MT"/>
              </a:rPr>
              <a:t>Storage</a:t>
            </a:r>
            <a:r>
              <a:rPr dirty="0" sz="2750" spc="-75">
                <a:latin typeface="Gill Sans MT"/>
                <a:cs typeface="Gill Sans MT"/>
              </a:rPr>
              <a:t> </a:t>
            </a:r>
            <a:r>
              <a:rPr dirty="0" sz="2750" spc="185">
                <a:latin typeface="Gill Sans MT"/>
                <a:cs typeface="Gill Sans MT"/>
              </a:rPr>
              <a:t>devices	</a:t>
            </a:r>
            <a:r>
              <a:rPr dirty="0" sz="2750" spc="105">
                <a:latin typeface="Gill Sans MT"/>
                <a:cs typeface="Gill Sans MT"/>
              </a:rPr>
              <a:t>&lt;iframe </a:t>
            </a:r>
            <a:r>
              <a:rPr dirty="0" sz="2750" spc="70">
                <a:latin typeface="Gill Sans MT"/>
                <a:cs typeface="Gill Sans MT"/>
              </a:rPr>
              <a:t>width="560"</a:t>
            </a:r>
            <a:r>
              <a:rPr dirty="0" sz="2750" spc="-290">
                <a:latin typeface="Gill Sans MT"/>
                <a:cs typeface="Gill Sans MT"/>
              </a:rPr>
              <a:t> </a:t>
            </a:r>
            <a:r>
              <a:rPr dirty="0" sz="2750" spc="100">
                <a:latin typeface="Gill Sans MT"/>
                <a:cs typeface="Gill Sans MT"/>
              </a:rPr>
              <a:t>height="315"  </a:t>
            </a:r>
            <a:r>
              <a:rPr dirty="0" sz="2750" spc="114">
                <a:latin typeface="Gill Sans MT"/>
                <a:cs typeface="Gill Sans MT"/>
              </a:rPr>
              <a:t>src="https:/ </a:t>
            </a:r>
            <a:r>
              <a:rPr dirty="0" sz="2750" spc="160">
                <a:latin typeface="Gill Sans MT"/>
                <a:cs typeface="Gill Sans MT"/>
                <a:hlinkClick r:id="rId2"/>
              </a:rPr>
              <a:t>www.youtube.com/embed/ </a:t>
            </a:r>
            <a:r>
              <a:rPr dirty="0" sz="2750" spc="160">
                <a:latin typeface="Gill Sans MT"/>
                <a:cs typeface="Gill Sans MT"/>
              </a:rPr>
              <a:t> </a:t>
            </a:r>
            <a:r>
              <a:rPr dirty="0" sz="2750" spc="50">
                <a:latin typeface="Gill Sans MT"/>
                <a:cs typeface="Gill Sans MT"/>
              </a:rPr>
              <a:t>hdfIbNC4-NM" </a:t>
            </a:r>
            <a:r>
              <a:rPr dirty="0" sz="2750" spc="70">
                <a:latin typeface="Gill Sans MT"/>
                <a:cs typeface="Gill Sans MT"/>
              </a:rPr>
              <a:t>frameborder="0"  </a:t>
            </a:r>
            <a:r>
              <a:rPr dirty="0" sz="2750" spc="120">
                <a:latin typeface="Gill Sans MT"/>
                <a:cs typeface="Gill Sans MT"/>
              </a:rPr>
              <a:t>allowfullscreen&gt;&lt;/iframe&gt;</a:t>
            </a:r>
            <a:endParaRPr sz="275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47795" y="832330"/>
            <a:ext cx="2797810" cy="69215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225"/>
              <a:t>References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2019-12-15T02:01:05Z</dcterms:created>
  <dcterms:modified xsi:type="dcterms:W3CDTF">2019-12-15T02:01:05Z</dcterms:modified>
</cp:coreProperties>
</file>